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oboto"/>
      <p:regular r:id="rId65"/>
      <p:bold r:id="rId66"/>
      <p:italic r:id="rId67"/>
      <p:boldItalic r:id="rId68"/>
    </p:embeddedFont>
    <p:embeddedFont>
      <p:font typeface="Helvetica Neue"/>
      <p:regular r:id="rId69"/>
      <p:bold r:id="rId70"/>
      <p:italic r:id="rId71"/>
      <p:boldItalic r:id="rId72"/>
    </p:embeddedFont>
    <p:embeddedFont>
      <p:font typeface="Source Sans Pro"/>
      <p:regular r:id="rId73"/>
      <p:bold r:id="rId74"/>
      <p:italic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urceSansPro-regular.fntdata"/><Relationship Id="rId72" Type="http://schemas.openxmlformats.org/officeDocument/2006/relationships/font" Target="fonts/HelveticaNeue-boldItalic.fntdata"/><Relationship Id="rId31" Type="http://schemas.openxmlformats.org/officeDocument/2006/relationships/slide" Target="slides/slide25.xml"/><Relationship Id="rId75" Type="http://schemas.openxmlformats.org/officeDocument/2006/relationships/font" Target="fonts/SourceSansPro-italic.fntdata"/><Relationship Id="rId30" Type="http://schemas.openxmlformats.org/officeDocument/2006/relationships/slide" Target="slides/slide24.xml"/><Relationship Id="rId74" Type="http://schemas.openxmlformats.org/officeDocument/2006/relationships/font" Target="fonts/SourceSansPro-bold.fntdata"/><Relationship Id="rId33" Type="http://schemas.openxmlformats.org/officeDocument/2006/relationships/slide" Target="slides/slide27.xml"/><Relationship Id="rId77" Type="http://schemas.openxmlformats.org/officeDocument/2006/relationships/font" Target="fonts/OpenSans-regular.fntdata"/><Relationship Id="rId32" Type="http://schemas.openxmlformats.org/officeDocument/2006/relationships/slide" Target="slides/slide26.xml"/><Relationship Id="rId76" Type="http://schemas.openxmlformats.org/officeDocument/2006/relationships/font" Target="fonts/SourceSansPro-boldItalic.fntdata"/><Relationship Id="rId35" Type="http://schemas.openxmlformats.org/officeDocument/2006/relationships/slide" Target="slides/slide29.xml"/><Relationship Id="rId79" Type="http://schemas.openxmlformats.org/officeDocument/2006/relationships/font" Target="fonts/OpenSans-italic.fntdata"/><Relationship Id="rId34" Type="http://schemas.openxmlformats.org/officeDocument/2006/relationships/slide" Target="slides/slide28.xml"/><Relationship Id="rId78" Type="http://schemas.openxmlformats.org/officeDocument/2006/relationships/font" Target="fonts/OpenSans-bold.fntdata"/><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457200" marR="0" rtl="0" algn="l">
              <a:spcBef>
                <a:spcPts val="0"/>
              </a:spcBef>
              <a:buNone/>
              <a:defRPr b="0" i="0" sz="1100" u="none" cap="none" strike="noStrike">
                <a:solidFill>
                  <a:schemeClr val="dk1"/>
                </a:solidFill>
                <a:latin typeface="Arial"/>
                <a:ea typeface="Arial"/>
                <a:cs typeface="Arial"/>
                <a:sym typeface="Arial"/>
              </a:defRPr>
            </a:lvl2pPr>
            <a:lvl3pPr indent="0" lvl="2" marL="914400" marR="0" rtl="0" algn="l">
              <a:spcBef>
                <a:spcPts val="0"/>
              </a:spcBef>
              <a:buNone/>
              <a:defRPr b="0" i="0" sz="1100" u="none" cap="none" strike="noStrike">
                <a:solidFill>
                  <a:schemeClr val="dk1"/>
                </a:solidFill>
                <a:latin typeface="Arial"/>
                <a:ea typeface="Arial"/>
                <a:cs typeface="Arial"/>
                <a:sym typeface="Arial"/>
              </a:defRPr>
            </a:lvl3pPr>
            <a:lvl4pPr indent="0" lvl="3" marL="1371600" marR="0" rtl="0" algn="l">
              <a:spcBef>
                <a:spcPts val="0"/>
              </a:spcBef>
              <a:buNone/>
              <a:defRPr b="0" i="0" sz="1100" u="none" cap="none" strike="noStrike">
                <a:solidFill>
                  <a:schemeClr val="dk1"/>
                </a:solidFill>
                <a:latin typeface="Arial"/>
                <a:ea typeface="Arial"/>
                <a:cs typeface="Arial"/>
                <a:sym typeface="Arial"/>
              </a:defRPr>
            </a:lvl4pPr>
            <a:lvl5pPr indent="0" lvl="4" marL="1828800" marR="0" rtl="0" algn="l">
              <a:spcBef>
                <a:spcPts val="0"/>
              </a:spcBef>
              <a:buNone/>
              <a:defRPr b="0" i="0" sz="1100" u="none" cap="none" strike="noStrike">
                <a:solidFill>
                  <a:schemeClr val="dk1"/>
                </a:solidFill>
                <a:latin typeface="Arial"/>
                <a:ea typeface="Arial"/>
                <a:cs typeface="Arial"/>
                <a:sym typeface="Arial"/>
              </a:defRPr>
            </a:lvl5pPr>
            <a:lvl6pPr indent="0" lvl="5" marL="2286000" marR="0" rtl="0" algn="l">
              <a:spcBef>
                <a:spcPts val="0"/>
              </a:spcBef>
              <a:buNone/>
              <a:defRPr b="0" i="0" sz="1100" u="none" cap="none" strike="noStrike">
                <a:solidFill>
                  <a:schemeClr val="dk1"/>
                </a:solidFill>
                <a:latin typeface="Arial"/>
                <a:ea typeface="Arial"/>
                <a:cs typeface="Arial"/>
                <a:sym typeface="Arial"/>
              </a:defRPr>
            </a:lvl6pPr>
            <a:lvl7pPr indent="0" lvl="6" marL="2743200" marR="0" rtl="0" algn="l">
              <a:spcBef>
                <a:spcPts val="0"/>
              </a:spcBef>
              <a:buNone/>
              <a:defRPr b="0" i="0" sz="1100" u="none" cap="none" strike="noStrike">
                <a:solidFill>
                  <a:schemeClr val="dk1"/>
                </a:solidFill>
                <a:latin typeface="Arial"/>
                <a:ea typeface="Arial"/>
                <a:cs typeface="Arial"/>
                <a:sym typeface="Arial"/>
              </a:defRPr>
            </a:lvl7pPr>
            <a:lvl8pPr indent="0" lvl="7" marL="3200400" marR="0" rtl="0" algn="l">
              <a:spcBef>
                <a:spcPts val="0"/>
              </a:spcBef>
              <a:buNone/>
              <a:defRPr b="0" i="0" sz="1100" u="none" cap="none" strike="noStrike">
                <a:solidFill>
                  <a:schemeClr val="dk1"/>
                </a:solidFill>
                <a:latin typeface="Arial"/>
                <a:ea typeface="Arial"/>
                <a:cs typeface="Arial"/>
                <a:sym typeface="Arial"/>
              </a:defRPr>
            </a:lvl8pPr>
            <a:lvl9pPr indent="0" lvl="8" marL="3657600" marR="0" rtl="0" algn="l">
              <a:spcBef>
                <a:spcPts val="0"/>
              </a:spcBef>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9" name="Shape 1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7" name="Shape 387"/>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spcAft>
                <a:spcPts val="0"/>
              </a:spcAft>
              <a:buSzPct val="25000"/>
              <a:buNone/>
            </a:pPr>
            <a:r>
              <a:rPr b="1" i="0" lang="en-US" sz="1400" u="none" cap="none" strike="noStrike">
                <a:solidFill>
                  <a:schemeClr val="dk1"/>
                </a:solidFill>
                <a:latin typeface="Arial"/>
                <a:ea typeface="Arial"/>
                <a:cs typeface="Arial"/>
                <a:sym typeface="Arial"/>
              </a:rPr>
              <a:t>Cloud Foundry PaaS</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An application runs in a </a:t>
            </a:r>
            <a:r>
              <a:rPr b="1" i="0" lang="en-US" sz="1100" u="none" cap="none" strike="noStrike">
                <a:solidFill>
                  <a:schemeClr val="dk1"/>
                </a:solidFill>
                <a:latin typeface="Arial"/>
                <a:ea typeface="Arial"/>
                <a:cs typeface="Arial"/>
                <a:sym typeface="Arial"/>
              </a:rPr>
              <a:t>CELL, </a:t>
            </a:r>
            <a:r>
              <a:rPr b="0" i="0" lang="en-US" sz="1100" u="none" cap="none" strike="noStrike">
                <a:solidFill>
                  <a:schemeClr val="dk1"/>
                </a:solidFill>
                <a:latin typeface="Arial"/>
                <a:ea typeface="Arial"/>
                <a:cs typeface="Arial"/>
                <a:sym typeface="Arial"/>
              </a:rPr>
              <a:t>which is a droplet execution agent</a:t>
            </a:r>
            <a:r>
              <a:rPr b="1" i="0" lang="en-US" sz="1100" u="none" cap="none" strike="noStrike">
                <a:solidFill>
                  <a:schemeClr val="dk1"/>
                </a:solidFill>
                <a:latin typeface="Arial"/>
                <a:ea typeface="Arial"/>
                <a:cs typeface="Arial"/>
                <a:sym typeface="Arial"/>
              </a:rPr>
              <a:t>. </a:t>
            </a:r>
            <a:r>
              <a:rPr b="0" i="0" lang="en-US" sz="1100" u="none" cap="none" strike="noStrike">
                <a:solidFill>
                  <a:schemeClr val="dk1"/>
                </a:solidFill>
                <a:latin typeface="Arial"/>
                <a:ea typeface="Arial"/>
                <a:cs typeface="Arial"/>
                <a:sym typeface="Arial"/>
              </a:rPr>
              <a:t>The</a:t>
            </a:r>
            <a:r>
              <a:rPr b="1" i="0" lang="en-US" sz="1100" u="none" cap="none" strike="noStrike">
                <a:solidFill>
                  <a:schemeClr val="dk1"/>
                </a:solidFill>
                <a:latin typeface="Arial"/>
                <a:ea typeface="Arial"/>
                <a:cs typeface="Arial"/>
                <a:sym typeface="Arial"/>
              </a:rPr>
              <a:t> Cloud Controller </a:t>
            </a:r>
            <a:r>
              <a:rPr b="0" i="0" lang="en-US" sz="1100" u="none" cap="none" strike="noStrike">
                <a:solidFill>
                  <a:schemeClr val="dk1"/>
                </a:solidFill>
                <a:latin typeface="Arial"/>
                <a:ea typeface="Arial"/>
                <a:cs typeface="Arial"/>
                <a:sym typeface="Arial"/>
              </a:rPr>
              <a:t>orchestrates the routing and lifecycle of all DEAs in the pool. </a:t>
            </a:r>
            <a:r>
              <a:rPr b="1" i="0" lang="en-US" sz="1100" u="none" cap="none" strike="noStrike">
                <a:solidFill>
                  <a:schemeClr val="dk1"/>
                </a:solidFill>
                <a:latin typeface="Arial"/>
                <a:ea typeface="Arial"/>
                <a:cs typeface="Arial"/>
                <a:sym typeface="Arial"/>
              </a:rPr>
              <a:t>Routers</a:t>
            </a:r>
            <a:r>
              <a:rPr b="0" i="0" lang="en-US" sz="1100" u="none" cap="none" strike="noStrike">
                <a:solidFill>
                  <a:schemeClr val="dk1"/>
                </a:solidFill>
                <a:latin typeface="Arial"/>
                <a:ea typeface="Arial"/>
                <a:cs typeface="Arial"/>
                <a:sym typeface="Arial"/>
              </a:rPr>
              <a:t> manage application traffic. </a:t>
            </a:r>
            <a:r>
              <a:rPr b="1" i="0" lang="en-US" sz="1100" u="none" cap="none" strike="noStrike">
                <a:solidFill>
                  <a:schemeClr val="dk1"/>
                </a:solidFill>
                <a:latin typeface="Arial"/>
                <a:ea typeface="Arial"/>
                <a:cs typeface="Arial"/>
                <a:sym typeface="Arial"/>
              </a:rPr>
              <a:t>Health Manager </a:t>
            </a:r>
            <a:r>
              <a:rPr b="0" i="0" lang="en-US" sz="1100" u="none" cap="none" strike="noStrike">
                <a:solidFill>
                  <a:schemeClr val="dk1"/>
                </a:solidFill>
                <a:latin typeface="Arial"/>
                <a:ea typeface="Arial"/>
                <a:cs typeface="Arial"/>
                <a:sym typeface="Arial"/>
              </a:rPr>
              <a:t>reports mismatched application states to the CC. A </a:t>
            </a:r>
            <a:r>
              <a:rPr b="1" i="0" lang="en-US" sz="1100" u="none" cap="none" strike="noStrike">
                <a:solidFill>
                  <a:schemeClr val="dk1"/>
                </a:solidFill>
                <a:latin typeface="Arial"/>
                <a:ea typeface="Arial"/>
                <a:cs typeface="Arial"/>
                <a:sym typeface="Arial"/>
              </a:rPr>
              <a:t>service</a:t>
            </a:r>
            <a:r>
              <a:rPr b="0" i="0" lang="en-US" sz="1100" u="none" cap="none" strike="noStrike">
                <a:solidFill>
                  <a:schemeClr val="dk1"/>
                </a:solidFill>
                <a:latin typeface="Arial"/>
                <a:ea typeface="Arial"/>
                <a:cs typeface="Arial"/>
                <a:sym typeface="Arial"/>
              </a:rPr>
              <a:t> </a:t>
            </a:r>
            <a:r>
              <a:rPr b="1" i="0" lang="en-US" sz="1100" u="none" cap="none" strike="noStrike">
                <a:solidFill>
                  <a:schemeClr val="dk1"/>
                </a:solidFill>
                <a:latin typeface="Arial"/>
                <a:ea typeface="Arial"/>
                <a:cs typeface="Arial"/>
                <a:sym typeface="Arial"/>
              </a:rPr>
              <a:t>gateway</a:t>
            </a:r>
            <a:r>
              <a:rPr b="0" i="0" lang="en-US" sz="1100" u="none" cap="none" strike="noStrike">
                <a:solidFill>
                  <a:schemeClr val="dk1"/>
                </a:solidFill>
                <a:latin typeface="Arial"/>
                <a:ea typeface="Arial"/>
                <a:cs typeface="Arial"/>
                <a:sym typeface="Arial"/>
              </a:rPr>
              <a:t> provides an interface for services (native or external). A </a:t>
            </a:r>
            <a:r>
              <a:rPr b="1" i="0" lang="en-US" sz="1100" u="none" cap="none" strike="noStrike">
                <a:solidFill>
                  <a:schemeClr val="dk1"/>
                </a:solidFill>
                <a:latin typeface="Arial"/>
                <a:ea typeface="Arial"/>
                <a:cs typeface="Arial"/>
                <a:sym typeface="Arial"/>
              </a:rPr>
              <a:t>messaging</a:t>
            </a:r>
            <a:r>
              <a:rPr b="0" i="0" lang="en-US" sz="1100" u="none" cap="none" strike="noStrike">
                <a:solidFill>
                  <a:schemeClr val="dk1"/>
                </a:solidFill>
                <a:latin typeface="Arial"/>
                <a:ea typeface="Arial"/>
                <a:cs typeface="Arial"/>
                <a:sym typeface="Arial"/>
              </a:rPr>
              <a:t> bus manages all system communication. Apps are accessed directly through the router while web and CLI clients (e.g., vmc, STS) access Cloud Controller via RESTful services.</a:t>
            </a:r>
          </a:p>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2" name="Shape 452"/>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8" name="Shape 488"/>
          <p:cNvSpPr txBox="1"/>
          <p:nvPr>
            <p:ph idx="1" type="body"/>
          </p:nvPr>
        </p:nvSpPr>
        <p:spPr>
          <a:xfrm>
            <a:off x="295170" y="2972430"/>
            <a:ext cx="6267658" cy="5793719"/>
          </a:xfrm>
          <a:prstGeom prst="rect">
            <a:avLst/>
          </a:prstGeom>
          <a:noFill/>
          <a:ln>
            <a:noFill/>
          </a:ln>
        </p:spPr>
        <p:txBody>
          <a:bodyPr anchorCtr="0" anchor="t" bIns="0" lIns="0" rIns="0" tIns="0">
            <a:noAutofit/>
          </a:bodyPr>
          <a:lstStyle/>
          <a:p>
            <a:pPr indent="0" lvl="0" marL="0" marR="0" rtl="0" algn="l">
              <a:spcBef>
                <a:spcPts val="0"/>
              </a:spcBef>
              <a:buSzPct val="25000"/>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txBox="1"/>
          <p:nvPr>
            <p:ph idx="1" type="body"/>
          </p:nvPr>
        </p:nvSpPr>
        <p:spPr>
          <a:xfrm>
            <a:off x="295170" y="2972430"/>
            <a:ext cx="6267658" cy="5793719"/>
          </a:xfrm>
          <a:prstGeom prst="rect">
            <a:avLst/>
          </a:prstGeom>
          <a:noFill/>
          <a:ln>
            <a:noFill/>
          </a:ln>
        </p:spPr>
        <p:txBody>
          <a:bodyPr anchorCtr="0" anchor="t" bIns="90550" lIns="90550" rIns="90550" tIns="90550">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Introduction to buildpacks</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SzPct val="25000"/>
              <a:buNone/>
            </a:pPr>
            <a:r>
              <a:rPr b="0" i="0" lang="en-US" sz="1100" u="none" cap="none" strike="noStrike">
                <a:solidFill>
                  <a:schemeClr val="dk1"/>
                </a:solidFill>
                <a:latin typeface="Arial"/>
                <a:ea typeface="Arial"/>
                <a:cs typeface="Arial"/>
                <a:sym typeface="Arial"/>
              </a:rPr>
              <a:t>Here we can compare and contrast with other container solutions like docker. We can bring up the advantages on the fact the container is built on the fly and that the buildpack provides consistency in building, updating and patching container images. Sometimes infrastructure people get’s concerned about the fact we bring our own OS images (stemcells) in regards to their “special” security and other needs. We need to find a subtle way to explain these “special” needs are often part of the problem. We should defer any detail security discussion as it can get hairy. </a:t>
            </a:r>
          </a:p>
        </p:txBody>
      </p:sp>
      <p:sp>
        <p:nvSpPr>
          <p:cNvPr id="547" name="Shape 547"/>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6" name="Shape 566"/>
        <p:cNvGrpSpPr/>
        <p:nvPr/>
      </p:nvGrpSpPr>
      <p:grpSpPr>
        <a:xfrm>
          <a:off x="0" y="0"/>
          <a:ext cx="0" cy="0"/>
          <a:chOff x="0" y="0"/>
          <a:chExt cx="0" cy="0"/>
        </a:xfrm>
      </p:grpSpPr>
      <p:sp>
        <p:nvSpPr>
          <p:cNvPr id="567" name="Shape 567"/>
          <p:cNvSpPr txBox="1"/>
          <p:nvPr>
            <p:ph idx="1" type="body"/>
          </p:nvPr>
        </p:nvSpPr>
        <p:spPr>
          <a:xfrm>
            <a:off x="295169" y="2972428"/>
            <a:ext cx="6267600" cy="5793600"/>
          </a:xfrm>
          <a:prstGeom prst="rect">
            <a:avLst/>
          </a:prstGeom>
          <a:noFill/>
          <a:ln>
            <a:noFill/>
          </a:ln>
        </p:spPr>
        <p:txBody>
          <a:bodyPr anchorCtr="0" anchor="t" bIns="90500" lIns="90500" rIns="90500" tIns="90500">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568" name="Shape 568"/>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8" name="Shape 57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1" marL="457200" marR="0" rtl="0" algn="l">
              <a:spcBef>
                <a:spcPts val="0"/>
              </a:spcBef>
              <a:spcAft>
                <a:spcPts val="0"/>
              </a:spcAft>
              <a:buSzPct val="25000"/>
              <a:buNone/>
            </a:pPr>
            <a:r>
              <a:rPr b="0" i="0" lang="en-US" sz="1800" u="none" cap="none" strike="noStrike">
                <a:solidFill>
                  <a:srgbClr val="FFFFFF"/>
                </a:solidFill>
                <a:latin typeface="Arial"/>
                <a:ea typeface="Arial"/>
                <a:cs typeface="Arial"/>
                <a:sym typeface="Arial"/>
              </a:rPr>
              <a:t>Java</a:t>
            </a:r>
          </a:p>
          <a:p>
            <a:pPr indent="0" lvl="1" marL="457200" marR="0" rtl="0" algn="l">
              <a:spcBef>
                <a:spcPts val="0"/>
              </a:spcBef>
              <a:spcAft>
                <a:spcPts val="0"/>
              </a:spcAft>
              <a:buSzPct val="25000"/>
              <a:buNone/>
            </a:pPr>
            <a:r>
              <a:rPr b="0" i="0" lang="en-US" sz="1800" u="none" cap="none" strike="noStrike">
                <a:solidFill>
                  <a:srgbClr val="FFFFFF"/>
                </a:solidFill>
                <a:latin typeface="Arial"/>
                <a:ea typeface="Arial"/>
                <a:cs typeface="Arial"/>
                <a:sym typeface="Arial"/>
              </a:rPr>
              <a:t>Ruby</a:t>
            </a:r>
          </a:p>
          <a:p>
            <a:pPr indent="0" lvl="1" marL="457200" marR="0" rtl="0" algn="l">
              <a:spcBef>
                <a:spcPts val="0"/>
              </a:spcBef>
              <a:spcAft>
                <a:spcPts val="0"/>
              </a:spcAft>
              <a:buSzPct val="25000"/>
              <a:buNone/>
            </a:pPr>
            <a:r>
              <a:rPr b="0" i="0" lang="en-US" sz="1800" u="none" cap="none" strike="noStrike">
                <a:solidFill>
                  <a:srgbClr val="FFFFFF"/>
                </a:solidFill>
                <a:latin typeface="Arial"/>
                <a:ea typeface="Arial"/>
                <a:cs typeface="Arial"/>
                <a:sym typeface="Arial"/>
              </a:rPr>
              <a:t>Node.js</a:t>
            </a:r>
          </a:p>
          <a:p>
            <a:pPr indent="0" lvl="0" marL="0" marR="0" rtl="0" algn="l">
              <a:spcBef>
                <a:spcPts val="0"/>
              </a:spcBef>
              <a:spcAft>
                <a:spcPts val="0"/>
              </a:spcAft>
              <a:buSzPct val="25000"/>
              <a:buNone/>
            </a:pPr>
            <a:r>
              <a:rPr b="0" i="0" lang="en-US" sz="1800" u="none" cap="none" strike="noStrike">
                <a:solidFill>
                  <a:srgbClr val="FFFFFF"/>
                </a:solidFill>
                <a:latin typeface="Arial"/>
                <a:ea typeface="Arial"/>
                <a:cs typeface="Arial"/>
                <a:sym typeface="Arial"/>
              </a:rPr>
              <a:t>Custom Build packs</a:t>
            </a:r>
          </a:p>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6" name="Shape 58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History of Docker</a:t>
            </a:r>
          </a:p>
          <a:p>
            <a:pPr indent="0" lvl="1" marL="457200" marR="0" rtl="0" algn="l">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 - 2006 Google to use containers they built cgroups and namespaces and pushed it to the Linux kernel</a:t>
            </a:r>
          </a:p>
          <a:p>
            <a:pPr indent="0" lvl="0" marL="0" marR="0" rtl="0" algn="l">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	- cgroups and namespaces give you isolation (Resource Isolation and Namespace isolation)</a:t>
            </a:r>
          </a:p>
          <a:p>
            <a:pPr indent="0" lvl="0" marL="0" marR="0" rtl="0" algn="l">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	- dotCloud and LXC fragmentation</a:t>
            </a:r>
          </a:p>
          <a:p>
            <a:pPr indent="0" lvl="0" marL="0" marR="0" rtl="0" algn="l">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	- libcontainer created to address application portability and standard API across linux distros BUT controlled by Docker</a:t>
            </a:r>
          </a:p>
          <a:p>
            <a:pPr indent="0" lvl="0" marL="0" marR="0" rtl="0" algn="l">
              <a:spcBef>
                <a:spcPts val="0"/>
              </a:spcBef>
              <a:spcAft>
                <a:spcPts val="0"/>
              </a:spcAft>
              <a:buClr>
                <a:schemeClr val="lt1"/>
              </a:buClr>
              <a:buSzPct val="250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	- Open Container Project (Docker/dockerfile, CoreOS/appc). Standardiized on runC</a:t>
            </a:r>
          </a:p>
          <a:p>
            <a:pPr indent="0" lvl="3" marL="1371600" marR="0" rtl="0" algn="l">
              <a:spcBef>
                <a:spcPts val="0"/>
              </a:spcBef>
              <a:spcAft>
                <a:spcPts val="0"/>
              </a:spcAft>
              <a:buClr>
                <a:schemeClr val="lt1"/>
              </a:buClr>
              <a:buSzPct val="25000"/>
              <a:buFont typeface="Arial"/>
              <a:buNone/>
            </a:pPr>
            <a:r>
              <a:rPr b="0" i="0" lang="en-US" sz="1200" u="none" cap="none" strike="noStrike">
                <a:solidFill>
                  <a:schemeClr val="dk1"/>
                </a:solidFill>
                <a:latin typeface="Arial"/>
                <a:ea typeface="Arial"/>
                <a:cs typeface="Arial"/>
                <a:sym typeface="Arial"/>
              </a:rPr>
              <a:t>- </a:t>
            </a:r>
            <a:r>
              <a:rPr b="0" i="0" lang="en-US" sz="1200" u="none" cap="none" strike="noStrike">
                <a:solidFill>
                  <a:schemeClr val="lt1"/>
                </a:solidFill>
                <a:latin typeface="Arial"/>
                <a:ea typeface="Arial"/>
                <a:cs typeface="Arial"/>
                <a:sym typeface="Arial"/>
              </a:rPr>
              <a:t>Standardizing the file format (dockerfile + appc = filesystem)</a:t>
            </a:r>
          </a:p>
          <a:p>
            <a:pPr indent="0" lvl="3" marL="1371600" marR="0" rtl="0" algn="l">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 Standardizing the runtime (libcontainer = runC)</a:t>
            </a:r>
          </a:p>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	- Container (Isolation + Files/metadata + Processes)</a:t>
            </a:r>
          </a:p>
          <a:p>
            <a:pPr indent="0" lvl="0" marL="0" marR="0" rtl="0" algn="l">
              <a:spcBef>
                <a:spcPts val="0"/>
              </a:spcBef>
              <a:buSzPct val="25000"/>
              <a:buNone/>
            </a:pPr>
            <a:r>
              <a:t/>
            </a:r>
            <a:endParaRPr b="0" i="0" sz="24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0" name="Shape 60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So how many people in here have heard of BOSH?</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BOSH is the cloud foundry platform orchestration engine</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This is the same BOSH used in open source cloud foundry, making Pivotal, the closest platform to the original CF!</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Then you also know how tedious it can be to manage orchestration via manifest files, hence we created Ops Manager to make an easy way to work with it.</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http://bosh.io/docs/about.html</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https://bosh.io/docs/bosh-components.html</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6" name="Shape 606"/>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buSzPct val="25000"/>
              <a:buNone/>
            </a:pPr>
            <a:r>
              <a:rPr b="0" i="0" lang="en-US" sz="1400" u="none" cap="none" strike="noStrike">
                <a:solidFill>
                  <a:schemeClr val="dk1"/>
                </a:solidFill>
                <a:latin typeface="Arial"/>
                <a:ea typeface="Arial"/>
                <a:cs typeface="Arial"/>
                <a:sym typeface="Arial"/>
              </a:rPr>
              <a:t>Scale an app</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9" name="Shape 61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1" i="0" lang="en-US" sz="2000" u="none" cap="none" strike="noStrike">
                <a:solidFill>
                  <a:schemeClr val="dk1"/>
                </a:solidFill>
                <a:latin typeface="Arial"/>
                <a:ea typeface="Arial"/>
                <a:cs typeface="Arial"/>
                <a:sym typeface="Arial"/>
              </a:rPr>
              <a:t>https://github.com/cloudfoundry-incubator/diego-design-notes</a:t>
            </a:r>
          </a:p>
          <a:p>
            <a:pPr indent="0" lvl="0" marL="0" marR="0" rtl="0" algn="l">
              <a:spcBef>
                <a:spcPts val="0"/>
              </a:spcBef>
              <a:spcAft>
                <a:spcPts val="0"/>
              </a:spcAft>
              <a:buSzPct val="25000"/>
              <a:buNone/>
            </a:pPr>
            <a:r>
              <a:t/>
            </a:r>
            <a:endParaRPr b="1" i="0" sz="20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1" i="0" lang="en-US" sz="2000" u="none" cap="none" strike="noStrike">
                <a:solidFill>
                  <a:schemeClr val="dk1"/>
                </a:solidFill>
                <a:latin typeface="Arial"/>
                <a:ea typeface="Arial"/>
                <a:cs typeface="Arial"/>
                <a:sym typeface="Arial"/>
              </a:rPr>
              <a:t>At the core of Diego</a:t>
            </a:r>
          </a:p>
          <a:p>
            <a:pPr indent="0" lvl="0" marL="0" marR="0" rtl="0" algn="l">
              <a:spcBef>
                <a:spcPts val="0"/>
              </a:spcBef>
              <a:spcAft>
                <a:spcPts val="0"/>
              </a:spcAft>
              <a:buSzPct val="25000"/>
              <a:buNone/>
            </a:pPr>
            <a:r>
              <a:t/>
            </a:r>
            <a:endParaRPr b="0" i="0" sz="20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A distributed scheduling algorithm which </a:t>
            </a:r>
            <a:r>
              <a:rPr b="1" i="1" lang="en-US" sz="2000" u="none" cap="none" strike="noStrike">
                <a:solidFill>
                  <a:schemeClr val="dk1"/>
                </a:solidFill>
                <a:latin typeface="Arial"/>
                <a:ea typeface="Arial"/>
                <a:cs typeface="Arial"/>
                <a:sym typeface="Arial"/>
              </a:rPr>
              <a:t>orchestrates</a:t>
            </a:r>
            <a:r>
              <a:rPr b="0" i="0" lang="en-US" sz="2000" u="none" cap="none" strike="noStrike">
                <a:solidFill>
                  <a:schemeClr val="dk1"/>
                </a:solidFill>
                <a:latin typeface="Arial"/>
                <a:ea typeface="Arial"/>
                <a:cs typeface="Arial"/>
                <a:sym typeface="Arial"/>
              </a:rPr>
              <a:t> where containers go and hence where application instance processes are run</a:t>
            </a: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Optimizing for </a:t>
            </a:r>
            <a:r>
              <a:rPr b="0" i="1" lang="en-US" sz="2000" u="none" cap="none" strike="noStrike">
                <a:solidFill>
                  <a:schemeClr val="dk1"/>
                </a:solidFill>
                <a:latin typeface="Arial"/>
                <a:ea typeface="Arial"/>
                <a:cs typeface="Arial"/>
                <a:sym typeface="Arial"/>
              </a:rPr>
              <a:t>application </a:t>
            </a:r>
            <a:r>
              <a:rPr b="0" i="0" lang="en-US" sz="2000" u="none" cap="none" strike="noStrike">
                <a:solidFill>
                  <a:schemeClr val="dk1"/>
                </a:solidFill>
                <a:latin typeface="Arial"/>
                <a:ea typeface="Arial"/>
                <a:cs typeface="Arial"/>
                <a:sym typeface="Arial"/>
              </a:rPr>
              <a:t>workloads</a:t>
            </a: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Implements </a:t>
            </a:r>
            <a:r>
              <a:rPr b="0" i="1" lang="en-US" sz="2000" u="none" cap="none" strike="noStrike">
                <a:solidFill>
                  <a:schemeClr val="dk1"/>
                </a:solidFill>
                <a:latin typeface="Arial"/>
                <a:ea typeface="Arial"/>
                <a:cs typeface="Arial"/>
                <a:sym typeface="Arial"/>
              </a:rPr>
              <a:t>Demand Driven </a:t>
            </a:r>
            <a:r>
              <a:rPr b="0" i="0" lang="en-US" sz="2000" u="none" cap="none" strike="noStrike">
                <a:solidFill>
                  <a:schemeClr val="dk1"/>
                </a:solidFill>
                <a:latin typeface="Arial"/>
                <a:ea typeface="Arial"/>
                <a:cs typeface="Arial"/>
                <a:sym typeface="Arial"/>
              </a:rPr>
              <a:t>scheduling of workload</a:t>
            </a:r>
          </a:p>
          <a:p>
            <a:pPr indent="-285750" lvl="1" marL="742950" marR="0" rtl="0" algn="l">
              <a:spcBef>
                <a:spcPts val="0"/>
              </a:spcBef>
              <a:spcAft>
                <a:spcPts val="0"/>
              </a:spcAft>
              <a:buClr>
                <a:schemeClr val="dk1"/>
              </a:buClr>
              <a:buSzPct val="100000"/>
              <a:buFont typeface="Arial"/>
              <a:buChar char="•"/>
            </a:pPr>
            <a:r>
              <a:rPr b="0" i="1" lang="en-US" sz="1800" u="none" cap="none" strike="noStrike">
                <a:solidFill>
                  <a:schemeClr val="dk1"/>
                </a:solidFill>
                <a:latin typeface="Arial"/>
                <a:ea typeface="Arial"/>
                <a:cs typeface="Arial"/>
                <a:sym typeface="Arial"/>
              </a:rPr>
              <a:t>Auctioneer</a:t>
            </a:r>
            <a:r>
              <a:rPr b="0" i="0" lang="en-US" sz="1800" u="none" cap="none" strike="noStrike">
                <a:solidFill>
                  <a:schemeClr val="dk1"/>
                </a:solidFill>
                <a:latin typeface="Arial"/>
                <a:ea typeface="Arial"/>
                <a:cs typeface="Arial"/>
                <a:sym typeface="Arial"/>
              </a:rPr>
              <a:t>  says "I have N pieces of work, who wants them?" </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Worker cells then join an </a:t>
            </a:r>
            <a:r>
              <a:rPr b="0" i="1" lang="en-US" sz="1800" u="none" cap="none" strike="noStrike">
                <a:solidFill>
                  <a:schemeClr val="dk1"/>
                </a:solidFill>
                <a:latin typeface="Arial"/>
                <a:ea typeface="Arial"/>
                <a:cs typeface="Arial"/>
                <a:sym typeface="Arial"/>
              </a:rPr>
              <a:t>auction</a:t>
            </a:r>
            <a:r>
              <a:rPr b="0" i="0" lang="en-US" sz="1800" u="none" cap="none" strike="noStrike">
                <a:solidFill>
                  <a:schemeClr val="dk1"/>
                </a:solidFill>
                <a:latin typeface="Arial"/>
                <a:ea typeface="Arial"/>
                <a:cs typeface="Arial"/>
                <a:sym typeface="Arial"/>
              </a:rPr>
              <a:t> and the winning cell of each auctioned-off piece of work gets that piece of work </a:t>
            </a:r>
          </a:p>
          <a:p>
            <a:pPr indent="0" lvl="0" marL="0" marR="0" rtl="0" algn="l">
              <a:spcBef>
                <a:spcPts val="0"/>
              </a:spcBef>
              <a:spcAft>
                <a:spcPts val="0"/>
              </a:spcAft>
              <a:buClr>
                <a:schemeClr val="dk1"/>
              </a:buClr>
              <a:buSzPct val="25000"/>
              <a:buFont typeface="Arial"/>
              <a:buNone/>
            </a:pPr>
            <a:r>
              <a:t/>
            </a:r>
            <a:endParaRPr b="1"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Components of Diego</a:t>
            </a:r>
          </a:p>
          <a:p>
            <a:pPr indent="0" lvl="1" marL="457200" marR="0" rtl="0" algn="l">
              <a:spcBef>
                <a:spcPts val="0"/>
              </a:spcBef>
              <a:spcAft>
                <a:spcPts val="0"/>
              </a:spcAft>
              <a:buSzPct val="25000"/>
              <a:buNone/>
            </a:pPr>
            <a:r>
              <a:t/>
            </a:r>
            <a:endParaRPr b="0" i="0" sz="18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Tasks &amp; Long Running Processes (LRPs)</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Tasks: are processes that are run once and have a finite running time. This might be a script or job to process a piece of data </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LRP: This might be a web-server or some other service that continuously accepts input and processes </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Tasks are not included in Auction</a:t>
            </a: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Cells </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Cells are where the Tasks and LRPs are run</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These are most analogous to DEAs in the current Cloud Foundry architecture. </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Generally one Cell per VM </a:t>
            </a: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Brain – implements the core scheduling (auction algorithm) functionality of Diego</a:t>
            </a: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Bulletin Board System/Store (BBS)</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Where state of Diego cluster is stored</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Up to date cache of cluster state</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“Holds” CF </a:t>
            </a:r>
            <a:r>
              <a:rPr b="0" i="1" lang="en-US" sz="1800" u="none" cap="none" strike="noStrike">
                <a:solidFill>
                  <a:schemeClr val="dk1"/>
                </a:solidFill>
                <a:latin typeface="Arial"/>
                <a:ea typeface="Arial"/>
                <a:cs typeface="Arial"/>
                <a:sym typeface="Arial"/>
              </a:rPr>
              <a:t>actions</a:t>
            </a:r>
          </a:p>
          <a:p>
            <a:pPr indent="-285750" lvl="2" marL="1200150" marR="0" rtl="0" algn="l">
              <a:spcBef>
                <a:spcPts val="0"/>
              </a:spcBef>
              <a:spcAft>
                <a:spcPts val="0"/>
              </a:spcAft>
              <a:buClr>
                <a:schemeClr val="dk1"/>
              </a:buClr>
              <a:buSzPct val="100000"/>
              <a:buFont typeface="Arial"/>
              <a:buChar char="•"/>
            </a:pPr>
            <a:r>
              <a:rPr b="0" i="0" lang="en-US" sz="1400" u="none" cap="none" strike="noStrike">
                <a:solidFill>
                  <a:schemeClr val="dk1"/>
                </a:solidFill>
                <a:latin typeface="Arial"/>
                <a:ea typeface="Arial"/>
                <a:cs typeface="Arial"/>
                <a:sym typeface="Arial"/>
              </a:rPr>
              <a:t>Start/Stop instances</a:t>
            </a:r>
          </a:p>
          <a:p>
            <a:pPr indent="-285750" lvl="2" marL="1200150" marR="0" rtl="0" algn="l">
              <a:spcBef>
                <a:spcPts val="0"/>
              </a:spcBef>
              <a:spcAft>
                <a:spcPts val="0"/>
              </a:spcAft>
              <a:buClr>
                <a:schemeClr val="dk1"/>
              </a:buClr>
              <a:buSzPct val="100000"/>
              <a:buFont typeface="Arial"/>
              <a:buChar char="•"/>
            </a:pPr>
            <a:r>
              <a:rPr b="0" i="0" lang="en-US" sz="1400" u="none" cap="none" strike="noStrike">
                <a:solidFill>
                  <a:schemeClr val="dk1"/>
                </a:solidFill>
                <a:latin typeface="Arial"/>
                <a:ea typeface="Arial"/>
                <a:cs typeface="Arial"/>
                <a:sym typeface="Arial"/>
              </a:rPr>
              <a:t>Start one-off task processes</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Backed by ETCD which acts as consistent store</a:t>
            </a:r>
          </a:p>
          <a:p>
            <a:pPr indent="-285750" lvl="1" marL="742950" marR="0" rtl="0" algn="l">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Components of Diego Brain</a:t>
            </a:r>
          </a:p>
          <a:p>
            <a:pPr indent="-285750" lvl="1" marL="742950" marR="0" rtl="0" algn="l">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Auctioneer – holds auctions for LRPs and Tasks</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Also determines which instances are removed when scaling down</a:t>
            </a: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Converger  - Keeps cluster state consistent using eventually consistent model</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Ensures cluster state is consistent with the desired state, that is, performs convergence</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Provides fault tolerance for Tasks and LRPs</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Updates BBS with state of cluster</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Places requests on BBS</a:t>
            </a: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Metric Server – Reads from Metron agents, publishes them to Doppler</a:t>
            </a:r>
          </a:p>
          <a:p>
            <a:pPr indent="-285750" lvl="1" marL="742950" marR="0" rtl="0" algn="l">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Components of Diego Cell</a:t>
            </a:r>
          </a:p>
          <a:p>
            <a:pPr indent="0" lvl="0" marL="0" marR="0" rtl="0" algn="l">
              <a:lnSpc>
                <a:spcPct val="100000"/>
              </a:lnSpc>
              <a:spcBef>
                <a:spcPts val="0"/>
              </a:spcBef>
              <a:spcAft>
                <a:spcPts val="0"/>
              </a:spcAft>
              <a:buClr>
                <a:schemeClr val="dk1"/>
              </a:buClr>
              <a:buSzPct val="25000"/>
              <a:buFont typeface="Arial"/>
              <a:buNone/>
            </a:pPr>
            <a:r>
              <a:t/>
            </a:r>
            <a:endParaRPr b="1" i="0" sz="18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Rep - Represents Cell in Diego</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Mediates all communication with BBS where cluster state is maintained</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Participates in auction to accept Tasks/LRPs</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Runs Tasks &amp; LRPs by working with Executor</a:t>
            </a:r>
          </a:p>
          <a:p>
            <a:pPr indent="-342900" lvl="0" marL="342900" marR="0" rtl="0" algn="l">
              <a:spcBef>
                <a:spcPts val="0"/>
              </a:spcBef>
              <a:spcAft>
                <a:spcPts val="0"/>
              </a:spcAft>
              <a:buClr>
                <a:schemeClr val="dk1"/>
              </a:buClr>
              <a:buSzPct val="100000"/>
              <a:buFont typeface="Arial"/>
              <a:buChar char="•"/>
            </a:pPr>
            <a:r>
              <a:rPr b="0" i="0" lang="en-US" sz="2200" u="none" cap="none" strike="noStrike">
                <a:solidFill>
                  <a:schemeClr val="dk1"/>
                </a:solidFill>
                <a:latin typeface="Arial"/>
                <a:ea typeface="Arial"/>
                <a:cs typeface="Arial"/>
                <a:sym typeface="Arial"/>
              </a:rPr>
              <a:t>Executor – </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Implements HTTP API to Create and Delete Containers</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Implements Executor Actions such as Run, Download, Upload, Parallel etc</a:t>
            </a:r>
          </a:p>
          <a:p>
            <a:pPr indent="-285750" lvl="1" marL="74295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Streams Stdout &amp; Stderr to Metron agent running in the Cell</a:t>
            </a: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Garden – the Linux container for Diego</a:t>
            </a:r>
          </a:p>
          <a:p>
            <a:pPr indent="-285750" lvl="1" marL="742950" marR="0" rtl="0" algn="l">
              <a:spcBef>
                <a:spcPts val="0"/>
              </a:spcBef>
              <a:spcAft>
                <a:spcPts val="0"/>
              </a:spcAft>
              <a:buClr>
                <a:schemeClr val="dk1"/>
              </a:buClr>
              <a:buSzPct val="100000"/>
              <a:buFont typeface="Arial"/>
              <a:buChar char="•"/>
            </a:pPr>
            <a:r>
              <a:rPr b="0" i="0" lang="en-US" sz="1600" u="none" cap="none" strike="noStrike">
                <a:solidFill>
                  <a:schemeClr val="dk1"/>
                </a:solidFill>
                <a:latin typeface="Arial"/>
                <a:ea typeface="Arial"/>
                <a:cs typeface="Arial"/>
                <a:sym typeface="Arial"/>
              </a:rPr>
              <a:t>Garden API – the Linux Garden API implementation</a:t>
            </a:r>
          </a:p>
          <a:p>
            <a:pPr indent="-285750" lvl="1" marL="742950" marR="0" rtl="0" algn="l">
              <a:spcBef>
                <a:spcPts val="0"/>
              </a:spcBef>
              <a:spcAft>
                <a:spcPts val="0"/>
              </a:spcAft>
              <a:buClr>
                <a:schemeClr val="dk1"/>
              </a:buClr>
              <a:buSzPct val="100000"/>
              <a:buFont typeface="Arial"/>
              <a:buChar char="•"/>
            </a:pPr>
            <a:r>
              <a:rPr b="0" i="0" lang="en-US" sz="1600" u="none" cap="none" strike="noStrike">
                <a:solidFill>
                  <a:schemeClr val="dk1"/>
                </a:solidFill>
                <a:latin typeface="Arial"/>
                <a:ea typeface="Arial"/>
                <a:cs typeface="Arial"/>
                <a:sym typeface="Arial"/>
              </a:rPr>
              <a:t>Garden-Linux – the Linux container backend implementation</a:t>
            </a:r>
          </a:p>
          <a:p>
            <a:pPr indent="-285750" lvl="1" marL="742950" marR="0" rtl="0" algn="l">
              <a:spcBef>
                <a:spcPts val="0"/>
              </a:spcBef>
              <a:spcAft>
                <a:spcPts val="0"/>
              </a:spcAft>
              <a:buClr>
                <a:schemeClr val="dk1"/>
              </a:buClr>
              <a:buSzPct val="100000"/>
              <a:buFont typeface="Arial"/>
              <a:buChar char="•"/>
            </a:pPr>
            <a:r>
              <a:rPr b="0" i="0" lang="en-US" sz="1600" u="none" cap="none" strike="noStrike">
                <a:solidFill>
                  <a:schemeClr val="dk1"/>
                </a:solidFill>
                <a:latin typeface="Arial"/>
                <a:ea typeface="Arial"/>
                <a:cs typeface="Arial"/>
                <a:sym typeface="Arial"/>
              </a:rPr>
              <a:t>Isolates network, disk, memory, CPU; performs resource management</a:t>
            </a:r>
          </a:p>
          <a:p>
            <a:pPr indent="-285750" lvl="1" marL="742950" marR="0" rtl="0" algn="l">
              <a:spcBef>
                <a:spcPts val="0"/>
              </a:spcBef>
              <a:spcAft>
                <a:spcPts val="0"/>
              </a:spcAft>
              <a:buClr>
                <a:schemeClr val="dk1"/>
              </a:buClr>
              <a:buSzPct val="100000"/>
              <a:buFont typeface="Arial"/>
              <a:buChar char="•"/>
            </a:pPr>
            <a:r>
              <a:rPr b="0" i="0" lang="en-US" sz="1600" u="none" cap="none" strike="noStrike">
                <a:solidFill>
                  <a:schemeClr val="dk1"/>
                </a:solidFill>
                <a:latin typeface="Arial"/>
                <a:ea typeface="Arial"/>
                <a:cs typeface="Arial"/>
                <a:sym typeface="Arial"/>
              </a:rPr>
              <a:t>Runs droplets, tasks, </a:t>
            </a:r>
            <a:r>
              <a:rPr b="1" i="0" lang="en-US" sz="1600" u="none" cap="none" strike="noStrike">
                <a:solidFill>
                  <a:schemeClr val="dk1"/>
                </a:solidFill>
                <a:latin typeface="Arial"/>
                <a:ea typeface="Arial"/>
                <a:cs typeface="Arial"/>
                <a:sym typeface="Arial"/>
              </a:rPr>
              <a:t>other containers (Docker)</a:t>
            </a:r>
          </a:p>
          <a:p>
            <a:pPr indent="-342900" lvl="0" marL="342900" marR="0" rtl="0" algn="l">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Metron Agent - Forwards application logs and application/Diego metrics to doppler (loggregator)</a:t>
            </a:r>
          </a:p>
          <a:p>
            <a:pPr indent="-285750" lvl="1" marL="742950" marR="0" rtl="0" algn="l">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25000"/>
              <a:buFont typeface="Arial"/>
              <a:buNone/>
            </a:pPr>
            <a:r>
              <a:t/>
            </a:r>
            <a:endParaRPr b="1" i="0" sz="18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ct val="100000"/>
              <a:buFont typeface="Arial"/>
              <a:buNone/>
            </a:pPr>
            <a:r>
              <a:t/>
            </a:r>
            <a:endParaRPr b="0" i="0" sz="1800" u="none" cap="none" strike="noStrike">
              <a:solidFill>
                <a:schemeClr val="dk1"/>
              </a:solidFill>
              <a:latin typeface="Arial"/>
              <a:ea typeface="Arial"/>
              <a:cs typeface="Arial"/>
              <a:sym typeface="Arial"/>
            </a:endParaRPr>
          </a:p>
          <a:p>
            <a:pPr indent="0" lvl="1" marL="457200" marR="0" rtl="0" algn="l">
              <a:spcBef>
                <a:spcPts val="0"/>
              </a:spcBef>
              <a:buSzPct val="25000"/>
              <a:buNone/>
            </a:pPr>
            <a:r>
              <a:t/>
            </a:r>
            <a:endParaRPr b="0" i="0" sz="18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0" name="Shape 1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1" name="Shape 661"/>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buSzPct val="25000"/>
              <a:buNone/>
            </a:pPr>
            <a:r>
              <a:rPr b="0" i="0" lang="en-US" sz="1100" u="none" cap="none" strike="noStrike">
                <a:solidFill>
                  <a:schemeClr val="dk1"/>
                </a:solidFill>
                <a:latin typeface="Arial"/>
                <a:ea typeface="Arial"/>
                <a:cs typeface="Arial"/>
                <a:sym typeface="Arial"/>
              </a:rPr>
              <a:t>THIS SECTION INCORPORATES SLIDES FROM “PCF Basics and Arch 301” Deck</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1" name="Shape 67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https://docs.pivotal.io/pivotalcf/devguide/deploy-apps/routes-domains.html</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Picture of PCF architecture HAProxy and Router using domain namesdns </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
        <p:nvSpPr>
          <p:cNvPr id="672" name="Shape 672"/>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8" name="Shape 678"/>
        <p:cNvGrpSpPr/>
        <p:nvPr/>
      </p:nvGrpSpPr>
      <p:grpSpPr>
        <a:xfrm>
          <a:off x="0" y="0"/>
          <a:ext cx="0" cy="0"/>
          <a:chOff x="0" y="0"/>
          <a:chExt cx="0" cy="0"/>
        </a:xfrm>
      </p:grpSpPr>
      <p:sp>
        <p:nvSpPr>
          <p:cNvPr id="679" name="Shape 6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0" name="Shape 68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https://docs.pivotal.io/pivotalcf/devguide/deploy-apps/routes-domains.html</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Picture of PCF architecture HAProxy and Router using domain namesdns </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
        <p:nvSpPr>
          <p:cNvPr id="681" name="Shape 681"/>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8" name="Shape 688"/>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buSzPct val="25000"/>
              <a:buNone/>
            </a:pPr>
            <a:r>
              <a:rPr b="0" i="0" lang="en-US" sz="1100" u="none" cap="none" strike="noStrike">
                <a:solidFill>
                  <a:schemeClr val="dk1"/>
                </a:solidFill>
                <a:latin typeface="Arial"/>
                <a:ea typeface="Arial"/>
                <a:cs typeface="Arial"/>
                <a:sym typeface="Arial"/>
              </a:rPr>
              <a:t>THIS SECTION INCORPORATES SLIDES FROM “PCF Basics and Arch 301” Deck</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6" name="Shape 696"/>
        <p:cNvGrpSpPr/>
        <p:nvPr/>
      </p:nvGrpSpPr>
      <p:grpSpPr>
        <a:xfrm>
          <a:off x="0" y="0"/>
          <a:ext cx="0" cy="0"/>
          <a:chOff x="0" y="0"/>
          <a:chExt cx="0" cy="0"/>
        </a:xfrm>
      </p:grpSpPr>
      <p:sp>
        <p:nvSpPr>
          <p:cNvPr id="697" name="Shape 6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8" name="Shape 698"/>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spcAft>
                <a:spcPts val="0"/>
              </a:spcAft>
              <a:buSzPct val="25000"/>
              <a:buNone/>
            </a:pPr>
            <a:r>
              <a:rPr b="0" i="0" lang="en-US" sz="1400" u="none" cap="none" strike="noStrike">
                <a:solidFill>
                  <a:schemeClr val="dk1"/>
                </a:solidFill>
                <a:latin typeface="Arial"/>
                <a:ea typeface="Arial"/>
                <a:cs typeface="Arial"/>
                <a:sym typeface="Arial"/>
              </a:rPr>
              <a:t>“Anatomy of a Buildpack”</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Show students a buildpack repo and discuss OSS CF and how each language has a buildpacks that knows how to detect the language as well as compile the droplet.</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https://github.com/cloudfoundry/python-buildpack</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Compile</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Detect: https://github.com/cloudfoundry/python-buildpack/blob/master/bin/detect</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Release:</a:t>
            </a:r>
          </a:p>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1" name="Shape 71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114300" marR="0" rtl="0" algn="l">
              <a:lnSpc>
                <a:spcPct val="113000"/>
              </a:lnSpc>
              <a:spcBef>
                <a:spcPts val="0"/>
              </a:spcBef>
              <a:spcAft>
                <a:spcPts val="0"/>
              </a:spcAft>
              <a:buClr>
                <a:srgbClr val="DBDBDB"/>
              </a:buClr>
              <a:buSzPct val="25000"/>
              <a:buFont typeface="Arial"/>
              <a:buNone/>
            </a:pPr>
            <a:r>
              <a:rPr b="0" i="0" lang="en-US" sz="1200" u="none" cap="none" strike="noStrike">
                <a:solidFill>
                  <a:srgbClr val="DBDBDB"/>
                </a:solidFill>
                <a:latin typeface="Arial"/>
                <a:ea typeface="Arial"/>
                <a:cs typeface="Arial"/>
                <a:sym typeface="Arial"/>
              </a:rPr>
              <a:t>https://docs.pivotal.io/pivotalcf/loggregator/nozzle-tutorial.html</a:t>
            </a:r>
          </a:p>
          <a:p>
            <a:pPr indent="0" lvl="0" marL="114300" marR="0" rtl="0" algn="l">
              <a:lnSpc>
                <a:spcPct val="113000"/>
              </a:lnSpc>
              <a:spcBef>
                <a:spcPts val="0"/>
              </a:spcBef>
              <a:spcAft>
                <a:spcPts val="0"/>
              </a:spcAft>
              <a:buClr>
                <a:srgbClr val="DBDBDB"/>
              </a:buClr>
              <a:buSzPct val="25000"/>
              <a:buFont typeface="Arial"/>
              <a:buNone/>
            </a:pPr>
            <a:r>
              <a:t/>
            </a:r>
            <a:endParaRPr b="0" i="0" sz="1200" u="none" cap="none" strike="noStrike">
              <a:solidFill>
                <a:srgbClr val="DBDBDB"/>
              </a:solidFill>
              <a:latin typeface="Arial"/>
              <a:ea typeface="Arial"/>
              <a:cs typeface="Arial"/>
              <a:sym typeface="Arial"/>
            </a:endParaRPr>
          </a:p>
          <a:p>
            <a:pPr indent="-342900" lvl="0" marL="457200" marR="0" rtl="0" algn="l">
              <a:lnSpc>
                <a:spcPct val="113000"/>
              </a:lnSpc>
              <a:spcBef>
                <a:spcPts val="0"/>
              </a:spcBef>
              <a:spcAft>
                <a:spcPts val="0"/>
              </a:spcAft>
              <a:buClr>
                <a:srgbClr val="DBDBDB"/>
              </a:buClr>
              <a:buSzPct val="100000"/>
              <a:buFont typeface="Arial"/>
              <a:buNone/>
            </a:pPr>
            <a:r>
              <a:t/>
            </a:r>
            <a:endParaRPr b="0" i="0" sz="1200" u="none" cap="none" strike="noStrike">
              <a:solidFill>
                <a:srgbClr val="DBDBDB"/>
              </a:solidFill>
              <a:latin typeface="Arial"/>
              <a:ea typeface="Arial"/>
              <a:cs typeface="Arial"/>
              <a:sym typeface="Arial"/>
            </a:endParaRPr>
          </a:p>
          <a:p>
            <a:pPr indent="-342900" lvl="0" marL="457200" marR="0" rtl="0" algn="l">
              <a:lnSpc>
                <a:spcPct val="113000"/>
              </a:lnSpc>
              <a:spcBef>
                <a:spcPts val="0"/>
              </a:spcBef>
              <a:spcAft>
                <a:spcPts val="0"/>
              </a:spcAft>
              <a:buClr>
                <a:srgbClr val="DBDBDB"/>
              </a:buClr>
              <a:buSzPct val="100000"/>
              <a:buFont typeface="Arial"/>
              <a:buChar char="●"/>
            </a:pPr>
            <a:r>
              <a:rPr b="0" i="0" lang="en-US" sz="1200" u="none" cap="none" strike="noStrike">
                <a:solidFill>
                  <a:srgbClr val="DBDBDB"/>
                </a:solidFill>
                <a:latin typeface="Arial"/>
                <a:ea typeface="Arial"/>
                <a:cs typeface="Arial"/>
                <a:sym typeface="Arial"/>
              </a:rPr>
              <a:t>Avery Application instance starts streaming logs immediately</a:t>
            </a:r>
          </a:p>
          <a:p>
            <a:pPr indent="-342900" lvl="0" marL="457200" marR="0" rtl="0" algn="l">
              <a:lnSpc>
                <a:spcPct val="113000"/>
              </a:lnSpc>
              <a:spcBef>
                <a:spcPts val="0"/>
              </a:spcBef>
              <a:spcAft>
                <a:spcPts val="0"/>
              </a:spcAft>
              <a:buClr>
                <a:srgbClr val="DBDBDB"/>
              </a:buClr>
              <a:buSzPct val="100000"/>
              <a:buFont typeface="Arial"/>
              <a:buChar char="●"/>
            </a:pPr>
            <a:r>
              <a:rPr b="0" i="0" lang="en-US" sz="1200" u="none" cap="none" strike="noStrike">
                <a:solidFill>
                  <a:srgbClr val="DBDBDB"/>
                </a:solidFill>
                <a:latin typeface="Arial"/>
                <a:ea typeface="Arial"/>
                <a:cs typeface="Arial"/>
                <a:sym typeface="Arial"/>
              </a:rPr>
              <a:t>“Loggregator” component aggregates logs and streams back to different outputs</a:t>
            </a:r>
          </a:p>
          <a:p>
            <a:pPr indent="-342900" lvl="0" marL="457200" marR="0" rtl="0" algn="l">
              <a:lnSpc>
                <a:spcPct val="113000"/>
              </a:lnSpc>
              <a:spcBef>
                <a:spcPts val="0"/>
              </a:spcBef>
              <a:spcAft>
                <a:spcPts val="0"/>
              </a:spcAft>
              <a:buClr>
                <a:srgbClr val="DBDBDB"/>
              </a:buClr>
              <a:buSzPct val="100000"/>
              <a:buFont typeface="Arial"/>
              <a:buChar char="●"/>
            </a:pPr>
            <a:r>
              <a:rPr b="0" i="0" lang="en-US" sz="1200" u="none" cap="none" strike="noStrike">
                <a:solidFill>
                  <a:srgbClr val="DBDBDB"/>
                </a:solidFill>
                <a:latin typeface="Arial"/>
                <a:ea typeface="Arial"/>
                <a:cs typeface="Arial"/>
                <a:sym typeface="Arial"/>
              </a:rPr>
              <a:t>Streaming can be send directly to Splunk or other log aggregation and analytics tools</a:t>
            </a:r>
          </a:p>
          <a:p>
            <a:pPr indent="0" lvl="0" marL="0" marR="0" rtl="0" algn="l">
              <a:lnSpc>
                <a:spcPct val="113000"/>
              </a:lnSpc>
              <a:spcBef>
                <a:spcPts val="0"/>
              </a:spcBef>
              <a:spcAft>
                <a:spcPts val="0"/>
              </a:spcAft>
              <a:buClr>
                <a:schemeClr val="dk1"/>
              </a:buClr>
              <a:buSzPct val="25000"/>
              <a:buFont typeface="Arial"/>
              <a:buNone/>
            </a:pPr>
            <a:r>
              <a:t/>
            </a:r>
            <a:endParaRPr b="0" i="0" sz="1100" u="none" cap="none" strike="noStrike">
              <a:solidFill>
                <a:srgbClr val="DBDBDB"/>
              </a:solidFill>
              <a:latin typeface="Arial"/>
              <a:ea typeface="Arial"/>
              <a:cs typeface="Arial"/>
              <a:sym typeface="Arial"/>
            </a:endParaRPr>
          </a:p>
          <a:p>
            <a:pPr indent="0" lvl="0" marL="0" marR="0" rtl="0" algn="l">
              <a:lnSpc>
                <a:spcPct val="113000"/>
              </a:lnSpc>
              <a:spcBef>
                <a:spcPts val="0"/>
              </a:spcBef>
              <a:spcAft>
                <a:spcPts val="0"/>
              </a:spcAft>
              <a:buClr>
                <a:srgbClr val="000000"/>
              </a:buClr>
              <a:buSzPct val="25000"/>
              <a:buFont typeface="Arial"/>
              <a:buNone/>
            </a:pPr>
            <a:r>
              <a:t/>
            </a:r>
            <a:endParaRPr b="0" i="0" sz="1100" u="none" cap="none" strike="noStrike">
              <a:solidFill>
                <a:srgbClr val="DBDBDB"/>
              </a:solidFill>
              <a:latin typeface="Arial"/>
              <a:ea typeface="Arial"/>
              <a:cs typeface="Arial"/>
              <a:sym typeface="Arial"/>
            </a:endParaRPr>
          </a:p>
          <a:p>
            <a:pPr indent="0" lvl="0" marL="0" marR="0" rtl="0" algn="l">
              <a:lnSpc>
                <a:spcPct val="90000"/>
              </a:lnSpc>
              <a:spcBef>
                <a:spcPts val="0"/>
              </a:spcBef>
              <a:spcAft>
                <a:spcPts val="0"/>
              </a:spcAft>
              <a:buClr>
                <a:srgbClr val="000000"/>
              </a:buClr>
              <a:buSzPct val="25000"/>
              <a:buFont typeface="Arial"/>
              <a:buNone/>
            </a:pPr>
            <a:r>
              <a:t/>
            </a:r>
            <a:endParaRPr b="0" i="0" sz="1100" u="none" cap="none" strike="noStrike">
              <a:solidFill>
                <a:srgbClr val="DBDBDB"/>
              </a:solidFill>
              <a:latin typeface="Arial"/>
              <a:ea typeface="Arial"/>
              <a:cs typeface="Arial"/>
              <a:sym typeface="Arial"/>
            </a:endParaRPr>
          </a:p>
          <a:p>
            <a:pPr indent="0" lvl="0" marL="0" marR="0" rtl="0" algn="l">
              <a:lnSpc>
                <a:spcPct val="90000"/>
              </a:lnSpc>
              <a:spcBef>
                <a:spcPts val="0"/>
              </a:spcBef>
              <a:spcAft>
                <a:spcPts val="0"/>
              </a:spcAft>
              <a:buClr>
                <a:srgbClr val="000000"/>
              </a:buClr>
              <a:buSzPct val="25000"/>
              <a:buFont typeface="Arial"/>
              <a:buNone/>
            </a:pPr>
            <a:r>
              <a:t/>
            </a:r>
            <a:endParaRPr b="0" i="0" sz="1100" u="none" cap="none" strike="noStrike">
              <a:solidFill>
                <a:srgbClr val="DBDBDB"/>
              </a:solidFill>
              <a:latin typeface="Arial"/>
              <a:ea typeface="Arial"/>
              <a:cs typeface="Arial"/>
              <a:sym typeface="Arial"/>
            </a:endParaRP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6" name="Shape 716"/>
        <p:cNvGrpSpPr/>
        <p:nvPr/>
      </p:nvGrpSpPr>
      <p:grpSpPr>
        <a:xfrm>
          <a:off x="0" y="0"/>
          <a:ext cx="0" cy="0"/>
          <a:chOff x="0" y="0"/>
          <a:chExt cx="0" cy="0"/>
        </a:xfrm>
      </p:grpSpPr>
      <p:sp>
        <p:nvSpPr>
          <p:cNvPr id="717" name="Shape 7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solidFill>
            <a:srgbClr val="FFFFFF"/>
          </a:solidFill>
          <a:ln>
            <a:noFill/>
          </a:ln>
        </p:spPr>
      </p:sp>
      <p:sp>
        <p:nvSpPr>
          <p:cNvPr id="718" name="Shape 71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rgbClr val="000000"/>
              </a:buClr>
              <a:buSzPct val="25000"/>
              <a:buFont typeface="Arial"/>
              <a:buNone/>
            </a:pPr>
            <a:r>
              <a:rPr b="0" i="0" lang="en-US" sz="1100" u="none" cap="none" strike="noStrike">
                <a:solidFill>
                  <a:srgbClr val="000000"/>
                </a:solidFill>
                <a:latin typeface="Arial"/>
                <a:ea typeface="Arial"/>
                <a:cs typeface="Arial"/>
                <a:sym typeface="Arial"/>
              </a:rPr>
              <a:t>Libraries = runtime package managers like Ruby gems, Node modules, Python PIP packages</a:t>
            </a:r>
          </a:p>
          <a:p>
            <a:pPr indent="0" lvl="0" marL="0" marR="0" rtl="0" algn="l">
              <a:spcBef>
                <a:spcPts val="0"/>
              </a:spcBef>
              <a:buClr>
                <a:srgbClr val="000000"/>
              </a:buClr>
              <a:buSzPct val="25000"/>
              <a:buFont typeface="Arial"/>
              <a:buNone/>
            </a:pPr>
            <a:r>
              <a:rPr b="0" i="0" lang="en-US" sz="1100" u="none" cap="none" strike="noStrik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7" name="Shape 747"/>
        <p:cNvGrpSpPr/>
        <p:nvPr/>
      </p:nvGrpSpPr>
      <p:grpSpPr>
        <a:xfrm>
          <a:off x="0" y="0"/>
          <a:ext cx="0" cy="0"/>
          <a:chOff x="0" y="0"/>
          <a:chExt cx="0" cy="0"/>
        </a:xfrm>
      </p:grpSpPr>
      <p:sp>
        <p:nvSpPr>
          <p:cNvPr id="748" name="Shape 7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solidFill>
            <a:srgbClr val="FFFFFF"/>
          </a:solidFill>
          <a:ln>
            <a:noFill/>
          </a:ln>
        </p:spPr>
      </p:sp>
      <p:sp>
        <p:nvSpPr>
          <p:cNvPr id="749" name="Shape 74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rgbClr val="000000"/>
              </a:buClr>
              <a:buSzPct val="25000"/>
              <a:buFont typeface="Arial"/>
              <a:buNone/>
            </a:pPr>
            <a:r>
              <a:rPr b="0" i="0" lang="en-US" sz="1100" u="none" cap="none" strike="noStrike">
                <a:solidFill>
                  <a:srgbClr val="000000"/>
                </a:solidFill>
                <a:latin typeface="Arial"/>
                <a:ea typeface="Arial"/>
                <a:cs typeface="Arial"/>
                <a:sym typeface="Arial"/>
              </a:rPr>
              <a:t>https://docs.pivotal.io/pivotalcf/loggregator/architecture.html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3" name="Shape 753"/>
        <p:cNvGrpSpPr/>
        <p:nvPr/>
      </p:nvGrpSpPr>
      <p:grpSpPr>
        <a:xfrm>
          <a:off x="0" y="0"/>
          <a:ext cx="0" cy="0"/>
          <a:chOff x="0" y="0"/>
          <a:chExt cx="0" cy="0"/>
        </a:xfrm>
      </p:grpSpPr>
      <p:sp>
        <p:nvSpPr>
          <p:cNvPr id="754" name="Shape 754"/>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755" name="Shape 755"/>
          <p:cNvSpPr txBox="1"/>
          <p:nvPr>
            <p:ph idx="1" type="body"/>
          </p:nvPr>
        </p:nvSpPr>
        <p:spPr>
          <a:xfrm>
            <a:off x="295170" y="2972430"/>
            <a:ext cx="6267658" cy="5793719"/>
          </a:xfrm>
          <a:prstGeom prst="rect">
            <a:avLst/>
          </a:prstGeom>
          <a:noFill/>
          <a:ln>
            <a:noFill/>
          </a:ln>
        </p:spPr>
        <p:txBody>
          <a:bodyPr anchorCtr="0" anchor="t" bIns="0" lIns="0" rIns="0" tIns="0">
            <a:noAutofit/>
          </a:bodyPr>
          <a:lstStyle/>
          <a:p>
            <a:pPr indent="0" lvl="0" marL="0" marR="0" rtl="0" algn="l">
              <a:spcBef>
                <a:spcPts val="0"/>
              </a:spcBef>
              <a:spcAft>
                <a:spcPts val="0"/>
              </a:spcAft>
              <a:buSzPct val="25000"/>
              <a:buNone/>
            </a:pPr>
            <a:r>
              <a:rPr b="0" i="0" lang="en-US" sz="1100" u="none" cap="none" strike="noStrike">
                <a:solidFill>
                  <a:schemeClr val="dk1"/>
                </a:solidFill>
                <a:latin typeface="Calibri"/>
                <a:ea typeface="Calibri"/>
                <a:cs typeface="Calibri"/>
                <a:sym typeface="Calibri"/>
              </a:rPr>
              <a:t>TDB: Sort out the box component to be represented at a high-level. For example, should we brake down the Diego Brain and Cell?</a:t>
            </a:r>
          </a:p>
          <a:p>
            <a:pPr indent="0" lvl="0" marL="0" marR="0" rtl="0" algn="l">
              <a:spcBef>
                <a:spcPts val="0"/>
              </a:spcBef>
              <a:spcAft>
                <a:spcPts val="0"/>
              </a:spcAft>
              <a:buSzPct val="25000"/>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SzPct val="25000"/>
              <a:buNone/>
            </a:pPr>
            <a:r>
              <a:rPr b="0" i="0" lang="en-US" sz="1100" u="none" cap="none" strike="noStrike">
                <a:solidFill>
                  <a:schemeClr val="dk1"/>
                </a:solidFill>
                <a:latin typeface="Calibri"/>
                <a:ea typeface="Calibri"/>
                <a:cs typeface="Calibri"/>
                <a:sym typeface="Calibri"/>
              </a:rPr>
              <a:t>[Cornelia Notes] This should be used  as a transition to say “the elastic runtime deployed a cluster of VMs – each of the green boxes is one, usually deployed in duplicates – and BOSH/Pivotal CF OpsManager is what we will talk about now…</a:t>
            </a:r>
          </a:p>
          <a:p>
            <a:pPr indent="0" lvl="0" marL="0" marR="0" rtl="0" algn="l">
              <a:spcBef>
                <a:spcPts val="0"/>
              </a:spcBef>
              <a:spcAft>
                <a:spcPts val="0"/>
              </a:spcAft>
              <a:buSzPct val="25000"/>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SzPct val="25000"/>
              <a:buNone/>
            </a:pPr>
            <a:r>
              <a:rPr b="0" i="0" lang="en-US" sz="1100" u="none" cap="none" strike="noStrike">
                <a:solidFill>
                  <a:schemeClr val="dk1"/>
                </a:solidFill>
                <a:latin typeface="Calibri"/>
                <a:ea typeface="Calibri"/>
                <a:cs typeface="Calibri"/>
                <a:sym typeface="Calibri"/>
              </a:rPr>
              <a:t>*** Original bullets points ***</a:t>
            </a:r>
          </a:p>
          <a:p>
            <a:pPr indent="0" lvl="0" marL="0" marR="0" rtl="0" algn="l">
              <a:spcBef>
                <a:spcPts val="0"/>
              </a:spcBef>
              <a:spcAft>
                <a:spcPts val="0"/>
              </a:spcAft>
              <a:buSzPct val="25000"/>
              <a:buNone/>
            </a:pPr>
            <a:r>
              <a:t/>
            </a:r>
            <a:endParaRPr b="0" i="0" sz="1100" u="none" cap="none" strike="noStrike">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rgbClr val="ADC339"/>
              </a:buClr>
              <a:buSzPct val="100000"/>
              <a:buFont typeface="Noto Sans Symbols"/>
              <a:buChar char="•"/>
            </a:pPr>
            <a:r>
              <a:rPr b="0" i="0" lang="en-US" sz="1200" u="none" cap="none" strike="noStrike">
                <a:solidFill>
                  <a:srgbClr val="FFFFFF"/>
                </a:solidFill>
                <a:latin typeface="Arial"/>
                <a:ea typeface="Arial"/>
                <a:cs typeface="Arial"/>
                <a:sym typeface="Arial"/>
              </a:rPr>
              <a:t>Turnkey, fully automated Platform-as-a-Service </a:t>
            </a:r>
          </a:p>
          <a:p>
            <a:pPr indent="-228600" lvl="0" marL="228600" marR="0" rtl="0" algn="l">
              <a:lnSpc>
                <a:spcPct val="100000"/>
              </a:lnSpc>
              <a:spcBef>
                <a:spcPts val="1200"/>
              </a:spcBef>
              <a:spcAft>
                <a:spcPts val="0"/>
              </a:spcAft>
              <a:buClr>
                <a:srgbClr val="ADC339"/>
              </a:buClr>
              <a:buSzPct val="100000"/>
              <a:buFont typeface="Noto Sans Symbols"/>
              <a:buChar char="•"/>
            </a:pPr>
            <a:r>
              <a:rPr b="0" i="0" lang="en-US" sz="1200" u="none" cap="none" strike="noStrike">
                <a:solidFill>
                  <a:srgbClr val="FFFFFF"/>
                </a:solidFill>
                <a:latin typeface="Arial"/>
                <a:ea typeface="Arial"/>
                <a:cs typeface="Arial"/>
                <a:sym typeface="Arial"/>
              </a:rPr>
              <a:t>Scalable runtime environment, extensible to most modern frameworks and languages running on Linux</a:t>
            </a:r>
          </a:p>
          <a:p>
            <a:pPr indent="-228600" lvl="0" marL="228600" marR="0" rtl="0" algn="l">
              <a:lnSpc>
                <a:spcPct val="100000"/>
              </a:lnSpc>
              <a:spcBef>
                <a:spcPts val="1200"/>
              </a:spcBef>
              <a:spcAft>
                <a:spcPts val="0"/>
              </a:spcAft>
              <a:buClr>
                <a:srgbClr val="ADC339"/>
              </a:buClr>
              <a:buSzPct val="100000"/>
              <a:buFont typeface="Noto Sans Symbols"/>
              <a:buChar char="•"/>
            </a:pPr>
            <a:r>
              <a:rPr b="0" i="0" lang="en-US" sz="1200" u="none" cap="none" strike="noStrike">
                <a:solidFill>
                  <a:srgbClr val="FFFFFF"/>
                </a:solidFill>
                <a:latin typeface="Arial"/>
                <a:ea typeface="Arial"/>
                <a:cs typeface="Arial"/>
                <a:sym typeface="Arial"/>
              </a:rPr>
              <a:t>Instant expansion or upgrade with no downtime</a:t>
            </a:r>
          </a:p>
          <a:p>
            <a:pPr indent="-228600" lvl="0" marL="228600" marR="0" rtl="0" algn="l">
              <a:lnSpc>
                <a:spcPct val="100000"/>
              </a:lnSpc>
              <a:spcBef>
                <a:spcPts val="1200"/>
              </a:spcBef>
              <a:spcAft>
                <a:spcPts val="0"/>
              </a:spcAft>
              <a:buClr>
                <a:srgbClr val="ADC339"/>
              </a:buClr>
              <a:buSzPct val="100000"/>
              <a:buFont typeface="Noto Sans Symbols"/>
              <a:buChar char="•"/>
            </a:pPr>
            <a:r>
              <a:rPr b="0" i="0" lang="en-US" sz="1200" u="none" cap="none" strike="noStrike">
                <a:solidFill>
                  <a:srgbClr val="FFFFFF"/>
                </a:solidFill>
                <a:latin typeface="Arial"/>
                <a:ea typeface="Arial"/>
                <a:cs typeface="Arial"/>
                <a:sym typeface="Arial"/>
              </a:rPr>
              <a:t>Deploy, scale and manage applications with bindable services using simplified semantics and APIs</a:t>
            </a:r>
          </a:p>
          <a:p>
            <a:pPr indent="0" lvl="0" marL="0" marR="0" rtl="0" algn="l">
              <a:spcBef>
                <a:spcPts val="0"/>
              </a:spcBef>
              <a:spcAft>
                <a:spcPts val="0"/>
              </a:spcAft>
              <a:buSzPct val="25000"/>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100" u="none" cap="none" strike="noStrike">
              <a:solidFill>
                <a:schemeClr val="dk1"/>
              </a:solidFill>
              <a:latin typeface="Calibri"/>
              <a:ea typeface="Calibri"/>
              <a:cs typeface="Calibri"/>
              <a:sym typeface="Calibri"/>
            </a:endParaRPr>
          </a:p>
        </p:txBody>
      </p:sp>
      <p:sp>
        <p:nvSpPr>
          <p:cNvPr id="756" name="Shape 756"/>
          <p:cNvSpPr txBox="1"/>
          <p:nvPr>
            <p:ph idx="12" type="sldNum"/>
          </p:nvPr>
        </p:nvSpPr>
        <p:spPr>
          <a:xfrm>
            <a:off x="3884612" y="8685213"/>
            <a:ext cx="2971799" cy="457199"/>
          </a:xfrm>
          <a:prstGeom prst="rect">
            <a:avLst/>
          </a:prstGeom>
          <a:noFill/>
          <a:ln>
            <a:noFill/>
          </a:ln>
        </p:spPr>
        <p:txBody>
          <a:bodyPr anchorCtr="0" anchor="t" bIns="45700" lIns="91400" rIns="91400" tIns="45700">
            <a:noAutofit/>
          </a:bodyPr>
          <a:lstStyle/>
          <a:p>
            <a:pPr indent="0" lvl="0" marL="0" marR="0" rtl="0" algn="l">
              <a:lnSpc>
                <a:spcPct val="100000"/>
              </a:lnSpc>
              <a:spcBef>
                <a:spcPts val="0"/>
              </a:spcBef>
              <a:spcAft>
                <a:spcPts val="0"/>
              </a:spcAft>
              <a:buClr>
                <a:srgbClr val="000000"/>
              </a:buClr>
              <a:buSzPct val="250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2" name="Shape 792"/>
        <p:cNvGrpSpPr/>
        <p:nvPr/>
      </p:nvGrpSpPr>
      <p:grpSpPr>
        <a:xfrm>
          <a:off x="0" y="0"/>
          <a:ext cx="0" cy="0"/>
          <a:chOff x="0" y="0"/>
          <a:chExt cx="0" cy="0"/>
        </a:xfrm>
      </p:grpSpPr>
      <p:sp>
        <p:nvSpPr>
          <p:cNvPr id="793" name="Shape 793"/>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4" name="Shape 79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33750"/>
              </a:lnSpc>
              <a:spcBef>
                <a:spcPts val="0"/>
              </a:spcBef>
              <a:spcAft>
                <a:spcPts val="0"/>
              </a:spcAft>
              <a:buSzPct val="25000"/>
              <a:buNone/>
            </a:pPr>
            <a:r>
              <a:t/>
            </a:r>
            <a:endParaRPr b="0" i="0" sz="1017" u="none" cap="none" strike="noStrike">
              <a:solidFill>
                <a:srgbClr val="333333"/>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6" name="Shape 17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Now you have seen for your selves how easy it is to relive ITOPS from the burdon of managing so many apps!  You know know first hand how to better utilize your developer talent to maximize innovation.</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So what’s going on under the hood?</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The elastic runtime is where apps are pushed, staged, deployed, and managed.</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BOSH is used for the orchestration of the entire system.</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High availability comes in several flavors too.</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Now lets discover together how elegant of a solution PCF really is!</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You should never give this presentation to folks who have not seen a basic CF demo. You want to use the push of an app, with a service binding (i.e. spring-music) as the backstory for this deck.</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The story line for this deck is:</a:t>
            </a:r>
          </a:p>
          <a:p>
            <a:pPr indent="-169821" lvl="0" marL="16982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you’ve seen us deploy and scale and app; we want to show you how it’s done.</a:t>
            </a:r>
          </a:p>
          <a:p>
            <a:pPr indent="-169821" lvl="0" marL="16982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indent="-169821" lvl="0" marL="16982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We have two main layers:</a:t>
            </a:r>
          </a:p>
          <a:p>
            <a:pPr indent="-172371" lvl="1" marL="56607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The part that runs your apps (the elastic runtime)</a:t>
            </a:r>
          </a:p>
          <a:p>
            <a:pPr indent="-172371" lvl="1" marL="56607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And a whole ‘nother, kickass system, BOSH, that manages the elastic runtime and services</a:t>
            </a:r>
          </a:p>
          <a:p>
            <a:pPr indent="-169821" lvl="0" marL="16982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Let’s see how the elastic runtime deploys your app, supports service bindings and scales your app.</a:t>
            </a:r>
          </a:p>
          <a:p>
            <a:pPr indent="-169821" lvl="0" marL="16982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Let’s then see how BOSH deploys clusters, such as the elastic runtime, and services.</a:t>
            </a:r>
          </a:p>
          <a:p>
            <a:pPr indent="-169821" lvl="0" marL="16982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BUT that’s not all! Now show that the platform does SO much more than just deploy apps or clusters. → The four levels of HA.</a:t>
            </a:r>
          </a:p>
          <a:p>
            <a:pPr indent="-172371" lvl="1" marL="56607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Point out similarity of patterns between the ERS and BOSH. These are some of the patterns for distributed systems. This instills confidence.</a:t>
            </a:r>
          </a:p>
          <a:p>
            <a:pPr indent="-169821" lvl="0" marL="169821"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1" name="Shape 901"/>
        <p:cNvGrpSpPr/>
        <p:nvPr/>
      </p:nvGrpSpPr>
      <p:grpSpPr>
        <a:xfrm>
          <a:off x="0" y="0"/>
          <a:ext cx="0" cy="0"/>
          <a:chOff x="0" y="0"/>
          <a:chExt cx="0" cy="0"/>
        </a:xfrm>
      </p:grpSpPr>
      <p:sp>
        <p:nvSpPr>
          <p:cNvPr id="902" name="Shape 9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3" name="Shape 90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7" name="Shape 907"/>
        <p:cNvGrpSpPr/>
        <p:nvPr/>
      </p:nvGrpSpPr>
      <p:grpSpPr>
        <a:xfrm>
          <a:off x="0" y="0"/>
          <a:ext cx="0" cy="0"/>
          <a:chOff x="0" y="0"/>
          <a:chExt cx="0" cy="0"/>
        </a:xfrm>
      </p:grpSpPr>
      <p:sp>
        <p:nvSpPr>
          <p:cNvPr id="908" name="Shape 9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09" name="Shape 9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7" name="Shape 917"/>
        <p:cNvGrpSpPr/>
        <p:nvPr/>
      </p:nvGrpSpPr>
      <p:grpSpPr>
        <a:xfrm>
          <a:off x="0" y="0"/>
          <a:ext cx="0" cy="0"/>
          <a:chOff x="0" y="0"/>
          <a:chExt cx="0" cy="0"/>
        </a:xfrm>
      </p:grpSpPr>
      <p:sp>
        <p:nvSpPr>
          <p:cNvPr id="918" name="Shape 9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19" name="Shape 91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7" name="Shape 947"/>
        <p:cNvGrpSpPr/>
        <p:nvPr/>
      </p:nvGrpSpPr>
      <p:grpSpPr>
        <a:xfrm>
          <a:off x="0" y="0"/>
          <a:ext cx="0" cy="0"/>
          <a:chOff x="0" y="0"/>
          <a:chExt cx="0" cy="0"/>
        </a:xfrm>
      </p:grpSpPr>
      <p:sp>
        <p:nvSpPr>
          <p:cNvPr id="948" name="Shape 9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49" name="Shape 9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9" name="Shape 979"/>
        <p:cNvGrpSpPr/>
        <p:nvPr/>
      </p:nvGrpSpPr>
      <p:grpSpPr>
        <a:xfrm>
          <a:off x="0" y="0"/>
          <a:ext cx="0" cy="0"/>
          <a:chOff x="0" y="0"/>
          <a:chExt cx="0" cy="0"/>
        </a:xfrm>
      </p:grpSpPr>
      <p:sp>
        <p:nvSpPr>
          <p:cNvPr id="980" name="Shape 9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81" name="Shape 98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1" name="Shape 1061"/>
        <p:cNvGrpSpPr/>
        <p:nvPr/>
      </p:nvGrpSpPr>
      <p:grpSpPr>
        <a:xfrm>
          <a:off x="0" y="0"/>
          <a:ext cx="0" cy="0"/>
          <a:chOff x="0" y="0"/>
          <a:chExt cx="0" cy="0"/>
        </a:xfrm>
      </p:grpSpPr>
      <p:sp>
        <p:nvSpPr>
          <p:cNvPr id="1062" name="Shape 10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63" name="Shape 10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1" name="Shape 1071"/>
        <p:cNvGrpSpPr/>
        <p:nvPr/>
      </p:nvGrpSpPr>
      <p:grpSpPr>
        <a:xfrm>
          <a:off x="0" y="0"/>
          <a:ext cx="0" cy="0"/>
          <a:chOff x="0" y="0"/>
          <a:chExt cx="0" cy="0"/>
        </a:xfrm>
      </p:grpSpPr>
      <p:sp>
        <p:nvSpPr>
          <p:cNvPr id="1072" name="Shape 10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73" name="Shape 10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6" name="Shape 1096"/>
        <p:cNvGrpSpPr/>
        <p:nvPr/>
      </p:nvGrpSpPr>
      <p:grpSpPr>
        <a:xfrm>
          <a:off x="0" y="0"/>
          <a:ext cx="0" cy="0"/>
          <a:chOff x="0" y="0"/>
          <a:chExt cx="0" cy="0"/>
        </a:xfrm>
      </p:grpSpPr>
      <p:sp>
        <p:nvSpPr>
          <p:cNvPr id="1097" name="Shape 1097"/>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8" name="Shape 109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So how many people in here have heard of BOSH?</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BOSH is the cloud foundry platform orchestration engine</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This is the same BOSH used in open source cloud foundry, making Pivotal, the closest platform to the original CF!</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Then you also know how tedious it can be to manage orchestration via manifest files, hence we created Ops Manager to make an easy way to work with it.</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http://bosh.io/docs/about.html</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https://bosh.io/docs/bosh-components.html</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2" name="Shape 1102"/>
        <p:cNvGrpSpPr/>
        <p:nvPr/>
      </p:nvGrpSpPr>
      <p:grpSpPr>
        <a:xfrm>
          <a:off x="0" y="0"/>
          <a:ext cx="0" cy="0"/>
          <a:chOff x="0" y="0"/>
          <a:chExt cx="0" cy="0"/>
        </a:xfrm>
      </p:grpSpPr>
      <p:sp>
        <p:nvSpPr>
          <p:cNvPr id="1103" name="Shape 1103"/>
          <p:cNvSpPr txBox="1"/>
          <p:nvPr>
            <p:ph idx="1" type="body"/>
          </p:nvPr>
        </p:nvSpPr>
        <p:spPr>
          <a:xfrm>
            <a:off x="295170" y="2972430"/>
            <a:ext cx="6267658" cy="5793719"/>
          </a:xfrm>
          <a:prstGeom prst="rect">
            <a:avLst/>
          </a:prstGeom>
          <a:noFill/>
          <a:ln>
            <a:noFill/>
          </a:ln>
        </p:spPr>
        <p:txBody>
          <a:bodyPr anchorCtr="0" anchor="t" bIns="90550" lIns="90550" rIns="90550" tIns="90550">
            <a:noAutofit/>
          </a:bodyPr>
          <a:lstStyle/>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
        <p:nvSpPr>
          <p:cNvPr id="1104" name="Shape 1104"/>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4" name="Shape 1164"/>
        <p:cNvGrpSpPr/>
        <p:nvPr/>
      </p:nvGrpSpPr>
      <p:grpSpPr>
        <a:xfrm>
          <a:off x="0" y="0"/>
          <a:ext cx="0" cy="0"/>
          <a:chOff x="0" y="0"/>
          <a:chExt cx="0" cy="0"/>
        </a:xfrm>
      </p:grpSpPr>
      <p:sp>
        <p:nvSpPr>
          <p:cNvPr id="1165" name="Shape 1165"/>
          <p:cNvSpPr txBox="1"/>
          <p:nvPr>
            <p:ph idx="1" type="body"/>
          </p:nvPr>
        </p:nvSpPr>
        <p:spPr>
          <a:xfrm>
            <a:off x="295169" y="2972428"/>
            <a:ext cx="6267600" cy="57936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Arial"/>
                <a:ea typeface="Arial"/>
                <a:cs typeface="Arial"/>
                <a:sym typeface="Arial"/>
              </a:rPr>
              <a:t>http://docs.pivotal.io/pivotalcf/customizing/index.html</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Arial"/>
                <a:ea typeface="Arial"/>
                <a:cs typeface="Arial"/>
                <a:sym typeface="Arial"/>
              </a:rPr>
              <a:t>This picture allows us to walk thru Ops Manager. Left hand size you see some products that are not installed, you even see a new version of Elastic Rutnime (upgrades) and the Pending Changes (INSTALL Spring Cloud Services). You can talk about important products and the recent logs.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Arial"/>
                <a:ea typeface="Arial"/>
                <a:cs typeface="Arial"/>
                <a:sym typeface="Arial"/>
              </a:rPr>
              <a:t>We have the Ops Director for AWS (but we support others). This is the very first tile you install and established the communication with the IaaS. Then you probably start with the Elastic Runtime, now you have a platform – basic platform services including the container runtime (DIEGO). Then you install additional services. All managed by bosh and done in a consistent manager. </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166" name="Shape 1166"/>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Here we have a birds eye view of PCF</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 Deployed over your favorite IaaS solution is our Elastic Runtime – a set of microservices that defines PCF</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 Several application services are integrated into the platform like Jenkins, Messaging, Caching, Hadoop, etc, the list is always growing!</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 The deployment is managed by OSS Cloud Foundry BOSH which we simplify via Ops Manager, a web based management interface</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When I can, I like to whiteboard this picture – interactive. </a:t>
            </a:r>
          </a:p>
          <a:p>
            <a:pPr indent="-169821" lvl="0" marL="16982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Start with the elastic runtime</a:t>
            </a:r>
          </a:p>
          <a:p>
            <a:pPr indent="-169821" lvl="0" marL="16982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Managed by BOSH</a:t>
            </a:r>
          </a:p>
          <a:p>
            <a:pPr indent="-169821" lvl="0" marL="16982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IaaS agnostic</a:t>
            </a:r>
          </a:p>
          <a:p>
            <a:pPr indent="-169821" lvl="0" marL="169821" marR="0" rtl="0" algn="l">
              <a:spcBef>
                <a:spcPts val="0"/>
              </a:spcBef>
              <a:spcAft>
                <a:spcPts val="0"/>
              </a:spcAft>
              <a:buClr>
                <a:schemeClr val="dk1"/>
              </a:buClr>
              <a:buSzPct val="100000"/>
              <a:buFont typeface="Arial"/>
              <a:buChar char="-"/>
            </a:pPr>
            <a:r>
              <a:rPr b="0" i="0" lang="en-US" sz="1100" u="none" cap="none" strike="noStrike">
                <a:solidFill>
                  <a:schemeClr val="dk1"/>
                </a:solidFill>
                <a:latin typeface="Arial"/>
                <a:ea typeface="Arial"/>
                <a:cs typeface="Arial"/>
                <a:sym typeface="Arial"/>
              </a:rPr>
              <a:t>Other services/clusters managed by BOSH – KV Store, … and even partners, i.e. Jenkins.</a:t>
            </a:r>
          </a:p>
          <a:p>
            <a:pPr indent="-169821" lvl="0" marL="169821" marR="0" rtl="0" algn="l">
              <a:spcBef>
                <a:spcPts val="0"/>
              </a:spcBef>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1" name="Shape 1171"/>
        <p:cNvGrpSpPr/>
        <p:nvPr/>
      </p:nvGrpSpPr>
      <p:grpSpPr>
        <a:xfrm>
          <a:off x="0" y="0"/>
          <a:ext cx="0" cy="0"/>
          <a:chOff x="0" y="0"/>
          <a:chExt cx="0" cy="0"/>
        </a:xfrm>
      </p:grpSpPr>
      <p:sp>
        <p:nvSpPr>
          <p:cNvPr id="1172" name="Shape 1172"/>
          <p:cNvSpPr txBox="1"/>
          <p:nvPr>
            <p:ph idx="1" type="body"/>
          </p:nvPr>
        </p:nvSpPr>
        <p:spPr>
          <a:xfrm>
            <a:off x="295169" y="2972428"/>
            <a:ext cx="6267600" cy="57936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Arial"/>
                <a:ea typeface="Arial"/>
                <a:cs typeface="Arial"/>
                <a:sym typeface="Arial"/>
              </a:rPr>
              <a:t>http://docs.pivotal.io/pivotalcf/customizing/index.html</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Arial"/>
                <a:ea typeface="Arial"/>
                <a:cs typeface="Arial"/>
                <a:sym typeface="Arial"/>
              </a:rPr>
              <a:t>We can explain quiet a bit on the ERS image. We can highlight the wizard like functionality by showing the settings steps on the left and the monitoring capabilities on the status and logs tabs. We can also talk about credential management for the components of ERS. The setting step selected is the resource config which we can talk about scaling components and HA deployments.</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173" name="Shape 1173"/>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9" name="Shape 1179"/>
        <p:cNvGrpSpPr/>
        <p:nvPr/>
      </p:nvGrpSpPr>
      <p:grpSpPr>
        <a:xfrm>
          <a:off x="0" y="0"/>
          <a:ext cx="0" cy="0"/>
          <a:chOff x="0" y="0"/>
          <a:chExt cx="0" cy="0"/>
        </a:xfrm>
      </p:grpSpPr>
      <p:sp>
        <p:nvSpPr>
          <p:cNvPr id="1180" name="Shape 1180"/>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1" name="Shape 11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So how many people in here have heard of BOSH?</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BOSH is the cloud foundry platform orchestration engine</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This is the same BOSH used in open source cloud foundry, making Pivotal, the closest platform to the original CF!</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Then you also know how tedious it can be to manage orchestration via manifest files, hence we created Ops Manager to make an easy way to work with it.</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http://bosh.io/docs/about.html</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https://bosh.io/docs/bosh-components.html</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5" name="Shape 1185"/>
        <p:cNvGrpSpPr/>
        <p:nvPr/>
      </p:nvGrpSpPr>
      <p:grpSpPr>
        <a:xfrm>
          <a:off x="0" y="0"/>
          <a:ext cx="0" cy="0"/>
          <a:chOff x="0" y="0"/>
          <a:chExt cx="0" cy="0"/>
        </a:xfrm>
      </p:grpSpPr>
      <p:sp>
        <p:nvSpPr>
          <p:cNvPr id="1186" name="Shape 11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7" name="Shape 1187"/>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buSzPct val="25000"/>
              <a:buNone/>
            </a:pPr>
            <a:r>
              <a:rPr b="0" i="0" lang="en-US" sz="1100" u="none" cap="none" strike="noStrike">
                <a:solidFill>
                  <a:schemeClr val="dk1"/>
                </a:solidFill>
                <a:latin typeface="Arial"/>
                <a:ea typeface="Arial"/>
                <a:cs typeface="Arial"/>
                <a:sym typeface="Arial"/>
              </a:rPr>
              <a:t>High Availability of Scale Demo</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8" name="Shape 1198"/>
        <p:cNvGrpSpPr/>
        <p:nvPr/>
      </p:nvGrpSpPr>
      <p:grpSpPr>
        <a:xfrm>
          <a:off x="0" y="0"/>
          <a:ext cx="0" cy="0"/>
          <a:chOff x="0" y="0"/>
          <a:chExt cx="0" cy="0"/>
        </a:xfrm>
      </p:grpSpPr>
      <p:sp>
        <p:nvSpPr>
          <p:cNvPr id="1199" name="Shape 1199"/>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00" name="Shape 1200"/>
          <p:cNvSpPr txBox="1"/>
          <p:nvPr>
            <p:ph idx="1" type="body"/>
          </p:nvPr>
        </p:nvSpPr>
        <p:spPr>
          <a:xfrm>
            <a:off x="295170" y="2972430"/>
            <a:ext cx="6267658" cy="5793719"/>
          </a:xfrm>
          <a:prstGeom prst="rect">
            <a:avLst/>
          </a:prstGeom>
          <a:noFill/>
          <a:ln>
            <a:noFill/>
          </a:ln>
        </p:spPr>
        <p:txBody>
          <a:bodyPr anchorCtr="0" anchor="t" bIns="0" lIns="0" rIns="0" tIns="0">
            <a:noAutofit/>
          </a:bodyPr>
          <a:lstStyle/>
          <a:p>
            <a:pPr indent="0" lvl="0" marL="0" marR="0" rtl="0" algn="l">
              <a:spcBef>
                <a:spcPts val="0"/>
              </a:spcBef>
              <a:buSzPct val="25000"/>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9" name="Shape 1279"/>
        <p:cNvGrpSpPr/>
        <p:nvPr/>
      </p:nvGrpSpPr>
      <p:grpSpPr>
        <a:xfrm>
          <a:off x="0" y="0"/>
          <a:ext cx="0" cy="0"/>
          <a:chOff x="0" y="0"/>
          <a:chExt cx="0" cy="0"/>
        </a:xfrm>
      </p:grpSpPr>
      <p:sp>
        <p:nvSpPr>
          <p:cNvPr id="1280" name="Shape 12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81" name="Shape 12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Two processed on the VMs are MONIT and BOSH agent</a:t>
            </a:r>
          </a:p>
          <a:p>
            <a:pPr indent="0" lvl="0" marL="0" marR="0" rtl="0" algn="l">
              <a:spcBef>
                <a:spcPts val="1189"/>
              </a:spcBef>
              <a:spcAft>
                <a:spcPts val="0"/>
              </a:spcAft>
              <a:buSzPct val="25000"/>
              <a:buNone/>
            </a:pPr>
            <a:r>
              <a:rPr b="0" i="0" lang="en-US" sz="1100" u="none" cap="none" strike="noStrike">
                <a:solidFill>
                  <a:schemeClr val="dk1"/>
                </a:solidFill>
                <a:latin typeface="Arial"/>
                <a:ea typeface="Arial"/>
                <a:cs typeface="Arial"/>
                <a:sym typeface="Arial"/>
              </a:rPr>
              <a:t>Monit monitors the actual state of processes, while BOSH agent is used to communicate the status to the health monitor</a:t>
            </a:r>
          </a:p>
          <a:p>
            <a:pPr indent="0" lvl="0" marL="0" marR="0" rtl="0" algn="l">
              <a:spcBef>
                <a:spcPts val="1189"/>
              </a:spcBef>
              <a:spcAft>
                <a:spcPts val="0"/>
              </a:spcAft>
              <a:buSzPct val="25000"/>
              <a:buNone/>
            </a:pPr>
            <a:r>
              <a:rPr b="0" i="0" lang="en-US" sz="1100" u="none" cap="none" strike="noStrike">
                <a:solidFill>
                  <a:schemeClr val="dk1"/>
                </a:solidFill>
                <a:latin typeface="Arial"/>
                <a:ea typeface="Arial"/>
                <a:cs typeface="Arial"/>
                <a:sym typeface="Arial"/>
              </a:rPr>
              <a:t>In a process goes down, Monit tries to restart it</a:t>
            </a:r>
          </a:p>
          <a:p>
            <a:pPr indent="0" lvl="0" marL="0" marR="0" rtl="0" algn="l">
              <a:spcBef>
                <a:spcPts val="1189"/>
              </a:spcBef>
              <a:spcAft>
                <a:spcPts val="0"/>
              </a:spcAft>
              <a:buSzPct val="25000"/>
              <a:buNone/>
            </a:pPr>
            <a:r>
              <a:rPr b="0" i="0" lang="en-US" sz="1100" u="none" cap="none" strike="noStrike">
                <a:solidFill>
                  <a:schemeClr val="dk1"/>
                </a:solidFill>
                <a:latin typeface="Arial"/>
                <a:ea typeface="Arial"/>
                <a:cs typeface="Arial"/>
                <a:sym typeface="Arial"/>
              </a:rPr>
              <a:t>If successful, or not, BOSH agent is notified, who then tell Health monitor, which will notify the operator</a:t>
            </a:r>
          </a:p>
          <a:p>
            <a:pPr indent="0" lvl="0" marL="0" marR="0" rtl="0" algn="l">
              <a:spcBef>
                <a:spcPts val="1189"/>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1189"/>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1189"/>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1189"/>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1189"/>
              </a:spcBef>
              <a:spcAft>
                <a:spcPts val="0"/>
              </a:spcAft>
              <a:buSzPct val="25000"/>
              <a:buNone/>
            </a:pPr>
            <a:r>
              <a:rPr b="0" i="0" lang="en-US" sz="1100" u="none" cap="none" strike="noStrike">
                <a:solidFill>
                  <a:schemeClr val="dk1"/>
                </a:solidFill>
                <a:latin typeface="Arial"/>
                <a:ea typeface="Arial"/>
                <a:cs typeface="Arial"/>
                <a:sym typeface="Arial"/>
              </a:rPr>
              <a:t>The processes running on the virtual machines (i.e. the health manager) are started with monit, an opensource linux utility that keeps an eye on processes and will respond when one dies.  If a process dies then, monit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monit will already have recovered the process, but we also want there to be an opportunity for a human to respond. </a:t>
            </a:r>
          </a:p>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0" name="Shape 1360"/>
        <p:cNvGrpSpPr/>
        <p:nvPr/>
      </p:nvGrpSpPr>
      <p:grpSpPr>
        <a:xfrm>
          <a:off x="0" y="0"/>
          <a:ext cx="0" cy="0"/>
          <a:chOff x="0" y="0"/>
          <a:chExt cx="0" cy="0"/>
        </a:xfrm>
      </p:grpSpPr>
      <p:sp>
        <p:nvSpPr>
          <p:cNvPr id="1361" name="Shape 13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62" name="Shape 136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3" name="Shape 1423"/>
        <p:cNvGrpSpPr/>
        <p:nvPr/>
      </p:nvGrpSpPr>
      <p:grpSpPr>
        <a:xfrm>
          <a:off x="0" y="0"/>
          <a:ext cx="0" cy="0"/>
          <a:chOff x="0" y="0"/>
          <a:chExt cx="0" cy="0"/>
        </a:xfrm>
      </p:grpSpPr>
      <p:sp>
        <p:nvSpPr>
          <p:cNvPr id="1424" name="Shape 1424"/>
          <p:cNvSpPr/>
          <p:nvPr>
            <p:ph idx="2" type="sldImg"/>
          </p:nvPr>
        </p:nvSpPr>
        <p:spPr>
          <a:xfrm>
            <a:off x="1610876" y="686429"/>
            <a:ext cx="3692700" cy="20829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25" name="Shape 1425"/>
          <p:cNvSpPr txBox="1"/>
          <p:nvPr>
            <p:ph idx="1" type="body"/>
          </p:nvPr>
        </p:nvSpPr>
        <p:spPr>
          <a:xfrm>
            <a:off x="295170" y="2972429"/>
            <a:ext cx="6267599" cy="5793600"/>
          </a:xfrm>
          <a:prstGeom prst="rect">
            <a:avLst/>
          </a:prstGeom>
          <a:noFill/>
          <a:ln>
            <a:noFill/>
          </a:ln>
        </p:spPr>
        <p:txBody>
          <a:bodyPr anchorCtr="0" anchor="t" bIns="90500" lIns="90500" rIns="90500" tIns="90500">
            <a:noAutofit/>
          </a:bodyPr>
          <a:lstStyle/>
          <a:p>
            <a:pPr indent="0" lvl="0" marL="0" marR="0" rtl="0" algn="l">
              <a:spcBef>
                <a:spcPts val="0"/>
              </a:spcBef>
              <a:buClr>
                <a:schemeClr val="dk1"/>
              </a:buClr>
              <a:buSzPct val="25000"/>
              <a:buFont typeface="Arial"/>
              <a:buNone/>
            </a:pPr>
            <a:r>
              <a:rPr b="0" i="0" lang="en-US" sz="1200" u="none" cap="none" strike="noStrike">
                <a:solidFill>
                  <a:schemeClr val="dk1"/>
                </a:solidFill>
                <a:latin typeface="Arial"/>
                <a:ea typeface="Arial"/>
                <a:cs typeface="Arial"/>
                <a:sym typeface="Arial"/>
              </a:rPr>
              <a:t>Zone could = rack, for example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9" name="Shape 1499"/>
        <p:cNvGrpSpPr/>
        <p:nvPr/>
      </p:nvGrpSpPr>
      <p:grpSpPr>
        <a:xfrm>
          <a:off x="0" y="0"/>
          <a:ext cx="0" cy="0"/>
          <a:chOff x="0" y="0"/>
          <a:chExt cx="0" cy="0"/>
        </a:xfrm>
      </p:grpSpPr>
      <p:sp>
        <p:nvSpPr>
          <p:cNvPr id="1500" name="Shape 1500"/>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01" name="Shape 150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Now dive into the ERS</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http://docs.pivotal.io/pivotalcf/concepts/architecture/</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5" name="Shape 1505"/>
        <p:cNvGrpSpPr/>
        <p:nvPr/>
      </p:nvGrpSpPr>
      <p:grpSpPr>
        <a:xfrm>
          <a:off x="0" y="0"/>
          <a:ext cx="0" cy="0"/>
          <a:chOff x="0" y="0"/>
          <a:chExt cx="0" cy="0"/>
        </a:xfrm>
      </p:grpSpPr>
      <p:sp>
        <p:nvSpPr>
          <p:cNvPr id="1506" name="Shape 15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07" name="Shape 1507"/>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buSzPct val="25000"/>
              <a:buNone/>
            </a:pPr>
            <a:r>
              <a:rPr b="0" i="0" lang="en-US" sz="1100" u="none" cap="none" strike="noStrike">
                <a:solidFill>
                  <a:schemeClr val="dk1"/>
                </a:solidFill>
                <a:latin typeface="Arial"/>
                <a:ea typeface="Arial"/>
                <a:cs typeface="Arial"/>
                <a:sym typeface="Arial"/>
              </a:rPr>
              <a:t>Show Metrix</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8" name="Shape 1518"/>
        <p:cNvGrpSpPr/>
        <p:nvPr/>
      </p:nvGrpSpPr>
      <p:grpSpPr>
        <a:xfrm>
          <a:off x="0" y="0"/>
          <a:ext cx="0" cy="0"/>
          <a:chOff x="0" y="0"/>
          <a:chExt cx="0" cy="0"/>
        </a:xfrm>
      </p:grpSpPr>
      <p:sp>
        <p:nvSpPr>
          <p:cNvPr id="1519" name="Shape 15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20" name="Shape 152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1" name="Shape 21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So Spring Boot/Cloud meant create apps fast –  But Dev &amp; Ops is asking Day2 questions -</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How do you do logging, routing, apm, scaling, and lifecycle management of all these apps.</a:t>
            </a: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Enter CF Runtime</a:t>
            </a: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best in class container management</a:t>
            </a: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integrated agentless logging</a:t>
            </a: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with APM</a:t>
            </a: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auto scaling</a:t>
            </a: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Effortless runtime with minimum human operational overhead. We run 1000s of apps and 10,000s containers on PWS with 6 guys. </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But we realized that stopping there wasn't enough</a:t>
            </a:r>
          </a:p>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
        <p:nvSpPr>
          <p:cNvPr id="212" name="Shape 212"/>
          <p:cNvSpPr txBox="1"/>
          <p:nvPr>
            <p:ph idx="12" type="sldNum"/>
          </p:nvPr>
        </p:nvSpPr>
        <p:spPr>
          <a:xfrm>
            <a:off x="3884612" y="8685213"/>
            <a:ext cx="2971799"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0" name="Shape 1530"/>
        <p:cNvGrpSpPr/>
        <p:nvPr/>
      </p:nvGrpSpPr>
      <p:grpSpPr>
        <a:xfrm>
          <a:off x="0" y="0"/>
          <a:ext cx="0" cy="0"/>
          <a:chOff x="0" y="0"/>
          <a:chExt cx="0" cy="0"/>
        </a:xfrm>
      </p:grpSpPr>
      <p:sp>
        <p:nvSpPr>
          <p:cNvPr id="1531" name="Shape 15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32" name="Shape 153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This looks a lot like Splunk</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Kubernetes doesn’t have built-in logging and analytics capabilities</a:t>
            </a: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D</a:t>
            </a:r>
          </a:p>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6" name="Shape 1536"/>
        <p:cNvGrpSpPr/>
        <p:nvPr/>
      </p:nvGrpSpPr>
      <p:grpSpPr>
        <a:xfrm>
          <a:off x="0" y="0"/>
          <a:ext cx="0" cy="0"/>
          <a:chOff x="0" y="0"/>
          <a:chExt cx="0" cy="0"/>
        </a:xfrm>
      </p:grpSpPr>
      <p:sp>
        <p:nvSpPr>
          <p:cNvPr id="1537" name="Shape 15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38" name="Shape 153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Need to install a plugin so Splunk can read CF logs properly</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SzPct val="25000"/>
              <a:buNone/>
            </a:pPr>
            <a:r>
              <a:rPr b="0" i="0" lang="en-US" sz="1100" u="none" cap="none" strike="noStrike">
                <a:solidFill>
                  <a:schemeClr val="dk1"/>
                </a:solidFill>
                <a:latin typeface="Arial"/>
                <a:ea typeface="Arial"/>
                <a:cs typeface="Arial"/>
                <a:sym typeface="Arial"/>
              </a:rPr>
              <a:t>Note this isnt showing a full Splunk Arch</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6" name="Shape 1546"/>
        <p:cNvGrpSpPr/>
        <p:nvPr/>
      </p:nvGrpSpPr>
      <p:grpSpPr>
        <a:xfrm>
          <a:off x="0" y="0"/>
          <a:ext cx="0" cy="0"/>
          <a:chOff x="0" y="0"/>
          <a:chExt cx="0" cy="0"/>
        </a:xfrm>
      </p:grpSpPr>
      <p:sp>
        <p:nvSpPr>
          <p:cNvPr id="1547" name="Shape 15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48" name="Shape 154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1" name="Shape 1561"/>
        <p:cNvGrpSpPr/>
        <p:nvPr/>
      </p:nvGrpSpPr>
      <p:grpSpPr>
        <a:xfrm>
          <a:off x="0" y="0"/>
          <a:ext cx="0" cy="0"/>
          <a:chOff x="0" y="0"/>
          <a:chExt cx="0" cy="0"/>
        </a:xfrm>
      </p:grpSpPr>
      <p:sp>
        <p:nvSpPr>
          <p:cNvPr id="1562" name="Shape 1562"/>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63" name="Shape 15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7" name="Shape 1567"/>
        <p:cNvGrpSpPr/>
        <p:nvPr/>
      </p:nvGrpSpPr>
      <p:grpSpPr>
        <a:xfrm>
          <a:off x="0" y="0"/>
          <a:ext cx="0" cy="0"/>
          <a:chOff x="0" y="0"/>
          <a:chExt cx="0" cy="0"/>
        </a:xfrm>
      </p:grpSpPr>
      <p:sp>
        <p:nvSpPr>
          <p:cNvPr id="1568" name="Shape 15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69" name="Shape 15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7" name="Shape 1577"/>
        <p:cNvGrpSpPr/>
        <p:nvPr/>
      </p:nvGrpSpPr>
      <p:grpSpPr>
        <a:xfrm>
          <a:off x="0" y="0"/>
          <a:ext cx="0" cy="0"/>
          <a:chOff x="0" y="0"/>
          <a:chExt cx="0" cy="0"/>
        </a:xfrm>
      </p:grpSpPr>
      <p:sp>
        <p:nvSpPr>
          <p:cNvPr id="1578" name="Shape 15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79" name="Shape 157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5" name="Shape 1585"/>
        <p:cNvGrpSpPr/>
        <p:nvPr/>
      </p:nvGrpSpPr>
      <p:grpSpPr>
        <a:xfrm>
          <a:off x="0" y="0"/>
          <a:ext cx="0" cy="0"/>
          <a:chOff x="0" y="0"/>
          <a:chExt cx="0" cy="0"/>
        </a:xfrm>
      </p:grpSpPr>
      <p:sp>
        <p:nvSpPr>
          <p:cNvPr id="1586" name="Shape 15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87" name="Shape 158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2" name="Shape 1592"/>
        <p:cNvGrpSpPr/>
        <p:nvPr/>
      </p:nvGrpSpPr>
      <p:grpSpPr>
        <a:xfrm>
          <a:off x="0" y="0"/>
          <a:ext cx="0" cy="0"/>
          <a:chOff x="0" y="0"/>
          <a:chExt cx="0" cy="0"/>
        </a:xfrm>
      </p:grpSpPr>
      <p:sp>
        <p:nvSpPr>
          <p:cNvPr id="1593" name="Shape 15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594" name="Shape 159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SzPct val="25000"/>
              <a:buNone/>
            </a:pPr>
            <a:r>
              <a:rPr b="1" i="0" lang="en-US" sz="1100" u="none" cap="none" strike="noStrike">
                <a:solidFill>
                  <a:schemeClr val="dk1"/>
                </a:solidFill>
                <a:latin typeface="Arial"/>
                <a:ea typeface="Arial"/>
                <a:cs typeface="Arial"/>
                <a:sym typeface="Arial"/>
              </a:rPr>
              <a:t>Key Platform Capabilities</a:t>
            </a:r>
          </a:p>
          <a:p>
            <a:pPr indent="-226427" lvl="0" marL="226427" marR="0" rtl="0" algn="l">
              <a:lnSpc>
                <a:spcPct val="90000"/>
              </a:lnSpc>
              <a:spcBef>
                <a:spcPts val="0"/>
              </a:spcBef>
              <a:spcAft>
                <a:spcPts val="0"/>
              </a:spcAft>
              <a:buClr>
                <a:schemeClr val="dk1"/>
              </a:buClr>
              <a:buSzPct val="100000"/>
              <a:buFont typeface="Arial"/>
              <a:buAutoNum type="arabicParenR"/>
            </a:pPr>
            <a:r>
              <a:rPr b="1" i="0" lang="en-US" sz="1100" u="none" cap="none" strike="noStrike">
                <a:solidFill>
                  <a:schemeClr val="dk1"/>
                </a:solidFill>
                <a:latin typeface="Arial"/>
                <a:ea typeface="Arial"/>
                <a:cs typeface="Arial"/>
                <a:sym typeface="Arial"/>
              </a:rPr>
              <a:t>On Demand Scaling</a:t>
            </a:r>
          </a:p>
          <a:p>
            <a:pPr indent="-226427" lvl="0" marL="226427" marR="0" rtl="0" algn="l">
              <a:lnSpc>
                <a:spcPct val="90000"/>
              </a:lnSpc>
              <a:spcBef>
                <a:spcPts val="0"/>
              </a:spcBef>
              <a:spcAft>
                <a:spcPts val="0"/>
              </a:spcAft>
              <a:buClr>
                <a:schemeClr val="dk1"/>
              </a:buClr>
              <a:buSzPct val="100000"/>
              <a:buFont typeface="Arial"/>
              <a:buAutoNum type="arabicParenR"/>
            </a:pPr>
            <a:r>
              <a:rPr b="1" i="0" lang="en-US" sz="1100" u="none" cap="none" strike="noStrike">
                <a:solidFill>
                  <a:schemeClr val="dk1"/>
                </a:solidFill>
                <a:latin typeface="Arial"/>
                <a:ea typeface="Arial"/>
                <a:cs typeface="Arial"/>
                <a:sym typeface="Arial"/>
              </a:rPr>
              <a:t>Application Health Management</a:t>
            </a:r>
          </a:p>
          <a:p>
            <a:pPr indent="-226427" lvl="0" marL="226427" marR="0" rtl="0" algn="l">
              <a:lnSpc>
                <a:spcPct val="90000"/>
              </a:lnSpc>
              <a:spcBef>
                <a:spcPts val="0"/>
              </a:spcBef>
              <a:spcAft>
                <a:spcPts val="0"/>
              </a:spcAft>
              <a:buClr>
                <a:schemeClr val="dk1"/>
              </a:buClr>
              <a:buSzPct val="100000"/>
              <a:buFont typeface="Arial"/>
              <a:buAutoNum type="arabicParenR"/>
            </a:pPr>
            <a:r>
              <a:rPr b="1" i="0" lang="en-US" sz="1100" u="none" cap="none" strike="noStrike">
                <a:solidFill>
                  <a:schemeClr val="dk1"/>
                </a:solidFill>
                <a:latin typeface="Arial"/>
                <a:ea typeface="Arial"/>
                <a:cs typeface="Arial"/>
                <a:sym typeface="Arial"/>
              </a:rPr>
              <a:t>Dynamic Routing &amp; Load Balancing</a:t>
            </a:r>
          </a:p>
          <a:p>
            <a:pPr indent="-226427" lvl="0" marL="226427" marR="0" rtl="0" algn="l">
              <a:lnSpc>
                <a:spcPct val="90000"/>
              </a:lnSpc>
              <a:spcBef>
                <a:spcPts val="0"/>
              </a:spcBef>
              <a:spcAft>
                <a:spcPts val="0"/>
              </a:spcAft>
              <a:buClr>
                <a:schemeClr val="dk1"/>
              </a:buClr>
              <a:buSzPct val="100000"/>
              <a:buFont typeface="Arial"/>
              <a:buAutoNum type="arabicParenR"/>
            </a:pPr>
            <a:r>
              <a:rPr b="1" i="0" lang="en-US" sz="1100" u="none" cap="none" strike="noStrike">
                <a:solidFill>
                  <a:schemeClr val="dk1"/>
                </a:solidFill>
                <a:latin typeface="Arial"/>
                <a:ea typeface="Arial"/>
                <a:cs typeface="Arial"/>
                <a:sym typeface="Arial"/>
              </a:rPr>
              <a:t>Log and Metric Aggregation</a:t>
            </a:r>
          </a:p>
          <a:p>
            <a:pPr indent="-226427" lvl="0" marL="226427" marR="0" rtl="0" algn="l">
              <a:lnSpc>
                <a:spcPct val="90000"/>
              </a:lnSpc>
              <a:spcBef>
                <a:spcPts val="0"/>
              </a:spcBef>
              <a:spcAft>
                <a:spcPts val="0"/>
              </a:spcAft>
              <a:buClr>
                <a:schemeClr val="dk1"/>
              </a:buClr>
              <a:buSzPct val="100000"/>
              <a:buFont typeface="Arial"/>
              <a:buAutoNum type="arabicParenR"/>
            </a:pPr>
            <a:r>
              <a:rPr b="1" i="0" lang="en-US" sz="1100" u="none" cap="none" strike="noStrike">
                <a:solidFill>
                  <a:schemeClr val="dk1"/>
                </a:solidFill>
                <a:latin typeface="Arial"/>
                <a:ea typeface="Arial"/>
                <a:cs typeface="Arial"/>
                <a:sym typeface="Arial"/>
              </a:rPr>
              <a:t>Security</a:t>
            </a:r>
          </a:p>
          <a:p>
            <a:pPr indent="0" lvl="0" marL="0" marR="0" rtl="0" algn="l">
              <a:lnSpc>
                <a:spcPct val="90000"/>
              </a:lnSpc>
              <a:spcBef>
                <a:spcPts val="0"/>
              </a:spcBef>
              <a:spcAft>
                <a:spcPts val="0"/>
              </a:spcAft>
              <a:buSzPct val="25000"/>
              <a:buNone/>
            </a:pPr>
            <a:r>
              <a:t/>
            </a:r>
            <a:endParaRPr b="1" i="0" sz="11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SzPct val="25000"/>
              <a:buNone/>
            </a:pPr>
            <a:r>
              <a:rPr b="1" i="0" lang="en-US" sz="1100" u="none" cap="none" strike="noStrike">
                <a:solidFill>
                  <a:schemeClr val="dk1"/>
                </a:solidFill>
                <a:latin typeface="Arial"/>
                <a:ea typeface="Arial"/>
                <a:cs typeface="Arial"/>
                <a:sym typeface="Arial"/>
              </a:rPr>
              <a:t>WHAT</a:t>
            </a:r>
          </a:p>
          <a:p>
            <a:pPr indent="0" lvl="0" marL="0" marR="0" rtl="0" algn="l">
              <a:lnSpc>
                <a:spcPct val="90000"/>
              </a:lnSpc>
              <a:spcBef>
                <a:spcPts val="0"/>
              </a:spcBef>
              <a:spcAft>
                <a:spcPts val="0"/>
              </a:spcAft>
              <a:buSzPct val="25000"/>
              <a:buNone/>
            </a:pPr>
            <a:r>
              <a:rPr b="0" i="0" lang="en-US" sz="1100" u="none" cap="none" strike="noStrike">
                <a:solidFill>
                  <a:schemeClr val="dk1"/>
                </a:solidFill>
                <a:latin typeface="Arial"/>
                <a:ea typeface="Arial"/>
                <a:cs typeface="Arial"/>
                <a:sym typeface="Arial"/>
              </a:rPr>
              <a:t>Pivotal CF is next generation middleware that delivers 9 things that are typically delivered via point software products. </a:t>
            </a:r>
          </a:p>
          <a:p>
            <a:pPr indent="0" lvl="0" marL="0" marR="0" rtl="0" algn="l">
              <a:lnSpc>
                <a:spcPct val="90000"/>
              </a:lnSpc>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226427" lvl="0" marL="226427" marR="0" rtl="0" algn="l">
              <a:lnSpc>
                <a:spcPct val="90000"/>
              </a:lnSpc>
              <a:spcBef>
                <a:spcPts val="0"/>
              </a:spcBef>
              <a:spcAft>
                <a:spcPts val="0"/>
              </a:spcAft>
              <a:buClr>
                <a:schemeClr val="dk1"/>
              </a:buClr>
              <a:buSzPct val="100000"/>
              <a:buFont typeface="Arial"/>
              <a:buAutoNum type="arabicPeriod"/>
            </a:pPr>
            <a:r>
              <a:rPr b="0" i="0" lang="en-US" sz="1100" u="none" cap="none" strike="noStrike">
                <a:solidFill>
                  <a:schemeClr val="dk1"/>
                </a:solidFill>
                <a:latin typeface="Arial"/>
                <a:ea typeface="Arial"/>
                <a:cs typeface="Arial"/>
                <a:sym typeface="Arial"/>
              </a:rPr>
              <a:t>We provision operating systems and middleware. </a:t>
            </a:r>
          </a:p>
          <a:p>
            <a:pPr indent="-226427" lvl="0" marL="226427" marR="0" rtl="0" algn="l">
              <a:lnSpc>
                <a:spcPct val="90000"/>
              </a:lnSpc>
              <a:spcBef>
                <a:spcPts val="0"/>
              </a:spcBef>
              <a:spcAft>
                <a:spcPts val="0"/>
              </a:spcAft>
              <a:buClr>
                <a:schemeClr val="dk1"/>
              </a:buClr>
              <a:buSzPct val="100000"/>
              <a:buFont typeface="Arial"/>
              <a:buAutoNum type="arabicPeriod"/>
            </a:pPr>
            <a:r>
              <a:rPr b="0" i="0" lang="en-US" sz="1100" u="none" cap="none" strike="noStrike">
                <a:solidFill>
                  <a:schemeClr val="dk1"/>
                </a:solidFill>
                <a:latin typeface="Arial"/>
                <a:ea typeface="Arial"/>
                <a:cs typeface="Arial"/>
                <a:sym typeface="Arial"/>
              </a:rPr>
              <a:t>We deliver workload density without compromising application performance.</a:t>
            </a:r>
          </a:p>
          <a:p>
            <a:pPr indent="-226427" lvl="0" marL="226427" marR="0" rtl="0" algn="l">
              <a:lnSpc>
                <a:spcPct val="90000"/>
              </a:lnSpc>
              <a:spcBef>
                <a:spcPts val="0"/>
              </a:spcBef>
              <a:spcAft>
                <a:spcPts val="0"/>
              </a:spcAft>
              <a:buClr>
                <a:schemeClr val="dk1"/>
              </a:buClr>
              <a:buSzPct val="100000"/>
              <a:buFont typeface="Arial"/>
              <a:buAutoNum type="arabicPeriod"/>
            </a:pPr>
            <a:r>
              <a:rPr b="0" i="0" lang="en-US" sz="1100" u="none" cap="none" strike="noStrike">
                <a:solidFill>
                  <a:schemeClr val="dk1"/>
                </a:solidFill>
                <a:latin typeface="Arial"/>
                <a:ea typeface="Arial"/>
                <a:cs typeface="Arial"/>
                <a:sym typeface="Arial"/>
              </a:rPr>
              <a:t>We ensure that applications have appropriate network security safe guards to prevent security threats.</a:t>
            </a:r>
          </a:p>
          <a:p>
            <a:pPr indent="-226427" lvl="0" marL="226427" marR="0" rtl="0" algn="l">
              <a:lnSpc>
                <a:spcPct val="90000"/>
              </a:lnSpc>
              <a:spcBef>
                <a:spcPts val="0"/>
              </a:spcBef>
              <a:spcAft>
                <a:spcPts val="0"/>
              </a:spcAft>
              <a:buClr>
                <a:schemeClr val="dk1"/>
              </a:buClr>
              <a:buSzPct val="100000"/>
              <a:buFont typeface="Arial"/>
              <a:buAutoNum type="arabicPeriod"/>
            </a:pPr>
            <a:r>
              <a:rPr b="0" i="0" lang="en-US" sz="1100" u="none" cap="none" strike="noStrike">
                <a:solidFill>
                  <a:schemeClr val="dk1"/>
                </a:solidFill>
                <a:latin typeface="Arial"/>
                <a:ea typeface="Arial"/>
                <a:cs typeface="Arial"/>
                <a:sym typeface="Arial"/>
              </a:rPr>
              <a:t>We support application connections to external sources including databases and legacy middleware.</a:t>
            </a:r>
          </a:p>
          <a:p>
            <a:pPr indent="-226427" lvl="0" marL="226427" marR="0" rtl="0" algn="l">
              <a:lnSpc>
                <a:spcPct val="90000"/>
              </a:lnSpc>
              <a:spcBef>
                <a:spcPts val="0"/>
              </a:spcBef>
              <a:spcAft>
                <a:spcPts val="0"/>
              </a:spcAft>
              <a:buClr>
                <a:schemeClr val="dk1"/>
              </a:buClr>
              <a:buSzPct val="100000"/>
              <a:buFont typeface="Arial"/>
              <a:buAutoNum type="arabicPeriod"/>
            </a:pPr>
            <a:r>
              <a:rPr b="0" i="0" lang="en-US" sz="1100" u="none" cap="none" strike="noStrike">
                <a:solidFill>
                  <a:schemeClr val="dk1"/>
                </a:solidFill>
                <a:latin typeface="Arial"/>
                <a:ea typeface="Arial"/>
                <a:cs typeface="Arial"/>
                <a:sym typeface="Arial"/>
              </a:rPr>
              <a:t>We provide 4 levels of HA, with built in load balancing for scale in/out</a:t>
            </a:r>
          </a:p>
          <a:p>
            <a:pPr indent="-226427" lvl="0" marL="226427" marR="0" rtl="0" algn="l">
              <a:lnSpc>
                <a:spcPct val="90000"/>
              </a:lnSpc>
              <a:spcBef>
                <a:spcPts val="0"/>
              </a:spcBef>
              <a:spcAft>
                <a:spcPts val="0"/>
              </a:spcAft>
              <a:buClr>
                <a:schemeClr val="dk1"/>
              </a:buClr>
              <a:buSzPct val="100000"/>
              <a:buFont typeface="Arial"/>
              <a:buAutoNum type="arabicPeriod"/>
            </a:pPr>
            <a:r>
              <a:rPr b="0" i="0" lang="en-US" sz="1100" u="none" cap="none" strike="noStrike">
                <a:solidFill>
                  <a:schemeClr val="dk1"/>
                </a:solidFill>
                <a:latin typeface="Arial"/>
                <a:ea typeface="Arial"/>
                <a:cs typeface="Arial"/>
                <a:sym typeface="Arial"/>
              </a:rPr>
              <a:t>We support multi-tenant environments so that each line of business can operate with a discrete quota and isolated system access.</a:t>
            </a:r>
          </a:p>
          <a:p>
            <a:pPr indent="-226427" lvl="0" marL="226427" marR="0" rtl="0" algn="l">
              <a:lnSpc>
                <a:spcPct val="90000"/>
              </a:lnSpc>
              <a:spcBef>
                <a:spcPts val="0"/>
              </a:spcBef>
              <a:spcAft>
                <a:spcPts val="0"/>
              </a:spcAft>
              <a:buClr>
                <a:schemeClr val="dk1"/>
              </a:buClr>
              <a:buSzPct val="100000"/>
              <a:buFont typeface="Arial"/>
              <a:buAutoNum type="arabicPeriod"/>
            </a:pPr>
            <a:r>
              <a:rPr b="0" i="0" lang="en-US" sz="1100" u="none" cap="none" strike="noStrike">
                <a:solidFill>
                  <a:schemeClr val="dk1"/>
                </a:solidFill>
                <a:latin typeface="Arial"/>
                <a:ea typeface="Arial"/>
                <a:cs typeface="Arial"/>
                <a:sym typeface="Arial"/>
              </a:rPr>
              <a:t>We provision next generation data services including NOSQL databases, traditional databases and hadoop clusters.  </a:t>
            </a:r>
          </a:p>
          <a:p>
            <a:pPr indent="-226427" lvl="0" marL="226427" marR="0" rtl="0" algn="l">
              <a:lnSpc>
                <a:spcPct val="90000"/>
              </a:lnSpc>
              <a:spcBef>
                <a:spcPts val="0"/>
              </a:spcBef>
              <a:spcAft>
                <a:spcPts val="0"/>
              </a:spcAft>
              <a:buClr>
                <a:schemeClr val="dk1"/>
              </a:buClr>
              <a:buSzPct val="100000"/>
              <a:buFont typeface="Arial"/>
              <a:buAutoNum type="arabicPeriod"/>
            </a:pPr>
            <a:r>
              <a:rPr b="0" i="0" lang="en-US" sz="1100" u="none" cap="none" strike="noStrike">
                <a:solidFill>
                  <a:schemeClr val="dk1"/>
                </a:solidFill>
                <a:latin typeface="Arial"/>
                <a:ea typeface="Arial"/>
                <a:cs typeface="Arial"/>
                <a:sym typeface="Arial"/>
              </a:rPr>
              <a:t>We provide horizontal and vertical scaling for the underlying IaaS so that you can scale your infrastructure in lock step with your Business.</a:t>
            </a:r>
          </a:p>
          <a:p>
            <a:pPr indent="-226427" lvl="0" marL="226427" marR="0" rtl="0" algn="l">
              <a:lnSpc>
                <a:spcPct val="90000"/>
              </a:lnSpc>
              <a:spcBef>
                <a:spcPts val="0"/>
              </a:spcBef>
              <a:spcAft>
                <a:spcPts val="0"/>
              </a:spcAft>
              <a:buClr>
                <a:schemeClr val="dk1"/>
              </a:buClr>
              <a:buSzPct val="100000"/>
              <a:buFont typeface="Arial"/>
              <a:buAutoNum type="arabicPeriod"/>
            </a:pPr>
            <a:r>
              <a:rPr b="0" i="0" lang="en-US" sz="1100" u="none" cap="none" strike="noStrike">
                <a:solidFill>
                  <a:schemeClr val="dk1"/>
                </a:solidFill>
                <a:latin typeface="Arial"/>
                <a:ea typeface="Arial"/>
                <a:cs typeface="Arial"/>
                <a:sym typeface="Arial"/>
              </a:rPr>
              <a:t>We provide a built-in log aggregation service, built-in APM metrics and utilization based auto-scaling so that you can monitor the health of your applications and scale out without human or 3</a:t>
            </a:r>
            <a:r>
              <a:rPr b="0" baseline="30000" i="0" lang="en-US" sz="1100" u="none" cap="none" strike="noStrike">
                <a:solidFill>
                  <a:schemeClr val="dk1"/>
                </a:solidFill>
                <a:latin typeface="Arial"/>
                <a:ea typeface="Arial"/>
                <a:cs typeface="Arial"/>
                <a:sym typeface="Arial"/>
              </a:rPr>
              <a:t>rd</a:t>
            </a:r>
            <a:r>
              <a:rPr b="0" i="0" lang="en-US" sz="1100" u="none" cap="none" strike="noStrike">
                <a:solidFill>
                  <a:schemeClr val="dk1"/>
                </a:solidFill>
                <a:latin typeface="Arial"/>
                <a:ea typeface="Arial"/>
                <a:cs typeface="Arial"/>
                <a:sym typeface="Arial"/>
              </a:rPr>
              <a:t> party tool intervention.</a:t>
            </a:r>
          </a:p>
          <a:p>
            <a:pPr indent="-226427" lvl="0" marL="226427" marR="0" rtl="0" algn="l">
              <a:lnSpc>
                <a:spcPct val="90000"/>
              </a:lnSpc>
              <a:spcBef>
                <a:spcPts val="0"/>
              </a:spcBef>
              <a:spcAft>
                <a:spcPts val="0"/>
              </a:spcAft>
              <a:buClr>
                <a:schemeClr val="dk1"/>
              </a:buClr>
              <a:buSzPct val="1000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90000"/>
              </a:lnSpc>
              <a:spcBef>
                <a:spcPts val="0"/>
              </a:spcBef>
              <a:buSzPct val="25000"/>
              <a:buNone/>
            </a:pPr>
            <a:r>
              <a:rPr b="0" i="0" lang="en-US" sz="1100" u="none" cap="none" strike="noStrike">
                <a:solidFill>
                  <a:schemeClr val="dk1"/>
                </a:solidFill>
                <a:latin typeface="Arial"/>
                <a:ea typeface="Arial"/>
                <a:cs typeface="Arial"/>
                <a:sym typeface="Arial"/>
              </a:rPr>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7" name="Shape 1667"/>
        <p:cNvGrpSpPr/>
        <p:nvPr/>
      </p:nvGrpSpPr>
      <p:grpSpPr>
        <a:xfrm>
          <a:off x="0" y="0"/>
          <a:ext cx="0" cy="0"/>
          <a:chOff x="0" y="0"/>
          <a:chExt cx="0" cy="0"/>
        </a:xfrm>
      </p:grpSpPr>
      <p:sp>
        <p:nvSpPr>
          <p:cNvPr id="1668" name="Shape 16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9" name="Shape 166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2" name="Shape 262"/>
          <p:cNvSpPr txBox="1"/>
          <p:nvPr>
            <p:ph idx="1" type="body"/>
          </p:nvPr>
        </p:nvSpPr>
        <p:spPr>
          <a:xfrm>
            <a:off x="295170" y="2972430"/>
            <a:ext cx="6267658" cy="5793719"/>
          </a:xfrm>
          <a:prstGeom prst="rect">
            <a:avLst/>
          </a:prstGeom>
          <a:noFill/>
          <a:ln>
            <a:noFill/>
          </a:ln>
        </p:spPr>
        <p:txBody>
          <a:bodyPr anchorCtr="0" anchor="t" bIns="0" lIns="0" rIns="0" tIns="0">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Before diving into BOSH we introduce the major components of the platform. Then we explain the platform infrastructure automation capabilities in the context of our structured (or opinioned) platform. The following BOSH sections would explained in more detail.  </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PCF is made of 3 major components – Operations (Ops Manager), Platform Runtime (Elastic Runtime) and Services. All, mostly deployed, by BOSH</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SzPct val="25000"/>
              <a:buNone/>
            </a:pPr>
            <a:r>
              <a:rPr b="0" i="0" lang="en-US" sz="1100" u="none" cap="none" strike="noStrike">
                <a:solidFill>
                  <a:schemeClr val="dk1"/>
                </a:solidFill>
                <a:latin typeface="Arial"/>
                <a:ea typeface="Arial"/>
                <a:cs typeface="Arial"/>
                <a:sym typeface="Arial"/>
              </a:rPr>
              <a:t>Now we’ll briefly talks about the components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0" name="Shape 30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Now dive into the ERS</a:t>
            </a:r>
          </a:p>
          <a:p>
            <a:pPr indent="0" lvl="0" marL="0" marR="0" rtl="0" algn="l">
              <a:spcBef>
                <a:spcPts val="0"/>
              </a:spcBef>
              <a:spcAft>
                <a:spcPts val="0"/>
              </a:spcAft>
              <a:buSzPct val="25000"/>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100" u="none" cap="none" strike="noStrike">
                <a:solidFill>
                  <a:schemeClr val="dk1"/>
                </a:solidFill>
                <a:latin typeface="Arial"/>
                <a:ea typeface="Arial"/>
                <a:cs typeface="Arial"/>
                <a:sym typeface="Arial"/>
              </a:rPr>
              <a:t>http://docs.pivotal.io/pivotalcf/concepts/architecture/</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1606550" y="685800"/>
            <a:ext cx="3702000" cy="20829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en-US" sz="1800" u="none" cap="none" strike="noStrike">
                <a:solidFill>
                  <a:schemeClr val="dk1"/>
                </a:solidFill>
                <a:latin typeface="Calibri"/>
                <a:ea typeface="Calibri"/>
                <a:cs typeface="Calibri"/>
                <a:sym typeface="Calibri"/>
              </a:rPr>
              <a:t>After years of collaboration w/ MSFT and CF community </a:t>
            </a:r>
          </a:p>
          <a:p>
            <a:pPr indent="0" lvl="1" marL="457200" marR="0" rtl="0" algn="l">
              <a:spcBef>
                <a:spcPts val="1200"/>
              </a:spcBef>
              <a:spcAft>
                <a:spcPts val="0"/>
              </a:spcAft>
              <a:buSzPct val="25000"/>
              <a:buNone/>
            </a:pPr>
            <a:r>
              <a:rPr b="0" i="0" lang="en-US" sz="1600" u="none" cap="none" strike="noStrike">
                <a:solidFill>
                  <a:schemeClr val="dk1"/>
                </a:solidFill>
                <a:latin typeface="Calibri"/>
                <a:ea typeface="Calibri"/>
                <a:cs typeface="Calibri"/>
                <a:sym typeface="Calibri"/>
              </a:rPr>
              <a:t>.NET apps are going to be first class citizens in Cloud Foundry</a:t>
            </a:r>
          </a:p>
          <a:p>
            <a:pPr indent="0" lvl="1" marL="457200" marR="0" rtl="0" algn="l">
              <a:spcBef>
                <a:spcPts val="1200"/>
              </a:spcBef>
              <a:spcAft>
                <a:spcPts val="0"/>
              </a:spcAft>
              <a:buSzPct val="25000"/>
              <a:buNone/>
            </a:pPr>
            <a:r>
              <a:rPr b="0" i="0" lang="en-US" sz="1600" u="none" cap="none" strike="noStrike">
                <a:solidFill>
                  <a:schemeClr val="dk1"/>
                </a:solidFill>
                <a:latin typeface="Calibri"/>
                <a:ea typeface="Calibri"/>
                <a:cs typeface="Calibri"/>
                <a:sym typeface="Calibri"/>
              </a:rPr>
              <a:t>Same “cf push” experience with support for “day 2“ Operations – log aggregation, HA, scaling etc </a:t>
            </a:r>
          </a:p>
          <a:p>
            <a:pPr indent="0" lvl="1" marL="457200" marR="0" rtl="0" algn="l">
              <a:spcBef>
                <a:spcPts val="1200"/>
              </a:spcBef>
              <a:spcAft>
                <a:spcPts val="0"/>
              </a:spcAft>
              <a:buSzPct val="25000"/>
              <a:buNone/>
            </a:pPr>
            <a:r>
              <a:rPr b="0" i="0" lang="en-US" sz="1600" u="none" cap="none" strike="noStrike">
                <a:solidFill>
                  <a:schemeClr val="dk1"/>
                </a:solidFill>
                <a:latin typeface="Calibri"/>
                <a:ea typeface="Calibri"/>
                <a:cs typeface="Calibri"/>
                <a:sym typeface="Calibri"/>
              </a:rPr>
              <a:t>Almost any .NET application will run as long as architectural principles of 12 factors/cloud native architecture are followed  </a:t>
            </a:r>
          </a:p>
          <a:p>
            <a:pPr indent="0" lvl="1" marL="457200" marR="0" rtl="0" algn="l">
              <a:spcBef>
                <a:spcPts val="1200"/>
              </a:spcBef>
              <a:spcAft>
                <a:spcPts val="0"/>
              </a:spcAft>
              <a:buSzPct val="25000"/>
              <a:buNone/>
            </a:pPr>
            <a:r>
              <a:rPr b="0" i="0" lang="en-US" sz="1600" u="none" cap="none" strike="noStrike">
                <a:solidFill>
                  <a:schemeClr val="dk1"/>
                </a:solidFill>
                <a:latin typeface="Calibri"/>
                <a:ea typeface="Calibri"/>
                <a:cs typeface="Calibri"/>
                <a:sym typeface="Calibri"/>
              </a:rPr>
              <a:t>Provides Windows containers with fast startup &amp; high app density per host</a:t>
            </a:r>
          </a:p>
          <a:p>
            <a:pPr indent="0" lvl="0" marL="0" marR="0" rtl="0" algn="l">
              <a:lnSpc>
                <a:spcPct val="120000"/>
              </a:lnSpc>
              <a:spcBef>
                <a:spcPts val="1200"/>
              </a:spcBef>
              <a:spcAft>
                <a:spcPts val="0"/>
              </a:spcAft>
              <a:buSzPct val="25000"/>
              <a:buNone/>
            </a:pPr>
            <a:r>
              <a:rPr b="0" i="0" lang="en-US" sz="1200" u="none" cap="none" strike="noStrike">
                <a:solidFill>
                  <a:schemeClr val="dk1"/>
                </a:solidFill>
                <a:latin typeface="Calibri"/>
                <a:ea typeface="Calibri"/>
                <a:cs typeface="Calibri"/>
                <a:sym typeface="Calibri"/>
              </a:rPr>
              <a:t>Also Docker support is now beta with 1.6 (graduated from “experimental”)</a:t>
            </a:r>
          </a:p>
          <a:p>
            <a:pPr indent="0" lvl="0" marL="0" marR="0" rtl="0" algn="l">
              <a:lnSpc>
                <a:spcPct val="120000"/>
              </a:lnSpc>
              <a:spcBef>
                <a:spcPts val="1200"/>
              </a:spcBef>
              <a:spcAft>
                <a:spcPts val="0"/>
              </a:spcAft>
              <a:buSzPct val="25000"/>
              <a:buNone/>
            </a:pPr>
            <a:r>
              <a:rPr b="0" i="0" lang="en-US" sz="1200" u="none" cap="none" strike="noStrike">
                <a:solidFill>
                  <a:schemeClr val="dk1"/>
                </a:solidFill>
                <a:latin typeface="Calibri"/>
                <a:ea typeface="Calibri"/>
                <a:cs typeface="Calibri"/>
                <a:sym typeface="Calibri"/>
              </a:rPr>
              <a:t>	Diego only supports secure registries bearing certificates signed by a common CA.  Support for self-signed certs or custom-ca certs will be introduced in a subsequent release.</a:t>
            </a:r>
          </a:p>
          <a:p>
            <a:pPr indent="0" lvl="0" marL="0" marR="0" rtl="0" algn="l">
              <a:lnSpc>
                <a:spcPct val="120000"/>
              </a:lnSpc>
              <a:spcBef>
                <a:spcPts val="1200"/>
              </a:spcBef>
              <a:spcAft>
                <a:spcPts val="0"/>
              </a:spcAft>
              <a:buSzPct val="250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20000"/>
              </a:lnSpc>
              <a:spcBef>
                <a:spcPts val="1200"/>
              </a:spcBef>
              <a:spcAft>
                <a:spcPts val="0"/>
              </a:spcAft>
              <a:buSzPct val="25000"/>
              <a:buNone/>
            </a:pPr>
            <a:r>
              <a:rPr b="0" i="0" lang="en-US" sz="1200" u="none" cap="none" strike="noStrike">
                <a:solidFill>
                  <a:schemeClr val="dk1"/>
                </a:solidFill>
                <a:latin typeface="Calibri"/>
                <a:ea typeface="Calibri"/>
                <a:cs typeface="Calibri"/>
                <a:sym typeface="Calibri"/>
              </a:rPr>
              <a:t>Day 2 Ops better w/ Enhanced Runtime – faster scaling,  faster self healing, run highly elastic workloads at scale. </a:t>
            </a:r>
          </a:p>
          <a:p>
            <a:pPr indent="0" lvl="0" marL="0" marR="0" rtl="0" algn="l">
              <a:lnSpc>
                <a:spcPct val="120000"/>
              </a:lnSpc>
              <a:spcBef>
                <a:spcPts val="1200"/>
              </a:spcBef>
              <a:spcAft>
                <a:spcPts val="0"/>
              </a:spcAft>
              <a:buSzPct val="250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20000"/>
              </a:lnSpc>
              <a:spcBef>
                <a:spcPts val="1200"/>
              </a:spcBef>
              <a:spcAft>
                <a:spcPts val="0"/>
              </a:spcAft>
              <a:buSzPct val="25000"/>
              <a:buNone/>
            </a:pPr>
            <a:r>
              <a:rPr b="0" i="0" lang="en-US" sz="1200" u="none" cap="none" strike="noStrike">
                <a:solidFill>
                  <a:schemeClr val="dk1"/>
                </a:solidFill>
                <a:latin typeface="Calibri"/>
                <a:ea typeface="Calibri"/>
                <a:cs typeface="Calibri"/>
                <a:sym typeface="Calibri"/>
              </a:rPr>
              <a:t>Security features</a:t>
            </a:r>
          </a:p>
          <a:p>
            <a:pPr indent="-292100" lvl="0" marL="292100" marR="0" rtl="0" algn="l">
              <a:lnSpc>
                <a:spcPct val="120000"/>
              </a:lnSpc>
              <a:spcBef>
                <a:spcPts val="1200"/>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Operators can enforce secure traffic to the network edge of the platform in order to reduce the vulnerability of each application’s data in flight.</a:t>
            </a:r>
          </a:p>
          <a:p>
            <a:pPr indent="-285750" lvl="0" marL="292100" marR="0" rtl="0" algn="l">
              <a:lnSpc>
                <a:spcPct val="120000"/>
              </a:lnSpc>
              <a:spcBef>
                <a:spcPts val="1200"/>
              </a:spcBef>
              <a:spcAft>
                <a:spcPts val="0"/>
              </a:spcAft>
              <a:buClr>
                <a:schemeClr val="dk1"/>
              </a:buClr>
              <a:buSzPct val="100000"/>
              <a:buFont typeface="Arial"/>
              <a:buChar char="•"/>
            </a:pPr>
            <a:r>
              <a:rPr b="0" i="0" lang="en-US" sz="1100" u="none" cap="none" strike="noStrike">
                <a:solidFill>
                  <a:schemeClr val="dk1"/>
                </a:solidFill>
                <a:latin typeface="Verdana"/>
                <a:ea typeface="Verdana"/>
                <a:cs typeface="Verdana"/>
                <a:sym typeface="Verdana"/>
              </a:rPr>
              <a:t>PCF Operators can enforce secure connections from their load balancers to the VMs on which the CF routers run, whereas before that termination happened at the load balancer.  This improves the security of the traffic between applications and clients. </a:t>
            </a:r>
          </a:p>
          <a:p>
            <a:pPr indent="-285750" lvl="0" marL="292100" marR="0" rtl="0" algn="l">
              <a:lnSpc>
                <a:spcPct val="120000"/>
              </a:lnSpc>
              <a:spcBef>
                <a:spcPts val="1200"/>
              </a:spcBef>
              <a:spcAft>
                <a:spcPts val="0"/>
              </a:spcAft>
              <a:buClr>
                <a:schemeClr val="dk1"/>
              </a:buClr>
              <a:buSzPct val="100000"/>
              <a:buFont typeface="Arial"/>
              <a:buChar char="•"/>
            </a:pPr>
            <a:r>
              <a:rPr b="0" i="0" lang="en-US" sz="1100" u="none" cap="none" strike="noStrike">
                <a:solidFill>
                  <a:schemeClr val="dk1"/>
                </a:solidFill>
                <a:latin typeface="Verdana"/>
                <a:ea typeface="Verdana"/>
                <a:cs typeface="Verdana"/>
                <a:sym typeface="Verdana"/>
              </a:rPr>
              <a:t>Ensures that a default CF installation doesn’t contain insecure or unsupported versions of application runtimes</a:t>
            </a:r>
          </a:p>
          <a:p>
            <a:pPr indent="0" lvl="0" marL="0" marR="0" rtl="0" algn="l">
              <a:lnSpc>
                <a:spcPct val="120000"/>
              </a:lnSpc>
              <a:spcBef>
                <a:spcPts val="1200"/>
              </a:spcBef>
              <a:buSzPct val="25000"/>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4" name="Shape 374"/>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buSzPct val="25000"/>
              <a:buNone/>
            </a:pPr>
            <a:r>
              <a:rPr b="0" i="0" lang="en-US" sz="1400" u="none" cap="none" strike="noStrike">
                <a:solidFill>
                  <a:schemeClr val="dk1"/>
                </a:solidFill>
                <a:latin typeface="Arial"/>
                <a:ea typeface="Arial"/>
                <a:cs typeface="Arial"/>
                <a:sym typeface="Arial"/>
              </a:rPr>
              <a:t>Push an App</a:t>
            </a:r>
            <a:r>
              <a:rPr b="0" i="0" lang="en-US" sz="1100" u="none" cap="none" strike="noStrike">
                <a:solidFill>
                  <a:schemeClr val="dk1"/>
                </a:solidFill>
                <a:latin typeface="Arial"/>
                <a:ea typeface="Arial"/>
                <a:cs typeface="Arial"/>
                <a:sym typeface="Arial"/>
              </a:rPr>
              <a:t>, show the logs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1">
    <p:spTree>
      <p:nvGrpSpPr>
        <p:cNvPr id="10" name="Shape 10"/>
        <p:cNvGrpSpPr/>
        <p:nvPr/>
      </p:nvGrpSpPr>
      <p:grpSpPr>
        <a:xfrm>
          <a:off x="0" y="0"/>
          <a:ext cx="0" cy="0"/>
          <a:chOff x="0" y="0"/>
          <a:chExt cx="0" cy="0"/>
        </a:xfrm>
      </p:grpSpPr>
      <p:sp>
        <p:nvSpPr>
          <p:cNvPr id="11" name="Shape 11"/>
          <p:cNvSpPr txBox="1"/>
          <p:nvPr>
            <p:ph type="ctrTitle"/>
          </p:nvPr>
        </p:nvSpPr>
        <p:spPr>
          <a:xfrm>
            <a:off x="685800" y="1583341"/>
            <a:ext cx="7772400" cy="11597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000000"/>
              </a:buClr>
              <a:buFont typeface="Arial"/>
              <a:buNone/>
              <a:defRPr b="0" i="0" sz="4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4800" u="none" cap="none" strike="noStrike">
                <a:solidFill>
                  <a:srgbClr val="000000"/>
                </a:solidFill>
                <a:latin typeface="Arial"/>
                <a:ea typeface="Arial"/>
                <a:cs typeface="Arial"/>
                <a:sym typeface="Arial"/>
              </a:defRPr>
            </a:lvl2pPr>
            <a:lvl3pPr indent="0" lvl="2" rtl="0" algn="ctr">
              <a:spcBef>
                <a:spcPts val="0"/>
              </a:spcBef>
              <a:buNone/>
              <a:defRPr sz="4800"/>
            </a:lvl3pPr>
            <a:lvl4pPr indent="0" lvl="3" rtl="0" algn="ctr">
              <a:spcBef>
                <a:spcPts val="0"/>
              </a:spcBef>
              <a:buNone/>
              <a:defRPr sz="4800"/>
            </a:lvl4pPr>
            <a:lvl5pPr indent="0" lvl="4" rtl="0" algn="ctr">
              <a:spcBef>
                <a:spcPts val="0"/>
              </a:spcBef>
              <a:buNone/>
              <a:defRPr sz="4800"/>
            </a:lvl5pPr>
            <a:lvl6pPr indent="0" lvl="5" rtl="0" algn="ctr">
              <a:spcBef>
                <a:spcPts val="0"/>
              </a:spcBef>
              <a:buNone/>
              <a:defRPr sz="4800"/>
            </a:lvl6pPr>
            <a:lvl7pPr indent="0" lvl="6" rtl="0" algn="ctr">
              <a:spcBef>
                <a:spcPts val="0"/>
              </a:spcBef>
              <a:buNone/>
              <a:defRPr sz="4800"/>
            </a:lvl7pPr>
            <a:lvl8pPr indent="0" lvl="7" rtl="0" algn="ctr">
              <a:spcBef>
                <a:spcPts val="0"/>
              </a:spcBef>
              <a:buNone/>
              <a:defRPr sz="4800"/>
            </a:lvl8pPr>
            <a:lvl9pPr indent="0" lvl="8" rtl="0" algn="ctr">
              <a:spcBef>
                <a:spcPts val="0"/>
              </a:spcBef>
              <a:buNone/>
              <a:defRPr sz="4800"/>
            </a:lvl9pPr>
          </a:lstStyle>
          <a:p/>
        </p:txBody>
      </p:sp>
      <p:sp>
        <p:nvSpPr>
          <p:cNvPr id="12" name="Shape 12"/>
          <p:cNvSpPr txBox="1"/>
          <p:nvPr>
            <p:ph idx="1" type="subTitle"/>
          </p:nvPr>
        </p:nvSpPr>
        <p:spPr>
          <a:xfrm>
            <a:off x="685800" y="2840052"/>
            <a:ext cx="7772400" cy="7847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Arial"/>
              <a:buNone/>
              <a:defRPr b="0" i="0" sz="14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Font typeface="Arial"/>
              <a:buNone/>
              <a:defRPr b="0" i="0" sz="3000" u="none" cap="none" strike="noStrike">
                <a:solidFill>
                  <a:schemeClr val="dk2"/>
                </a:solidFill>
                <a:latin typeface="Arial"/>
                <a:ea typeface="Arial"/>
                <a:cs typeface="Arial"/>
                <a:sym typeface="Arial"/>
              </a:defRPr>
            </a:lvl9pPr>
          </a:lstStyle>
          <a:p/>
        </p:txBody>
      </p:sp>
      <p:sp>
        <p:nvSpPr>
          <p:cNvPr id="13" name="Shape 13"/>
          <p:cNvSpPr txBox="1"/>
          <p:nvPr>
            <p:ph idx="12" type="sldNum"/>
          </p:nvPr>
        </p:nvSpPr>
        <p:spPr>
          <a:xfrm>
            <a:off x="8556790" y="4749850"/>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ooter bar only">
    <p:spTree>
      <p:nvGrpSpPr>
        <p:cNvPr id="46" name="Shape 4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mp Basic without Rule">
    <p:spTree>
      <p:nvGrpSpPr>
        <p:cNvPr id="47" name="Shape 47"/>
        <p:cNvGrpSpPr/>
        <p:nvPr/>
      </p:nvGrpSpPr>
      <p:grpSpPr>
        <a:xfrm>
          <a:off x="0" y="0"/>
          <a:ext cx="0" cy="0"/>
          <a:chOff x="0" y="0"/>
          <a:chExt cx="0" cy="0"/>
        </a:xfrm>
      </p:grpSpPr>
      <p:sp>
        <p:nvSpPr>
          <p:cNvPr id="48" name="Shape 48"/>
          <p:cNvSpPr/>
          <p:nvPr/>
        </p:nvSpPr>
        <p:spPr>
          <a:xfrm>
            <a:off x="0" y="4629150"/>
            <a:ext cx="9144000" cy="385762"/>
          </a:xfrm>
          <a:prstGeom prst="rect">
            <a:avLst/>
          </a:prstGeom>
          <a:solidFill>
            <a:srgbClr val="00786E"/>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49" name="Shape 49"/>
          <p:cNvSpPr txBox="1"/>
          <p:nvPr/>
        </p:nvSpPr>
        <p:spPr>
          <a:xfrm>
            <a:off x="366712" y="5018448"/>
            <a:ext cx="2274886" cy="9233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00" u="none" cap="none" strike="noStrike">
                <a:solidFill>
                  <a:srgbClr val="7F7F7F"/>
                </a:solidFill>
                <a:latin typeface="Arial"/>
                <a:ea typeface="Arial"/>
                <a:cs typeface="Arial"/>
                <a:sym typeface="Arial"/>
              </a:rPr>
              <a:t>© Copyright 2015 Pivotal. All rights reserved.</a:t>
            </a:r>
          </a:p>
        </p:txBody>
      </p:sp>
      <p:pic>
        <p:nvPicPr>
          <p:cNvPr descr="Pivotal_Logo_white.png" id="50" name="Shape 50"/>
          <p:cNvPicPr preferRelativeResize="0"/>
          <p:nvPr/>
        </p:nvPicPr>
        <p:blipFill rotWithShape="1">
          <a:blip r:embed="rId2">
            <a:alphaModFix/>
          </a:blip>
          <a:srcRect b="0" l="0" r="0" t="0"/>
          <a:stretch/>
        </p:blipFill>
        <p:spPr>
          <a:xfrm>
            <a:off x="7941732" y="4713966"/>
            <a:ext cx="957261" cy="219454"/>
          </a:xfrm>
          <a:prstGeom prst="rect">
            <a:avLst/>
          </a:prstGeom>
          <a:noFill/>
          <a:ln>
            <a:noFill/>
          </a:ln>
        </p:spPr>
      </p:pic>
      <p:sp>
        <p:nvSpPr>
          <p:cNvPr id="51" name="Shape 51"/>
          <p:cNvSpPr txBox="1"/>
          <p:nvPr>
            <p:ph type="title"/>
          </p:nvPr>
        </p:nvSpPr>
        <p:spPr>
          <a:xfrm>
            <a:off x="457199" y="320039"/>
            <a:ext cx="8229600" cy="36355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32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2" name="Shape 52"/>
          <p:cNvSpPr txBox="1"/>
          <p:nvPr>
            <p:ph idx="1" type="body"/>
          </p:nvPr>
        </p:nvSpPr>
        <p:spPr>
          <a:xfrm>
            <a:off x="457200" y="1108074"/>
            <a:ext cx="8229600" cy="3082924"/>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91440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137160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182880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votal Title Slide">
    <p:spTree>
      <p:nvGrpSpPr>
        <p:cNvPr id="53" name="Shape 53"/>
        <p:cNvGrpSpPr/>
        <p:nvPr/>
      </p:nvGrpSpPr>
      <p:grpSpPr>
        <a:xfrm>
          <a:off x="0" y="0"/>
          <a:ext cx="0" cy="0"/>
          <a:chOff x="0" y="0"/>
          <a:chExt cx="0" cy="0"/>
        </a:xfrm>
      </p:grpSpPr>
      <p:sp>
        <p:nvSpPr>
          <p:cNvPr id="54" name="Shape 54"/>
          <p:cNvSpPr/>
          <p:nvPr/>
        </p:nvSpPr>
        <p:spPr>
          <a:xfrm>
            <a:off x="0" y="0"/>
            <a:ext cx="9144000" cy="5143499"/>
          </a:xfrm>
          <a:prstGeom prst="rect">
            <a:avLst/>
          </a:prstGeom>
          <a:solidFill>
            <a:srgbClr val="000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55" name="Shape 55"/>
          <p:cNvSpPr txBox="1"/>
          <p:nvPr/>
        </p:nvSpPr>
        <p:spPr>
          <a:xfrm>
            <a:off x="1701800" y="3094038"/>
            <a:ext cx="5689498" cy="4460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27C3A"/>
              </a:buClr>
              <a:buSzPct val="25000"/>
              <a:buFont typeface="Arial"/>
              <a:buNone/>
            </a:pPr>
            <a:r>
              <a:rPr b="0" i="0" lang="en-US" sz="2250" u="none" cap="none" strike="noStrike">
                <a:solidFill>
                  <a:srgbClr val="F27C3A"/>
                </a:solidFill>
                <a:latin typeface="Arial"/>
                <a:ea typeface="Arial"/>
                <a:cs typeface="Arial"/>
                <a:sym typeface="Arial"/>
              </a:rPr>
              <a:t>BUILT FOR THE </a:t>
            </a:r>
            <a:r>
              <a:rPr b="0" i="0" lang="en-US" sz="2250" u="none" cap="none" strike="noStrike">
                <a:solidFill>
                  <a:srgbClr val="3EA7BC"/>
                </a:solidFill>
                <a:latin typeface="Arial"/>
                <a:ea typeface="Arial"/>
                <a:cs typeface="Arial"/>
                <a:sym typeface="Arial"/>
              </a:rPr>
              <a:t>SPEED OF BUSINESS</a:t>
            </a:r>
          </a:p>
        </p:txBody>
      </p:sp>
      <p:pic>
        <p:nvPicPr>
          <p:cNvPr id="56" name="Shape 56"/>
          <p:cNvPicPr preferRelativeResize="0"/>
          <p:nvPr/>
        </p:nvPicPr>
        <p:blipFill rotWithShape="1">
          <a:blip r:embed="rId2">
            <a:alphaModFix/>
          </a:blip>
          <a:srcRect b="0" l="0" r="5547" t="0"/>
          <a:stretch/>
        </p:blipFill>
        <p:spPr>
          <a:xfrm>
            <a:off x="1973263" y="1658938"/>
            <a:ext cx="5189398" cy="126059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p:spTree>
      <p:nvGrpSpPr>
        <p:cNvPr id="57" name="Shape 57"/>
        <p:cNvGrpSpPr/>
        <p:nvPr/>
      </p:nvGrpSpPr>
      <p:grpSpPr>
        <a:xfrm>
          <a:off x="0" y="0"/>
          <a:ext cx="0" cy="0"/>
          <a:chOff x="0" y="0"/>
          <a:chExt cx="0" cy="0"/>
        </a:xfrm>
      </p:grpSpPr>
      <p:sp>
        <p:nvSpPr>
          <p:cNvPr id="58" name="Shape 58"/>
          <p:cNvSpPr txBox="1"/>
          <p:nvPr>
            <p:ph idx="12" type="sldNum"/>
          </p:nvPr>
        </p:nvSpPr>
        <p:spPr>
          <a:xfrm>
            <a:off x="8553450" y="5021494"/>
            <a:ext cx="533399" cy="126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Pr>
              <a:t>‹#›</a:t>
            </a:fld>
          </a:p>
        </p:txBody>
      </p:sp>
      <p:sp>
        <p:nvSpPr>
          <p:cNvPr id="59" name="Shape 59"/>
          <p:cNvSpPr txBox="1"/>
          <p:nvPr>
            <p:ph type="ctrTitle"/>
          </p:nvPr>
        </p:nvSpPr>
        <p:spPr>
          <a:xfrm>
            <a:off x="890587" y="1312907"/>
            <a:ext cx="4384200" cy="100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60" name="Shape 60"/>
          <p:cNvSpPr txBox="1"/>
          <p:nvPr>
            <p:ph idx="1" type="subTitle"/>
          </p:nvPr>
        </p:nvSpPr>
        <p:spPr>
          <a:xfrm>
            <a:off x="890587" y="2633383"/>
            <a:ext cx="6048299" cy="369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9pPr>
          </a:lstStyle>
          <a:p/>
        </p:txBody>
      </p:sp>
      <p:sp>
        <p:nvSpPr>
          <p:cNvPr id="61" name="Shape 61"/>
          <p:cNvSpPr txBox="1"/>
          <p:nvPr>
            <p:ph idx="2" type="body"/>
          </p:nvPr>
        </p:nvSpPr>
        <p:spPr>
          <a:xfrm>
            <a:off x="908582" y="3710101"/>
            <a:ext cx="5026500" cy="2768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62" name="Shape 62"/>
        <p:cNvGrpSpPr/>
        <p:nvPr/>
      </p:nvGrpSpPr>
      <p:grpSpPr>
        <a:xfrm>
          <a:off x="0" y="0"/>
          <a:ext cx="0" cy="0"/>
          <a:chOff x="0" y="0"/>
          <a:chExt cx="0" cy="0"/>
        </a:xfrm>
      </p:grpSpPr>
      <p:sp>
        <p:nvSpPr>
          <p:cNvPr id="63" name="Shape 63"/>
          <p:cNvSpPr/>
          <p:nvPr/>
        </p:nvSpPr>
        <p:spPr>
          <a:xfrm>
            <a:off x="0" y="4629150"/>
            <a:ext cx="9144000" cy="385800"/>
          </a:xfrm>
          <a:prstGeom prst="rect">
            <a:avLst/>
          </a:prstGeom>
          <a:solidFill>
            <a:srgbClr val="00685D"/>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64" name="Shape 64"/>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65" name="Shape 65"/>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00" u="none" cap="none" strike="noStrike">
                <a:solidFill>
                  <a:srgbClr val="7F7F7F"/>
                </a:solidFill>
                <a:latin typeface="Arial"/>
                <a:ea typeface="Arial"/>
                <a:cs typeface="Arial"/>
                <a:sym typeface="Arial"/>
              </a:rPr>
              <a:t>© Copyright 2013 Pivotal. All rights reserved.</a:t>
            </a:r>
          </a:p>
        </p:txBody>
      </p:sp>
      <p:pic>
        <p:nvPicPr>
          <p:cNvPr id="66" name="Shape 66"/>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
        <p:nvSpPr>
          <p:cNvPr id="67" name="Shape 67"/>
          <p:cNvSpPr txBox="1"/>
          <p:nvPr>
            <p:ph type="ctrTitle"/>
          </p:nvPr>
        </p:nvSpPr>
        <p:spPr>
          <a:xfrm>
            <a:off x="1017587" y="1739930"/>
            <a:ext cx="6048299" cy="6207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accent3"/>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68" name="Shape 68"/>
          <p:cNvSpPr txBox="1"/>
          <p:nvPr>
            <p:ph idx="1" type="body"/>
          </p:nvPr>
        </p:nvSpPr>
        <p:spPr>
          <a:xfrm>
            <a:off x="1026053" y="2447126"/>
            <a:ext cx="6048299" cy="562800"/>
          </a:xfrm>
          <a:prstGeom prst="rect">
            <a:avLst/>
          </a:prstGeom>
          <a:noFill/>
          <a:ln>
            <a:noFill/>
          </a:ln>
        </p:spPr>
        <p:txBody>
          <a:bodyPr anchorCtr="0" anchor="t" bIns="91425" lIns="91425" rIns="91425" tIns="91425"/>
          <a:lstStyle>
            <a:lvl1pPr indent="0" lvl="0" marL="0" marR="0" rtl="0" algn="l">
              <a:lnSpc>
                <a:spcPct val="100000"/>
              </a:lnSpc>
              <a:spcBef>
                <a:spcPts val="1200"/>
              </a:spcBef>
              <a:spcAft>
                <a:spcPts val="0"/>
              </a:spcAft>
              <a:buClr>
                <a:srgbClr val="1C7B7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300"/>
              </a:spcBef>
              <a:spcAft>
                <a:spcPts val="0"/>
              </a:spcAft>
              <a:buClr>
                <a:srgbClr val="1C7B7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ith Subtitle Only">
    <p:spTree>
      <p:nvGrpSpPr>
        <p:cNvPr id="69" name="Shape 69"/>
        <p:cNvGrpSpPr/>
        <p:nvPr/>
      </p:nvGrpSpPr>
      <p:grpSpPr>
        <a:xfrm>
          <a:off x="0" y="0"/>
          <a:ext cx="0" cy="0"/>
          <a:chOff x="0" y="0"/>
          <a:chExt cx="0" cy="0"/>
        </a:xfrm>
      </p:grpSpPr>
      <p:sp>
        <p:nvSpPr>
          <p:cNvPr id="70" name="Shape 70"/>
          <p:cNvSpPr txBox="1"/>
          <p:nvPr>
            <p:ph idx="1" type="body"/>
          </p:nvPr>
        </p:nvSpPr>
        <p:spPr>
          <a:xfrm>
            <a:off x="366712" y="785812"/>
            <a:ext cx="8410499" cy="346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71" name="Shape 71"/>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Subtitle and Content">
    <p:spTree>
      <p:nvGrpSpPr>
        <p:cNvPr id="72" name="Shape 72"/>
        <p:cNvGrpSpPr/>
        <p:nvPr/>
      </p:nvGrpSpPr>
      <p:grpSpPr>
        <a:xfrm>
          <a:off x="0" y="0"/>
          <a:ext cx="0" cy="0"/>
          <a:chOff x="0" y="0"/>
          <a:chExt cx="0" cy="0"/>
        </a:xfrm>
      </p:grpSpPr>
      <p:sp>
        <p:nvSpPr>
          <p:cNvPr id="73" name="Shape 73"/>
          <p:cNvSpPr txBox="1"/>
          <p:nvPr>
            <p:ph type="title"/>
          </p:nvPr>
        </p:nvSpPr>
        <p:spPr>
          <a:xfrm>
            <a:off x="457200" y="205979"/>
            <a:ext cx="8229600" cy="857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lgn="l">
              <a:spcBef>
                <a:spcPts val="0"/>
              </a:spcBef>
              <a:spcAft>
                <a:spcPts val="0"/>
              </a:spcAft>
              <a:buNone/>
              <a:defRPr sz="1800"/>
            </a:lvl3pPr>
            <a:lvl4pPr indent="0" lvl="3" rtl="0" algn="l">
              <a:spcBef>
                <a:spcPts val="0"/>
              </a:spcBef>
              <a:spcAft>
                <a:spcPts val="0"/>
              </a:spcAft>
              <a:buNone/>
              <a:defRPr sz="1800"/>
            </a:lvl4pPr>
            <a:lvl5pPr indent="0" lvl="4" rtl="0" algn="l">
              <a:spcBef>
                <a:spcPts val="0"/>
              </a:spcBef>
              <a:spcAft>
                <a:spcPts val="0"/>
              </a:spcAft>
              <a:buNone/>
              <a:defRPr sz="1800"/>
            </a:lvl5pPr>
            <a:lvl6pPr indent="0" lvl="5" marL="457200" rtl="0" algn="l">
              <a:spcBef>
                <a:spcPts val="0"/>
              </a:spcBef>
              <a:spcAft>
                <a:spcPts val="0"/>
              </a:spcAft>
              <a:buNone/>
              <a:defRPr sz="1800"/>
            </a:lvl6pPr>
            <a:lvl7pPr indent="0" lvl="6" marL="914400" rtl="0" algn="l">
              <a:spcBef>
                <a:spcPts val="0"/>
              </a:spcBef>
              <a:spcAft>
                <a:spcPts val="0"/>
              </a:spcAft>
              <a:buNone/>
              <a:defRPr sz="1800"/>
            </a:lvl7pPr>
            <a:lvl8pPr indent="0" lvl="7" marL="1371600" rtl="0" algn="l">
              <a:spcBef>
                <a:spcPts val="0"/>
              </a:spcBef>
              <a:spcAft>
                <a:spcPts val="0"/>
              </a:spcAft>
              <a:buNone/>
              <a:defRPr sz="1800"/>
            </a:lvl8pPr>
            <a:lvl9pPr indent="0" lvl="8" marL="1828800" rtl="0" algn="l">
              <a:spcBef>
                <a:spcPts val="0"/>
              </a:spcBef>
              <a:spcAft>
                <a:spcPts val="0"/>
              </a:spcAft>
              <a:buNone/>
              <a:defRPr sz="1800"/>
            </a:lvl9pPr>
          </a:lstStyle>
          <a:p/>
        </p:txBody>
      </p:sp>
      <p:sp>
        <p:nvSpPr>
          <p:cNvPr id="74" name="Shape 74"/>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75" name="Shape 75"/>
          <p:cNvSpPr txBox="1"/>
          <p:nvPr>
            <p:ph idx="2" type="body"/>
          </p:nvPr>
        </p:nvSpPr>
        <p:spPr>
          <a:xfrm>
            <a:off x="567274" y="951200"/>
            <a:ext cx="8119500" cy="2597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79" name="Shape 79"/>
        <p:cNvGrpSpPr/>
        <p:nvPr/>
      </p:nvGrpSpPr>
      <p:grpSpPr>
        <a:xfrm>
          <a:off x="0" y="0"/>
          <a:ext cx="0" cy="0"/>
          <a:chOff x="0" y="0"/>
          <a:chExt cx="0" cy="0"/>
        </a:xfrm>
      </p:grpSpPr>
      <p:sp>
        <p:nvSpPr>
          <p:cNvPr id="80" name="Shape 80"/>
          <p:cNvSpPr txBox="1"/>
          <p:nvPr>
            <p:ph idx="12" type="sldNum"/>
          </p:nvPr>
        </p:nvSpPr>
        <p:spPr>
          <a:xfrm>
            <a:off x="48247" y="4861462"/>
            <a:ext cx="3732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81" name="Shape 81"/>
        <p:cNvGrpSpPr/>
        <p:nvPr/>
      </p:nvGrpSpPr>
      <p:grpSpPr>
        <a:xfrm>
          <a:off x="0" y="0"/>
          <a:ext cx="0" cy="0"/>
          <a:chOff x="0" y="0"/>
          <a:chExt cx="0" cy="0"/>
        </a:xfrm>
      </p:grpSpPr>
      <p:sp>
        <p:nvSpPr>
          <p:cNvPr id="82" name="Shape 82"/>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3" name="Shape 83"/>
          <p:cNvSpPr txBox="1"/>
          <p:nvPr>
            <p:ph idx="1" type="body"/>
          </p:nvPr>
        </p:nvSpPr>
        <p:spPr>
          <a:xfrm>
            <a:off x="366712" y="1074737"/>
            <a:ext cx="8410500" cy="3383100"/>
          </a:xfrm>
          <a:prstGeom prst="rect">
            <a:avLst/>
          </a:prstGeom>
          <a:noFill/>
          <a:ln>
            <a:noFill/>
          </a:ln>
        </p:spPr>
        <p:txBody>
          <a:bodyPr anchorCtr="0" anchor="t" bIns="91425" lIns="91425" rIns="91425" tIns="91425"/>
          <a:lstStyle>
            <a:lvl1pPr indent="-139700" lvl="0" marL="342900" marR="0" rtl="0" algn="l">
              <a:spcBef>
                <a:spcPts val="1200"/>
              </a:spcBef>
              <a:buClr>
                <a:schemeClr val="accent1"/>
              </a:buClr>
              <a:buSzPct val="100000"/>
              <a:buFont typeface="Noto Sans Symbols"/>
              <a:buChar char="•"/>
              <a:defRPr b="0" i="0" sz="3200" u="none" cap="none" strike="noStrike">
                <a:solidFill>
                  <a:schemeClr val="dk1"/>
                </a:solidFill>
                <a:latin typeface="Calibri"/>
                <a:ea typeface="Calibri"/>
                <a:cs typeface="Calibri"/>
                <a:sym typeface="Calibri"/>
              </a:defRPr>
            </a:lvl1pPr>
            <a:lvl2pPr indent="-107950" lvl="1" marL="742950" marR="0" rtl="0" algn="l">
              <a:spcBef>
                <a:spcPts val="300"/>
              </a:spcBef>
              <a:buClr>
                <a:schemeClr val="accent1"/>
              </a:buClr>
              <a:buSzPct val="100000"/>
              <a:buFont typeface="Verdana"/>
              <a:buChar char="–"/>
              <a:defRPr b="0" i="0" sz="2800" u="none" cap="none" strike="noStrike">
                <a:solidFill>
                  <a:schemeClr val="dk1"/>
                </a:solidFill>
                <a:latin typeface="Calibri"/>
                <a:ea typeface="Calibri"/>
                <a:cs typeface="Calibri"/>
                <a:sym typeface="Calibri"/>
              </a:defRPr>
            </a:lvl2pPr>
            <a:lvl3pPr indent="-76200" lvl="2" marL="1143000" marR="0" rtl="0" algn="l">
              <a:spcBef>
                <a:spcPts val="300"/>
              </a:spcBef>
              <a:buClr>
                <a:schemeClr val="accent1"/>
              </a:buClr>
              <a:buSzPct val="100000"/>
              <a:buFont typeface="Verdana"/>
              <a:buChar char="▪"/>
              <a:defRPr b="0" i="0" sz="2400" u="none" cap="none" strike="noStrike">
                <a:solidFill>
                  <a:schemeClr val="dk1"/>
                </a:solidFill>
                <a:latin typeface="Calibri"/>
                <a:ea typeface="Calibri"/>
                <a:cs typeface="Calibri"/>
                <a:sym typeface="Calibri"/>
              </a:defRPr>
            </a:lvl3pPr>
            <a:lvl4pPr indent="-84137" lvl="3" marL="1658937" marR="0" rtl="0" algn="l">
              <a:spcBef>
                <a:spcPts val="300"/>
              </a:spcBef>
              <a:buClr>
                <a:schemeClr val="accent1"/>
              </a:buClr>
              <a:buSzPct val="100000"/>
              <a:buFont typeface="Verdana"/>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300"/>
              </a:spcBef>
              <a:buClr>
                <a:schemeClr val="accent1"/>
              </a:buClr>
              <a:buSzPct val="100000"/>
              <a:buFont typeface="Verdana"/>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no circles">
    <p:spTree>
      <p:nvGrpSpPr>
        <p:cNvPr id="84" name="Shape 84"/>
        <p:cNvGrpSpPr/>
        <p:nvPr/>
      </p:nvGrpSpPr>
      <p:grpSpPr>
        <a:xfrm>
          <a:off x="0" y="0"/>
          <a:ext cx="0" cy="0"/>
          <a:chOff x="0" y="0"/>
          <a:chExt cx="0" cy="0"/>
        </a:xfrm>
      </p:grpSpPr>
      <p:sp>
        <p:nvSpPr>
          <p:cNvPr id="85" name="Shape 85"/>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ctr">
              <a:lnSpc>
                <a:spcPct val="90000"/>
              </a:lnSpc>
              <a:spcBef>
                <a:spcPts val="0"/>
              </a:spcBef>
              <a:buClr>
                <a:srgbClr val="00685D"/>
              </a:buClr>
              <a:buFont typeface="Arial"/>
              <a:buNone/>
              <a:defRPr b="1" i="0" sz="3200" u="none" cap="none" strike="noStrike">
                <a:solidFill>
                  <a:srgbClr val="00685D"/>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14" name="Shape 14"/>
        <p:cNvGrpSpPr/>
        <p:nvPr/>
      </p:nvGrpSpPr>
      <p:grpSpPr>
        <a:xfrm>
          <a:off x="0" y="0"/>
          <a:ext cx="0" cy="0"/>
          <a:chOff x="0" y="0"/>
          <a:chExt cx="0" cy="0"/>
        </a:xfrm>
      </p:grpSpPr>
      <p:sp>
        <p:nvSpPr>
          <p:cNvPr id="15" name="Shape 15"/>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6" name="Shape 16"/>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only">
    <p:spTree>
      <p:nvGrpSpPr>
        <p:cNvPr id="86" name="Shape 86"/>
        <p:cNvGrpSpPr/>
        <p:nvPr/>
      </p:nvGrpSpPr>
      <p:grpSpPr>
        <a:xfrm>
          <a:off x="0" y="0"/>
          <a:ext cx="0" cy="0"/>
          <a:chOff x="0" y="0"/>
          <a:chExt cx="0" cy="0"/>
        </a:xfrm>
      </p:grpSpPr>
      <p:sp>
        <p:nvSpPr>
          <p:cNvPr id="87" name="Shape 87"/>
          <p:cNvSpPr txBox="1"/>
          <p:nvPr>
            <p:ph idx="1" type="body"/>
          </p:nvPr>
        </p:nvSpPr>
        <p:spPr>
          <a:xfrm>
            <a:off x="366712" y="785812"/>
            <a:ext cx="8410500" cy="3462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88" name="Shape 88"/>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89" name="Shape 89"/>
        <p:cNvGrpSpPr/>
        <p:nvPr/>
      </p:nvGrpSpPr>
      <p:grpSpPr>
        <a:xfrm>
          <a:off x="0" y="0"/>
          <a:ext cx="0" cy="0"/>
          <a:chOff x="0" y="0"/>
          <a:chExt cx="0" cy="0"/>
        </a:xfrm>
      </p:grpSpPr>
      <p:sp>
        <p:nvSpPr>
          <p:cNvPr id="90" name="Shape 90"/>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1" name="Shape 91"/>
          <p:cNvSpPr txBox="1"/>
          <p:nvPr>
            <p:ph idx="1" type="body"/>
          </p:nvPr>
        </p:nvSpPr>
        <p:spPr>
          <a:xfrm>
            <a:off x="366712" y="1074737"/>
            <a:ext cx="8410500" cy="3383100"/>
          </a:xfrm>
          <a:prstGeom prst="rect">
            <a:avLst/>
          </a:prstGeom>
          <a:noFill/>
          <a:ln>
            <a:noFill/>
          </a:ln>
        </p:spPr>
        <p:txBody>
          <a:bodyPr anchorCtr="0" anchor="t" bIns="91425" lIns="91425" rIns="91425" tIns="91425"/>
          <a:lstStyle>
            <a:lvl1pPr indent="-139700" lvl="0" marL="342900" marR="0" rtl="0" algn="l">
              <a:spcBef>
                <a:spcPts val="1200"/>
              </a:spcBef>
              <a:buClr>
                <a:schemeClr val="accent1"/>
              </a:buClr>
              <a:buSzPct val="100000"/>
              <a:buFont typeface="Noto Sans Symbols"/>
              <a:buChar char="•"/>
              <a:defRPr b="0" i="0" sz="3200" u="none" cap="none" strike="noStrike">
                <a:solidFill>
                  <a:schemeClr val="dk1"/>
                </a:solidFill>
                <a:latin typeface="Calibri"/>
                <a:ea typeface="Calibri"/>
                <a:cs typeface="Calibri"/>
                <a:sym typeface="Calibri"/>
              </a:defRPr>
            </a:lvl1pPr>
            <a:lvl2pPr indent="-107950" lvl="1" marL="742950" marR="0" rtl="0" algn="l">
              <a:spcBef>
                <a:spcPts val="300"/>
              </a:spcBef>
              <a:buClr>
                <a:schemeClr val="accent1"/>
              </a:buClr>
              <a:buSzPct val="100000"/>
              <a:buFont typeface="Verdana"/>
              <a:buChar char="–"/>
              <a:defRPr b="0" i="0" sz="2800" u="none" cap="none" strike="noStrike">
                <a:solidFill>
                  <a:schemeClr val="dk1"/>
                </a:solidFill>
                <a:latin typeface="Calibri"/>
                <a:ea typeface="Calibri"/>
                <a:cs typeface="Calibri"/>
                <a:sym typeface="Calibri"/>
              </a:defRPr>
            </a:lvl2pPr>
            <a:lvl3pPr indent="-76200" lvl="2" marL="1143000" marR="0" rtl="0" algn="l">
              <a:spcBef>
                <a:spcPts val="300"/>
              </a:spcBef>
              <a:buClr>
                <a:schemeClr val="accent1"/>
              </a:buClr>
              <a:buSzPct val="100000"/>
              <a:buFont typeface="Verdana"/>
              <a:buChar char="▪"/>
              <a:defRPr b="0" i="0" sz="2400" u="none" cap="none" strike="noStrike">
                <a:solidFill>
                  <a:schemeClr val="dk1"/>
                </a:solidFill>
                <a:latin typeface="Calibri"/>
                <a:ea typeface="Calibri"/>
                <a:cs typeface="Calibri"/>
                <a:sym typeface="Calibri"/>
              </a:defRPr>
            </a:lvl3pPr>
            <a:lvl4pPr indent="-84137" lvl="3" marL="1658937" marR="0" rtl="0" algn="l">
              <a:spcBef>
                <a:spcPts val="300"/>
              </a:spcBef>
              <a:buClr>
                <a:schemeClr val="accent1"/>
              </a:buClr>
              <a:buSzPct val="100000"/>
              <a:buFont typeface="Verdana"/>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300"/>
              </a:spcBef>
              <a:buClr>
                <a:schemeClr val="accent1"/>
              </a:buClr>
              <a:buSzPct val="100000"/>
              <a:buFont typeface="Verdana"/>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92" name="Shape 92"/>
        <p:cNvGrpSpPr/>
        <p:nvPr/>
      </p:nvGrpSpPr>
      <p:grpSpPr>
        <a:xfrm>
          <a:off x="0" y="0"/>
          <a:ext cx="0" cy="0"/>
          <a:chOff x="0" y="0"/>
          <a:chExt cx="0" cy="0"/>
        </a:xfrm>
      </p:grpSpPr>
      <p:sp>
        <p:nvSpPr>
          <p:cNvPr id="93" name="Shape 93"/>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2"/>
              </a:buClr>
              <a:buFont typeface="Arial"/>
              <a:buNone/>
              <a:defRPr b="1"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p:spTree>
      <p:nvGrpSpPr>
        <p:cNvPr id="94" name="Shape 94"/>
        <p:cNvGrpSpPr/>
        <p:nvPr/>
      </p:nvGrpSpPr>
      <p:grpSpPr>
        <a:xfrm>
          <a:off x="0" y="0"/>
          <a:ext cx="0" cy="0"/>
          <a:chOff x="0" y="0"/>
          <a:chExt cx="0" cy="0"/>
        </a:xfrm>
      </p:grpSpPr>
      <p:sp>
        <p:nvSpPr>
          <p:cNvPr id="95" name="Shape 95"/>
          <p:cNvSpPr txBox="1"/>
          <p:nvPr>
            <p:ph type="title"/>
          </p:nvPr>
        </p:nvSpPr>
        <p:spPr>
          <a:xfrm>
            <a:off x="113721" y="149918"/>
            <a:ext cx="8796900" cy="474300"/>
          </a:xfrm>
          <a:prstGeom prst="rect">
            <a:avLst/>
          </a:prstGeom>
          <a:noFill/>
          <a:ln>
            <a:noFill/>
          </a:ln>
        </p:spPr>
        <p:txBody>
          <a:bodyPr anchorCtr="0" anchor="t" bIns="91425" lIns="91425" rIns="91425"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6" name="Shape 96"/>
          <p:cNvSpPr txBox="1"/>
          <p:nvPr>
            <p:ph idx="12" type="sldNum"/>
          </p:nvPr>
        </p:nvSpPr>
        <p:spPr>
          <a:xfrm>
            <a:off x="48247" y="4861462"/>
            <a:ext cx="3732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97" name="Shape 97"/>
          <p:cNvSpPr txBox="1"/>
          <p:nvPr>
            <p:ph idx="1" type="body"/>
          </p:nvPr>
        </p:nvSpPr>
        <p:spPr>
          <a:xfrm>
            <a:off x="114300" y="624362"/>
            <a:ext cx="8796300" cy="288599"/>
          </a:xfrm>
          <a:prstGeom prst="rect">
            <a:avLst/>
          </a:prstGeom>
          <a:noFill/>
          <a:ln>
            <a:noFill/>
          </a:ln>
        </p:spPr>
        <p:txBody>
          <a:bodyPr anchorCtr="0" anchor="t" bIns="91425" lIns="91425" rIns="91425" tIns="91425"/>
          <a:lstStyle>
            <a:lvl1pPr indent="0" lvl="0" marL="0" marR="0" rtl="0" algn="l">
              <a:spcBef>
                <a:spcPts val="360"/>
              </a:spcBef>
              <a:buClr>
                <a:srgbClr val="7F7F7F"/>
              </a:buClr>
              <a:buFont typeface="Arial"/>
              <a:buNone/>
              <a:defRPr b="0" i="0" sz="1800" u="none" cap="none" strike="noStrike">
                <a:solidFill>
                  <a:srgbClr val="7F7F7F"/>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8" name="Shape 98"/>
          <p:cNvSpPr/>
          <p:nvPr/>
        </p:nvSpPr>
        <p:spPr>
          <a:xfrm>
            <a:off x="0" y="0"/>
            <a:ext cx="9144000" cy="54000"/>
          </a:xfrm>
          <a:prstGeom prst="rect">
            <a:avLst/>
          </a:prstGeom>
          <a:solidFill>
            <a:srgbClr val="008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Content, graphic area on left">
    <p:spTree>
      <p:nvGrpSpPr>
        <p:cNvPr id="99" name="Shape 99"/>
        <p:cNvGrpSpPr/>
        <p:nvPr/>
      </p:nvGrpSpPr>
      <p:grpSpPr>
        <a:xfrm>
          <a:off x="0" y="0"/>
          <a:ext cx="0" cy="0"/>
          <a:chOff x="0" y="0"/>
          <a:chExt cx="0" cy="0"/>
        </a:xfrm>
      </p:grpSpPr>
      <p:sp>
        <p:nvSpPr>
          <p:cNvPr id="100" name="Shape 100"/>
          <p:cNvSpPr/>
          <p:nvPr>
            <p:ph idx="2" type="pic"/>
          </p:nvPr>
        </p:nvSpPr>
        <p:spPr>
          <a:xfrm>
            <a:off x="366712" y="1074737"/>
            <a:ext cx="2073300" cy="3383100"/>
          </a:xfrm>
          <a:prstGeom prst="rect">
            <a:avLst/>
          </a:prstGeom>
          <a:noFill/>
          <a:ln>
            <a:noFill/>
          </a:ln>
        </p:spPr>
        <p:txBody>
          <a:bodyPr anchorCtr="0" anchor="ctr" bIns="91425" lIns="91425" rIns="91425" tIns="91425"/>
          <a:lstStyle>
            <a:lvl1pPr lvl="0">
              <a:spcBef>
                <a:spcPts val="0"/>
              </a:spcBef>
              <a:buNone/>
              <a:defRPr/>
            </a:lvl1pPr>
          </a:lstStyle>
          <a:p/>
        </p:txBody>
      </p:sp>
      <p:sp>
        <p:nvSpPr>
          <p:cNvPr id="101" name="Shape 101"/>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2" name="Shape 102"/>
          <p:cNvSpPr txBox="1"/>
          <p:nvPr>
            <p:ph idx="1" type="body"/>
          </p:nvPr>
        </p:nvSpPr>
        <p:spPr>
          <a:xfrm>
            <a:off x="2728913" y="1074737"/>
            <a:ext cx="6048299" cy="3383100"/>
          </a:xfrm>
          <a:prstGeom prst="rect">
            <a:avLst/>
          </a:prstGeom>
          <a:noFill/>
          <a:ln>
            <a:noFill/>
          </a:ln>
        </p:spPr>
        <p:txBody>
          <a:bodyPr anchorCtr="0" anchor="t" bIns="91425" lIns="91425" rIns="91425" tIns="91425"/>
          <a:lstStyle>
            <a:lvl1pPr indent="-139700" lvl="0" marL="342900" marR="0" rtl="0" algn="l">
              <a:spcBef>
                <a:spcPts val="1200"/>
              </a:spcBef>
              <a:buClr>
                <a:schemeClr val="accent1"/>
              </a:buClr>
              <a:buSzPct val="100000"/>
              <a:buFont typeface="Noto Sans Symbols"/>
              <a:buChar char="•"/>
              <a:defRPr b="0" i="0" sz="3200" u="none" cap="none" strike="noStrike">
                <a:solidFill>
                  <a:schemeClr val="dk1"/>
                </a:solidFill>
                <a:latin typeface="Calibri"/>
                <a:ea typeface="Calibri"/>
                <a:cs typeface="Calibri"/>
                <a:sym typeface="Calibri"/>
              </a:defRPr>
            </a:lvl1pPr>
            <a:lvl2pPr indent="-107950" lvl="1" marL="742950" marR="0" rtl="0" algn="l">
              <a:spcBef>
                <a:spcPts val="300"/>
              </a:spcBef>
              <a:buClr>
                <a:schemeClr val="accent1"/>
              </a:buClr>
              <a:buSzPct val="100000"/>
              <a:buFont typeface="Verdana"/>
              <a:buChar char="–"/>
              <a:defRPr b="0" i="0" sz="2800" u="none" cap="none" strike="noStrike">
                <a:solidFill>
                  <a:schemeClr val="dk1"/>
                </a:solidFill>
                <a:latin typeface="Calibri"/>
                <a:ea typeface="Calibri"/>
                <a:cs typeface="Calibri"/>
                <a:sym typeface="Calibri"/>
              </a:defRPr>
            </a:lvl2pPr>
            <a:lvl3pPr indent="-76200" lvl="2" marL="1143000" marR="0" rtl="0" algn="l">
              <a:spcBef>
                <a:spcPts val="300"/>
              </a:spcBef>
              <a:buClr>
                <a:schemeClr val="accent1"/>
              </a:buClr>
              <a:buSzPct val="100000"/>
              <a:buFont typeface="Verdana"/>
              <a:buChar char="▪"/>
              <a:defRPr b="0" i="0" sz="2400" u="none" cap="none" strike="noStrike">
                <a:solidFill>
                  <a:schemeClr val="dk1"/>
                </a:solidFill>
                <a:latin typeface="Calibri"/>
                <a:ea typeface="Calibri"/>
                <a:cs typeface="Calibri"/>
                <a:sym typeface="Calibri"/>
              </a:defRPr>
            </a:lvl3pPr>
            <a:lvl4pPr indent="-84137" lvl="3" marL="1658937" marR="0" rtl="0" algn="l">
              <a:spcBef>
                <a:spcPts val="300"/>
              </a:spcBef>
              <a:buClr>
                <a:schemeClr val="accent1"/>
              </a:buClr>
              <a:buSzPct val="100000"/>
              <a:buFont typeface="Verdana"/>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300"/>
              </a:spcBef>
              <a:buClr>
                <a:schemeClr val="accent1"/>
              </a:buClr>
              <a:buSzPct val="100000"/>
              <a:buFont typeface="Verdana"/>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Subtitle only">
    <p:spTree>
      <p:nvGrpSpPr>
        <p:cNvPr id="103" name="Shape 103"/>
        <p:cNvGrpSpPr/>
        <p:nvPr/>
      </p:nvGrpSpPr>
      <p:grpSpPr>
        <a:xfrm>
          <a:off x="0" y="0"/>
          <a:ext cx="0" cy="0"/>
          <a:chOff x="0" y="0"/>
          <a:chExt cx="0" cy="0"/>
        </a:xfrm>
      </p:grpSpPr>
      <p:sp>
        <p:nvSpPr>
          <p:cNvPr id="104" name="Shape 104"/>
          <p:cNvSpPr txBox="1"/>
          <p:nvPr>
            <p:ph idx="1" type="body"/>
          </p:nvPr>
        </p:nvSpPr>
        <p:spPr>
          <a:xfrm>
            <a:off x="366712" y="785812"/>
            <a:ext cx="8410500" cy="3462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105" name="Shape 105"/>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ubtitle, and Content with graphic area at left">
    <p:spTree>
      <p:nvGrpSpPr>
        <p:cNvPr id="106" name="Shape 106"/>
        <p:cNvGrpSpPr/>
        <p:nvPr/>
      </p:nvGrpSpPr>
      <p:grpSpPr>
        <a:xfrm>
          <a:off x="0" y="0"/>
          <a:ext cx="0" cy="0"/>
          <a:chOff x="0" y="0"/>
          <a:chExt cx="0" cy="0"/>
        </a:xfrm>
      </p:grpSpPr>
      <p:sp>
        <p:nvSpPr>
          <p:cNvPr id="107" name="Shape 107"/>
          <p:cNvSpPr/>
          <p:nvPr>
            <p:ph idx="2" type="pic"/>
          </p:nvPr>
        </p:nvSpPr>
        <p:spPr>
          <a:xfrm>
            <a:off x="366716" y="1419225"/>
            <a:ext cx="2073300" cy="3038400"/>
          </a:xfrm>
          <a:prstGeom prst="rect">
            <a:avLst/>
          </a:prstGeom>
          <a:noFill/>
          <a:ln>
            <a:noFill/>
          </a:ln>
        </p:spPr>
        <p:txBody>
          <a:bodyPr anchorCtr="0" anchor="ctr" bIns="91425" lIns="91425" rIns="91425" tIns="91425"/>
          <a:lstStyle>
            <a:lvl1pPr lvl="0">
              <a:spcBef>
                <a:spcPts val="0"/>
              </a:spcBef>
              <a:buNone/>
              <a:defRPr/>
            </a:lvl1pPr>
          </a:lstStyle>
          <a:p/>
        </p:txBody>
      </p:sp>
      <p:sp>
        <p:nvSpPr>
          <p:cNvPr id="108" name="Shape 108"/>
          <p:cNvSpPr txBox="1"/>
          <p:nvPr>
            <p:ph type="title"/>
          </p:nvPr>
        </p:nvSpPr>
        <p:spPr>
          <a:xfrm>
            <a:off x="366725" y="325454"/>
            <a:ext cx="8410500" cy="460500"/>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9" name="Shape 109"/>
          <p:cNvSpPr txBox="1"/>
          <p:nvPr>
            <p:ph idx="1" type="body"/>
          </p:nvPr>
        </p:nvSpPr>
        <p:spPr>
          <a:xfrm>
            <a:off x="366725" y="785829"/>
            <a:ext cx="8410500" cy="3462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110" name="Shape 110"/>
          <p:cNvSpPr txBox="1"/>
          <p:nvPr>
            <p:ph idx="3" type="body"/>
          </p:nvPr>
        </p:nvSpPr>
        <p:spPr>
          <a:xfrm>
            <a:off x="2728913" y="1419224"/>
            <a:ext cx="6048299" cy="3038399"/>
          </a:xfrm>
          <a:prstGeom prst="rect">
            <a:avLst/>
          </a:prstGeom>
          <a:noFill/>
          <a:ln>
            <a:noFill/>
          </a:ln>
        </p:spPr>
        <p:txBody>
          <a:bodyPr anchorCtr="0" anchor="t" bIns="91425" lIns="91425" rIns="91425" tIns="91425"/>
          <a:lstStyle>
            <a:lvl1pPr indent="-139700" lvl="0" marL="342900" marR="0" rtl="0" algn="l">
              <a:spcBef>
                <a:spcPts val="1200"/>
              </a:spcBef>
              <a:buClr>
                <a:schemeClr val="accent1"/>
              </a:buClr>
              <a:buSzPct val="100000"/>
              <a:buFont typeface="Noto Sans Symbols"/>
              <a:buChar char="•"/>
              <a:defRPr b="0" i="0" sz="3200" u="none" cap="none" strike="noStrike">
                <a:solidFill>
                  <a:schemeClr val="dk1"/>
                </a:solidFill>
                <a:latin typeface="Calibri"/>
                <a:ea typeface="Calibri"/>
                <a:cs typeface="Calibri"/>
                <a:sym typeface="Calibri"/>
              </a:defRPr>
            </a:lvl1pPr>
            <a:lvl2pPr indent="-107950" lvl="1" marL="742950" marR="0" rtl="0" algn="l">
              <a:spcBef>
                <a:spcPts val="300"/>
              </a:spcBef>
              <a:buClr>
                <a:schemeClr val="accent1"/>
              </a:buClr>
              <a:buSzPct val="100000"/>
              <a:buFont typeface="Verdana"/>
              <a:buChar char="–"/>
              <a:defRPr b="0" i="0" sz="2800" u="none" cap="none" strike="noStrike">
                <a:solidFill>
                  <a:schemeClr val="dk1"/>
                </a:solidFill>
                <a:latin typeface="Calibri"/>
                <a:ea typeface="Calibri"/>
                <a:cs typeface="Calibri"/>
                <a:sym typeface="Calibri"/>
              </a:defRPr>
            </a:lvl2pPr>
            <a:lvl3pPr indent="-76200" lvl="2" marL="1143000" marR="0" rtl="0" algn="l">
              <a:spcBef>
                <a:spcPts val="300"/>
              </a:spcBef>
              <a:buClr>
                <a:schemeClr val="accent1"/>
              </a:buClr>
              <a:buSzPct val="100000"/>
              <a:buFont typeface="Verdana"/>
              <a:buChar char="▪"/>
              <a:defRPr b="0" i="0" sz="2400" u="none" cap="none" strike="noStrike">
                <a:solidFill>
                  <a:schemeClr val="dk1"/>
                </a:solidFill>
                <a:latin typeface="Calibri"/>
                <a:ea typeface="Calibri"/>
                <a:cs typeface="Calibri"/>
                <a:sym typeface="Calibri"/>
              </a:defRPr>
            </a:lvl3pPr>
            <a:lvl4pPr indent="-84137" lvl="3" marL="1658937" marR="0" rtl="0" algn="l">
              <a:spcBef>
                <a:spcPts val="300"/>
              </a:spcBef>
              <a:buClr>
                <a:schemeClr val="accent1"/>
              </a:buClr>
              <a:buSzPct val="100000"/>
              <a:buFont typeface="Verdana"/>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300"/>
              </a:spcBef>
              <a:buClr>
                <a:schemeClr val="accent1"/>
              </a:buClr>
              <a:buSzPct val="100000"/>
              <a:buFont typeface="Verdana"/>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with Subtitle and Content">
    <p:spTree>
      <p:nvGrpSpPr>
        <p:cNvPr id="111" name="Shape 111"/>
        <p:cNvGrpSpPr/>
        <p:nvPr/>
      </p:nvGrpSpPr>
      <p:grpSpPr>
        <a:xfrm>
          <a:off x="0" y="0"/>
          <a:ext cx="0" cy="0"/>
          <a:chOff x="0" y="0"/>
          <a:chExt cx="0" cy="0"/>
        </a:xfrm>
      </p:grpSpPr>
      <p:sp>
        <p:nvSpPr>
          <p:cNvPr id="112" name="Shape 112"/>
          <p:cNvSpPr txBox="1"/>
          <p:nvPr>
            <p:ph idx="1" type="body"/>
          </p:nvPr>
        </p:nvSpPr>
        <p:spPr>
          <a:xfrm>
            <a:off x="366712" y="785812"/>
            <a:ext cx="8410500" cy="3462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113" name="Shape 113"/>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14" name="Shape 114"/>
          <p:cNvSpPr txBox="1"/>
          <p:nvPr>
            <p:ph idx="2" type="body"/>
          </p:nvPr>
        </p:nvSpPr>
        <p:spPr>
          <a:xfrm>
            <a:off x="366713" y="1419224"/>
            <a:ext cx="8410500" cy="3038399"/>
          </a:xfrm>
          <a:prstGeom prst="rect">
            <a:avLst/>
          </a:prstGeom>
          <a:noFill/>
          <a:ln>
            <a:noFill/>
          </a:ln>
        </p:spPr>
        <p:txBody>
          <a:bodyPr anchorCtr="0" anchor="t" bIns="91425" lIns="91425" rIns="91425" tIns="91425"/>
          <a:lstStyle>
            <a:lvl1pPr indent="-190500" lvl="0" marL="3429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134937" lvl="3" marL="1658937"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15" name="Shape 115"/>
        <p:cNvGrpSpPr/>
        <p:nvPr/>
      </p:nvGrpSpPr>
      <p:grpSpPr>
        <a:xfrm>
          <a:off x="0" y="0"/>
          <a:ext cx="0" cy="0"/>
          <a:chOff x="0" y="0"/>
          <a:chExt cx="0" cy="0"/>
        </a:xfrm>
      </p:grpSpPr>
      <p:sp>
        <p:nvSpPr>
          <p:cNvPr id="116" name="Shape 116"/>
          <p:cNvSpPr txBox="1"/>
          <p:nvPr>
            <p:ph idx="10" type="dt"/>
          </p:nvPr>
        </p:nvSpPr>
        <p:spPr>
          <a:xfrm>
            <a:off x="457200" y="4767262"/>
            <a:ext cx="2133600" cy="273900"/>
          </a:xfrm>
          <a:prstGeom prst="rect">
            <a:avLst/>
          </a:prstGeom>
          <a:noFill/>
          <a:ln>
            <a:noFill/>
          </a:ln>
        </p:spPr>
        <p:txBody>
          <a:bodyPr anchorCtr="0" anchor="t" bIns="91425" lIns="91425" rIns="91425" tIns="91425"/>
          <a:lstStyle>
            <a:lvl1pPr indent="0" lvl="0" marL="0" marR="0" rtl="0" algn="l">
              <a:spcBef>
                <a:spcPts val="0"/>
              </a:spcBef>
              <a:buNone/>
              <a:defRPr sz="1800">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7" name="Shape 117"/>
          <p:cNvSpPr txBox="1"/>
          <p:nvPr>
            <p:ph idx="11" type="ftr"/>
          </p:nvPr>
        </p:nvSpPr>
        <p:spPr>
          <a:xfrm>
            <a:off x="3124200" y="4767262"/>
            <a:ext cx="2895600" cy="273900"/>
          </a:xfrm>
          <a:prstGeom prst="rect">
            <a:avLst/>
          </a:prstGeom>
          <a:noFill/>
          <a:ln>
            <a:noFill/>
          </a:ln>
        </p:spPr>
        <p:txBody>
          <a:bodyPr anchorCtr="0" anchor="t" bIns="91425" lIns="91425" rIns="91425" tIns="91425"/>
          <a:lstStyle>
            <a:lvl1pPr indent="0" lvl="0" marL="0" marR="0" rtl="0" algn="l">
              <a:spcBef>
                <a:spcPts val="0"/>
              </a:spcBef>
              <a:buNone/>
              <a:defRPr sz="1800">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8" name="Shape 118"/>
          <p:cNvSpPr txBox="1"/>
          <p:nvPr>
            <p:ph idx="12" type="sldNum"/>
          </p:nvPr>
        </p:nvSpPr>
        <p:spPr>
          <a:xfrm>
            <a:off x="3797" y="4823362"/>
            <a:ext cx="3732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7F7F7F"/>
                </a:solidFill>
                <a:latin typeface="Arial"/>
                <a:ea typeface="Arial"/>
                <a:cs typeface="Arial"/>
                <a:sym typeface="Arial"/>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119" name="Shape 119"/>
        <p:cNvGrpSpPr/>
        <p:nvPr/>
      </p:nvGrpSpPr>
      <p:grpSpPr>
        <a:xfrm>
          <a:off x="0" y="0"/>
          <a:ext cx="0" cy="0"/>
          <a:chOff x="0" y="0"/>
          <a:chExt cx="0" cy="0"/>
        </a:xfrm>
      </p:grpSpPr>
      <p:sp>
        <p:nvSpPr>
          <p:cNvPr id="120" name="Shape 120"/>
          <p:cNvSpPr txBox="1"/>
          <p:nvPr>
            <p:ph type="title"/>
          </p:nvPr>
        </p:nvSpPr>
        <p:spPr>
          <a:xfrm>
            <a:off x="113721" y="149918"/>
            <a:ext cx="8796900" cy="474300"/>
          </a:xfrm>
          <a:prstGeom prst="rect">
            <a:avLst/>
          </a:prstGeom>
          <a:noFill/>
          <a:ln>
            <a:noFill/>
          </a:ln>
        </p:spPr>
        <p:txBody>
          <a:bodyPr anchorCtr="0" anchor="t" bIns="91425" lIns="91425" rIns="91425"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1" name="Shape 121"/>
          <p:cNvSpPr txBox="1"/>
          <p:nvPr>
            <p:ph idx="12" type="sldNum"/>
          </p:nvPr>
        </p:nvSpPr>
        <p:spPr>
          <a:xfrm>
            <a:off x="3797" y="4823362"/>
            <a:ext cx="3732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7F7F7F"/>
                </a:solidFill>
                <a:latin typeface="Arial"/>
                <a:ea typeface="Arial"/>
                <a:cs typeface="Arial"/>
                <a:sym typeface="Arial"/>
              </a:rPr>
              <a:t>‹#›</a:t>
            </a:fld>
          </a:p>
        </p:txBody>
      </p:sp>
      <p:sp>
        <p:nvSpPr>
          <p:cNvPr id="122" name="Shape 122"/>
          <p:cNvSpPr txBox="1"/>
          <p:nvPr>
            <p:ph idx="1" type="body"/>
          </p:nvPr>
        </p:nvSpPr>
        <p:spPr>
          <a:xfrm>
            <a:off x="114300" y="624362"/>
            <a:ext cx="8796300" cy="288599"/>
          </a:xfrm>
          <a:prstGeom prst="rect">
            <a:avLst/>
          </a:prstGeom>
          <a:noFill/>
          <a:ln>
            <a:noFill/>
          </a:ln>
        </p:spPr>
        <p:txBody>
          <a:bodyPr anchorCtr="0" anchor="t" bIns="91425" lIns="91425" rIns="91425" tIns="91425"/>
          <a:lstStyle>
            <a:lvl1pPr indent="0" lvl="0" marL="0" marR="0" rtl="0" algn="l">
              <a:spcBef>
                <a:spcPts val="360"/>
              </a:spcBef>
              <a:buClr>
                <a:srgbClr val="7F7F7F"/>
              </a:buClr>
              <a:buFont typeface="Arial"/>
              <a:buNone/>
              <a:defRPr sz="1800">
                <a:solidFill>
                  <a:srgbClr val="7F7F7F"/>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17" name="Shape 17"/>
        <p:cNvGrpSpPr/>
        <p:nvPr/>
      </p:nvGrpSpPr>
      <p:grpSpPr>
        <a:xfrm>
          <a:off x="0" y="0"/>
          <a:ext cx="0" cy="0"/>
          <a:chOff x="0" y="0"/>
          <a:chExt cx="0" cy="0"/>
        </a:xfrm>
      </p:grpSpPr>
      <p:sp>
        <p:nvSpPr>
          <p:cNvPr id="18" name="Shape 18"/>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19" name="Shape 19"/>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20" name="Shape 20"/>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00" u="none" cap="none" strike="noStrike">
                <a:solidFill>
                  <a:srgbClr val="7F7F7F"/>
                </a:solidFill>
                <a:latin typeface="Arial"/>
                <a:ea typeface="Arial"/>
                <a:cs typeface="Arial"/>
                <a:sym typeface="Arial"/>
              </a:rPr>
              <a:t>© Copyright 2013 Pivotal. All rights reserved.</a:t>
            </a:r>
          </a:p>
        </p:txBody>
      </p:sp>
      <p:pic>
        <p:nvPicPr>
          <p:cNvPr id="21" name="Shape 21"/>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
        <p:nvSpPr>
          <p:cNvPr id="22" name="Shape 22"/>
          <p:cNvSpPr txBox="1"/>
          <p:nvPr>
            <p:ph type="ctrTitle"/>
          </p:nvPr>
        </p:nvSpPr>
        <p:spPr>
          <a:xfrm>
            <a:off x="890587" y="1312907"/>
            <a:ext cx="4384200" cy="100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23" name="Shape 23"/>
          <p:cNvSpPr txBox="1"/>
          <p:nvPr>
            <p:ph idx="1" type="subTitle"/>
          </p:nvPr>
        </p:nvSpPr>
        <p:spPr>
          <a:xfrm>
            <a:off x="890587" y="2633383"/>
            <a:ext cx="6048299" cy="369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9pPr>
          </a:lstStyle>
          <a:p/>
        </p:txBody>
      </p:sp>
      <p:sp>
        <p:nvSpPr>
          <p:cNvPr id="24" name="Shape 24"/>
          <p:cNvSpPr txBox="1"/>
          <p:nvPr>
            <p:ph idx="2" type="body"/>
          </p:nvPr>
        </p:nvSpPr>
        <p:spPr>
          <a:xfrm>
            <a:off x="908582" y="3710101"/>
            <a:ext cx="5026500" cy="2768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votal Title Slide">
    <p:bg>
      <p:bgPr>
        <a:solidFill>
          <a:schemeClr val="lt1"/>
        </a:solidFill>
      </p:bgPr>
    </p:bg>
    <p:spTree>
      <p:nvGrpSpPr>
        <p:cNvPr id="125" name="Shape 125"/>
        <p:cNvGrpSpPr/>
        <p:nvPr/>
      </p:nvGrpSpPr>
      <p:grpSpPr>
        <a:xfrm>
          <a:off x="0" y="0"/>
          <a:ext cx="0" cy="0"/>
          <a:chOff x="0" y="0"/>
          <a:chExt cx="0" cy="0"/>
        </a:xfrm>
      </p:grpSpPr>
      <p:sp>
        <p:nvSpPr>
          <p:cNvPr id="126" name="Shape 126"/>
          <p:cNvSpPr/>
          <p:nvPr/>
        </p:nvSpPr>
        <p:spPr>
          <a:xfrm>
            <a:off x="0" y="0"/>
            <a:ext cx="9144000" cy="5143500"/>
          </a:xfrm>
          <a:prstGeom prst="rect">
            <a:avLst/>
          </a:prstGeom>
          <a:solidFill>
            <a:srgbClr val="01786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127" name="Shape 127"/>
          <p:cNvPicPr preferRelativeResize="0"/>
          <p:nvPr/>
        </p:nvPicPr>
        <p:blipFill rotWithShape="1">
          <a:blip r:embed="rId2">
            <a:alphaModFix/>
          </a:blip>
          <a:srcRect b="0" l="0" r="5749" t="0"/>
          <a:stretch/>
        </p:blipFill>
        <p:spPr>
          <a:xfrm>
            <a:off x="2695474" y="2125000"/>
            <a:ext cx="3649800" cy="906600"/>
          </a:xfrm>
          <a:prstGeom prst="rect">
            <a:avLst/>
          </a:prstGeom>
          <a:noFill/>
          <a:ln>
            <a:noFill/>
          </a:ln>
        </p:spPr>
      </p:pic>
      <p:pic>
        <p:nvPicPr>
          <p:cNvPr id="128" name="Shape 128"/>
          <p:cNvPicPr preferRelativeResize="0"/>
          <p:nvPr/>
        </p:nvPicPr>
        <p:blipFill rotWithShape="1">
          <a:blip r:embed="rId2">
            <a:alphaModFix/>
          </a:blip>
          <a:srcRect b="0" l="95792" r="0" t="0"/>
          <a:stretch/>
        </p:blipFill>
        <p:spPr>
          <a:xfrm>
            <a:off x="6345269" y="2872500"/>
            <a:ext cx="162900" cy="9066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with Subtitle and Content">
    <p:spTree>
      <p:nvGrpSpPr>
        <p:cNvPr id="129" name="Shape 129"/>
        <p:cNvGrpSpPr/>
        <p:nvPr/>
      </p:nvGrpSpPr>
      <p:grpSpPr>
        <a:xfrm>
          <a:off x="0" y="0"/>
          <a:ext cx="0" cy="0"/>
          <a:chOff x="0" y="0"/>
          <a:chExt cx="0" cy="0"/>
        </a:xfrm>
      </p:grpSpPr>
      <p:sp>
        <p:nvSpPr>
          <p:cNvPr id="130" name="Shape 130"/>
          <p:cNvSpPr txBox="1"/>
          <p:nvPr>
            <p:ph idx="1" type="body"/>
          </p:nvPr>
        </p:nvSpPr>
        <p:spPr>
          <a:xfrm>
            <a:off x="366712" y="785812"/>
            <a:ext cx="8410500" cy="346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31" name="Shape 131"/>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2" name="Shape 132"/>
          <p:cNvSpPr txBox="1"/>
          <p:nvPr>
            <p:ph idx="2" type="body"/>
          </p:nvPr>
        </p:nvSpPr>
        <p:spPr>
          <a:xfrm>
            <a:off x="366713" y="1419224"/>
            <a:ext cx="8410500" cy="3038399"/>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accen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3pPr>
            <a:lvl4pPr indent="-122237" lvl="3" marL="1658937"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no circles">
    <p:spTree>
      <p:nvGrpSpPr>
        <p:cNvPr id="133" name="Shape 133"/>
        <p:cNvGrpSpPr/>
        <p:nvPr/>
      </p:nvGrpSpPr>
      <p:grpSpPr>
        <a:xfrm>
          <a:off x="0" y="0"/>
          <a:ext cx="0" cy="0"/>
          <a:chOff x="0" y="0"/>
          <a:chExt cx="0" cy="0"/>
        </a:xfrm>
      </p:grpSpPr>
      <p:sp>
        <p:nvSpPr>
          <p:cNvPr id="134" name="Shape 134"/>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685D"/>
              </a:buClr>
              <a:buFont typeface="Arial"/>
              <a:buNone/>
              <a:defRPr b="0" i="0" sz="3200" u="none" cap="none" strike="noStrike">
                <a:solidFill>
                  <a:srgbClr val="00685D"/>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135" name="Shape 135"/>
        <p:cNvGrpSpPr/>
        <p:nvPr/>
      </p:nvGrpSpPr>
      <p:grpSpPr>
        <a:xfrm>
          <a:off x="0" y="0"/>
          <a:ext cx="0" cy="0"/>
          <a:chOff x="0" y="0"/>
          <a:chExt cx="0" cy="0"/>
        </a:xfrm>
      </p:grpSpPr>
      <p:sp>
        <p:nvSpPr>
          <p:cNvPr id="136" name="Shape 136"/>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7" name="Shape 137"/>
          <p:cNvSpPr txBox="1"/>
          <p:nvPr>
            <p:ph idx="1" type="body"/>
          </p:nvPr>
        </p:nvSpPr>
        <p:spPr>
          <a:xfrm>
            <a:off x="366712" y="1074737"/>
            <a:ext cx="8410500" cy="3383100"/>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accen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3pPr>
            <a:lvl4pPr indent="-122237" lvl="3" marL="1658937"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138" name="Shape 138"/>
        <p:cNvGrpSpPr/>
        <p:nvPr/>
      </p:nvGrpSpPr>
      <p:grpSpPr>
        <a:xfrm>
          <a:off x="0" y="0"/>
          <a:ext cx="0" cy="0"/>
          <a:chOff x="0" y="0"/>
          <a:chExt cx="0" cy="0"/>
        </a:xfrm>
      </p:grpSpPr>
      <p:sp>
        <p:nvSpPr>
          <p:cNvPr id="139" name="Shape 139"/>
          <p:cNvSpPr txBox="1"/>
          <p:nvPr/>
        </p:nvSpPr>
        <p:spPr>
          <a:xfrm flipH="1">
            <a:off x="8553449" y="5021496"/>
            <a:ext cx="533400" cy="1230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140" name="Shape 140"/>
          <p:cNvSpPr txBox="1"/>
          <p:nvPr>
            <p:ph type="ctrTitle"/>
          </p:nvPr>
        </p:nvSpPr>
        <p:spPr>
          <a:xfrm>
            <a:off x="1017587" y="1739930"/>
            <a:ext cx="6048299" cy="6207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01786E"/>
              </a:buClr>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None/>
              <a:defRPr sz="1800"/>
            </a:lvl2pPr>
            <a:lvl3pPr indent="0" lvl="2" marL="0" marR="0" rtl="0" algn="l">
              <a:spcBef>
                <a:spcPts val="0"/>
              </a:spcBef>
              <a:buNone/>
              <a:defRPr sz="1800"/>
            </a:lvl3pPr>
            <a:lvl4pPr indent="0" lvl="3" marL="0" marR="0" rtl="0" algn="l">
              <a:spcBef>
                <a:spcPts val="0"/>
              </a:spcBef>
              <a:buNone/>
              <a:defRPr sz="1800"/>
            </a:lvl4pPr>
            <a:lvl5pPr indent="0" lvl="4" marL="0" marR="0" rtl="0" algn="l">
              <a:spcBef>
                <a:spcPts val="0"/>
              </a:spcBef>
              <a:buNone/>
              <a:defRPr sz="1800"/>
            </a:lvl5pPr>
            <a:lvl6pPr indent="0" lvl="5" marL="0" marR="0" rtl="0" algn="l">
              <a:spcBef>
                <a:spcPts val="0"/>
              </a:spcBef>
              <a:buNone/>
              <a:defRPr sz="1800"/>
            </a:lvl6pPr>
            <a:lvl7pPr indent="0" lvl="6" marL="0" marR="0" rtl="0" algn="l">
              <a:spcBef>
                <a:spcPts val="0"/>
              </a:spcBef>
              <a:buNone/>
              <a:defRPr sz="1800"/>
            </a:lvl7pPr>
            <a:lvl8pPr indent="0" lvl="7" marL="0" marR="0" rtl="0" algn="l">
              <a:spcBef>
                <a:spcPts val="0"/>
              </a:spcBef>
              <a:buNone/>
              <a:defRPr sz="1800"/>
            </a:lvl8pPr>
            <a:lvl9pPr indent="0" lvl="8" marL="0" marR="0" rtl="0" algn="l">
              <a:spcBef>
                <a:spcPts val="0"/>
              </a:spcBef>
              <a:buNone/>
              <a:defRPr sz="1800"/>
            </a:lvl9pPr>
          </a:lstStyle>
          <a:p/>
        </p:txBody>
      </p:sp>
      <p:sp>
        <p:nvSpPr>
          <p:cNvPr id="141" name="Shape 141"/>
          <p:cNvSpPr txBox="1"/>
          <p:nvPr>
            <p:ph idx="1" type="body"/>
          </p:nvPr>
        </p:nvSpPr>
        <p:spPr>
          <a:xfrm>
            <a:off x="1026053" y="2447126"/>
            <a:ext cx="6048300" cy="562800"/>
          </a:xfrm>
          <a:prstGeom prst="rect">
            <a:avLst/>
          </a:prstGeom>
          <a:noFill/>
          <a:ln>
            <a:noFill/>
          </a:ln>
        </p:spPr>
        <p:txBody>
          <a:bodyPr anchorCtr="0" anchor="t" bIns="91425" lIns="91425" rIns="91425" tIns="91425"/>
          <a:lstStyle>
            <a:lvl1pPr indent="0" lvl="0" marL="0" marR="0" rtl="0" algn="l">
              <a:lnSpc>
                <a:spcPct val="100000"/>
              </a:lnSpc>
              <a:spcBef>
                <a:spcPts val="1200"/>
              </a:spcBef>
              <a:spcAft>
                <a:spcPts val="0"/>
              </a:spcAft>
              <a:buClr>
                <a:srgbClr val="1C7B7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300"/>
              </a:spcBef>
              <a:spcAft>
                <a:spcPts val="0"/>
              </a:spcAft>
              <a:buClr>
                <a:srgbClr val="1C7B7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3 -Large Text">
    <p:spTree>
      <p:nvGrpSpPr>
        <p:cNvPr id="142" name="Shape 142"/>
        <p:cNvGrpSpPr/>
        <p:nvPr/>
      </p:nvGrpSpPr>
      <p:grpSpPr>
        <a:xfrm>
          <a:off x="0" y="0"/>
          <a:ext cx="0" cy="0"/>
          <a:chOff x="0" y="0"/>
          <a:chExt cx="0" cy="0"/>
        </a:xfrm>
      </p:grpSpPr>
      <p:sp>
        <p:nvSpPr>
          <p:cNvPr id="143" name="Shape 143"/>
          <p:cNvSpPr txBox="1"/>
          <p:nvPr/>
        </p:nvSpPr>
        <p:spPr>
          <a:xfrm flipH="1">
            <a:off x="8553449" y="5021496"/>
            <a:ext cx="533400" cy="1230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144" name="Shape 144"/>
          <p:cNvSpPr txBox="1"/>
          <p:nvPr>
            <p:ph type="ctrTitle"/>
          </p:nvPr>
        </p:nvSpPr>
        <p:spPr>
          <a:xfrm>
            <a:off x="670454" y="1674283"/>
            <a:ext cx="6048300" cy="1354200"/>
          </a:xfrm>
          <a:prstGeom prst="rect">
            <a:avLst/>
          </a:prstGeom>
          <a:noFill/>
          <a:ln>
            <a:noFill/>
          </a:ln>
          <a:effectLst>
            <a:reflection blurRad="0" dir="5400000" dist="12700" endA="0" endPos="75000" fadeDir="5400012" kx="0" rotWithShape="0" algn="bl" stA="50000" stPos="0" sy="-100000" ky="0"/>
          </a:effectLst>
        </p:spPr>
        <p:txBody>
          <a:bodyPr anchorCtr="0" anchor="b" bIns="91425" lIns="91425" rIns="91425" tIns="91425"/>
          <a:lstStyle>
            <a:lvl1pPr indent="0" lvl="0" marL="0" marR="0" rtl="0" algn="l">
              <a:lnSpc>
                <a:spcPct val="90000"/>
              </a:lnSpc>
              <a:spcBef>
                <a:spcPts val="0"/>
              </a:spcBef>
              <a:spcAft>
                <a:spcPts val="0"/>
              </a:spcAft>
              <a:buClr>
                <a:schemeClr val="dk2"/>
              </a:buClr>
              <a:buFont typeface="Arial"/>
              <a:buNone/>
              <a:defRPr b="0" i="0" sz="1400" u="none" cap="none" strike="noStrike">
                <a:solidFill>
                  <a:srgbClr val="000000"/>
                </a:solidFill>
                <a:latin typeface="Arial"/>
                <a:ea typeface="Arial"/>
                <a:cs typeface="Arial"/>
                <a:sym typeface="Arial"/>
              </a:defRPr>
            </a:lvl1pPr>
            <a:lvl2pPr indent="0" lvl="1" marL="0" marR="0" rtl="0" algn="l">
              <a:spcBef>
                <a:spcPts val="0"/>
              </a:spcBef>
              <a:buNone/>
              <a:defRPr sz="1800"/>
            </a:lvl2pPr>
            <a:lvl3pPr indent="0" lvl="2" marL="0" marR="0" rtl="0" algn="l">
              <a:spcBef>
                <a:spcPts val="0"/>
              </a:spcBef>
              <a:buNone/>
              <a:defRPr sz="1800"/>
            </a:lvl3pPr>
            <a:lvl4pPr indent="0" lvl="3" marL="0" marR="0" rtl="0" algn="l">
              <a:spcBef>
                <a:spcPts val="0"/>
              </a:spcBef>
              <a:buNone/>
              <a:defRPr sz="1800"/>
            </a:lvl4pPr>
            <a:lvl5pPr indent="0" lvl="4" marL="0" marR="0" rtl="0" algn="l">
              <a:spcBef>
                <a:spcPts val="0"/>
              </a:spcBef>
              <a:buNone/>
              <a:defRPr sz="1800"/>
            </a:lvl5pPr>
            <a:lvl6pPr indent="0" lvl="5" marL="0" marR="0" rtl="0" algn="l">
              <a:spcBef>
                <a:spcPts val="0"/>
              </a:spcBef>
              <a:buNone/>
              <a:defRPr sz="1800"/>
            </a:lvl6pPr>
            <a:lvl7pPr indent="0" lvl="6" marL="0" marR="0" rtl="0" algn="l">
              <a:spcBef>
                <a:spcPts val="0"/>
              </a:spcBef>
              <a:buNone/>
              <a:defRPr sz="1800"/>
            </a:lvl7pPr>
            <a:lvl8pPr indent="0" lvl="7" marL="0" marR="0" rtl="0" algn="l">
              <a:spcBef>
                <a:spcPts val="0"/>
              </a:spcBef>
              <a:buNone/>
              <a:defRPr sz="1800"/>
            </a:lvl8pPr>
            <a:lvl9pPr indent="0" lvl="8" marL="0" marR="0" rtl="0" algn="l">
              <a:spcBef>
                <a:spcPts val="0"/>
              </a:spcBef>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Content, graphic area on left">
    <p:spTree>
      <p:nvGrpSpPr>
        <p:cNvPr id="145" name="Shape 145"/>
        <p:cNvGrpSpPr/>
        <p:nvPr/>
      </p:nvGrpSpPr>
      <p:grpSpPr>
        <a:xfrm>
          <a:off x="0" y="0"/>
          <a:ext cx="0" cy="0"/>
          <a:chOff x="0" y="0"/>
          <a:chExt cx="0" cy="0"/>
        </a:xfrm>
      </p:grpSpPr>
      <p:sp>
        <p:nvSpPr>
          <p:cNvPr id="146" name="Shape 146"/>
          <p:cNvSpPr/>
          <p:nvPr>
            <p:ph idx="2" type="pic"/>
          </p:nvPr>
        </p:nvSpPr>
        <p:spPr>
          <a:xfrm>
            <a:off x="366712" y="1074737"/>
            <a:ext cx="2073300" cy="3383100"/>
          </a:xfrm>
          <a:prstGeom prst="rect">
            <a:avLst/>
          </a:prstGeom>
          <a:noFill/>
          <a:ln>
            <a:noFill/>
          </a:ln>
        </p:spPr>
        <p:txBody>
          <a:bodyPr anchorCtr="0" anchor="ctr" bIns="91425" lIns="91425" rIns="91425" tIns="91425"/>
          <a:lstStyle>
            <a:lvl1pPr lvl="0">
              <a:spcBef>
                <a:spcPts val="0"/>
              </a:spcBef>
              <a:buNone/>
              <a:defRPr/>
            </a:lvl1pPr>
          </a:lstStyle>
          <a:p/>
        </p:txBody>
      </p:sp>
      <p:sp>
        <p:nvSpPr>
          <p:cNvPr id="147" name="Shape 147"/>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48" name="Shape 148"/>
          <p:cNvSpPr txBox="1"/>
          <p:nvPr>
            <p:ph idx="1" type="body"/>
          </p:nvPr>
        </p:nvSpPr>
        <p:spPr>
          <a:xfrm>
            <a:off x="2728913" y="1074737"/>
            <a:ext cx="6048299" cy="3383100"/>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accen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3pPr>
            <a:lvl4pPr indent="-122237" lvl="3" marL="1658937"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ubtitle, and Content with graphic area at left">
    <p:spTree>
      <p:nvGrpSpPr>
        <p:cNvPr id="149" name="Shape 149"/>
        <p:cNvGrpSpPr/>
        <p:nvPr/>
      </p:nvGrpSpPr>
      <p:grpSpPr>
        <a:xfrm>
          <a:off x="0" y="0"/>
          <a:ext cx="0" cy="0"/>
          <a:chOff x="0" y="0"/>
          <a:chExt cx="0" cy="0"/>
        </a:xfrm>
      </p:grpSpPr>
      <p:sp>
        <p:nvSpPr>
          <p:cNvPr id="150" name="Shape 150"/>
          <p:cNvSpPr/>
          <p:nvPr>
            <p:ph idx="2" type="pic"/>
          </p:nvPr>
        </p:nvSpPr>
        <p:spPr>
          <a:xfrm>
            <a:off x="366712" y="1419225"/>
            <a:ext cx="2073300" cy="3038400"/>
          </a:xfrm>
          <a:prstGeom prst="rect">
            <a:avLst/>
          </a:prstGeom>
          <a:noFill/>
          <a:ln>
            <a:noFill/>
          </a:ln>
        </p:spPr>
        <p:txBody>
          <a:bodyPr anchorCtr="0" anchor="ctr" bIns="91425" lIns="91425" rIns="91425" tIns="91425"/>
          <a:lstStyle>
            <a:lvl1pPr lvl="0">
              <a:spcBef>
                <a:spcPts val="0"/>
              </a:spcBef>
              <a:buNone/>
              <a:defRPr/>
            </a:lvl1pPr>
          </a:lstStyle>
          <a:p/>
        </p:txBody>
      </p:sp>
      <p:sp>
        <p:nvSpPr>
          <p:cNvPr id="151" name="Shape 151"/>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52" name="Shape 152"/>
          <p:cNvSpPr txBox="1"/>
          <p:nvPr>
            <p:ph idx="1" type="body"/>
          </p:nvPr>
        </p:nvSpPr>
        <p:spPr>
          <a:xfrm>
            <a:off x="366712" y="785812"/>
            <a:ext cx="8410500" cy="346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53" name="Shape 153"/>
          <p:cNvSpPr txBox="1"/>
          <p:nvPr>
            <p:ph idx="3" type="body"/>
          </p:nvPr>
        </p:nvSpPr>
        <p:spPr>
          <a:xfrm>
            <a:off x="2728913" y="1419224"/>
            <a:ext cx="6048299" cy="3038399"/>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accen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3pPr>
            <a:lvl4pPr indent="-122237" lvl="3" marL="1658937"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ooter bar only">
    <p:bg>
      <p:bgPr>
        <a:solidFill>
          <a:schemeClr val="lt1"/>
        </a:solidFill>
      </p:bgPr>
    </p:bg>
    <p:spTree>
      <p:nvGrpSpPr>
        <p:cNvPr id="154" name="Shape 154"/>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ck background">
    <p:spTree>
      <p:nvGrpSpPr>
        <p:cNvPr id="155" name="Shape 155"/>
        <p:cNvGrpSpPr/>
        <p:nvPr/>
      </p:nvGrpSpPr>
      <p:grpSpPr>
        <a:xfrm>
          <a:off x="0" y="0"/>
          <a:ext cx="0" cy="0"/>
          <a:chOff x="0" y="0"/>
          <a:chExt cx="0" cy="0"/>
        </a:xfrm>
      </p:grpSpPr>
      <p:sp>
        <p:nvSpPr>
          <p:cNvPr id="156" name="Shape 156"/>
          <p:cNvSpPr txBox="1"/>
          <p:nvPr/>
        </p:nvSpPr>
        <p:spPr>
          <a:xfrm flipH="1">
            <a:off x="8553449" y="5021496"/>
            <a:ext cx="533400" cy="1230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66712" y="325437"/>
            <a:ext cx="8410576"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7" name="Shape 27"/>
          <p:cNvSpPr txBox="1"/>
          <p:nvPr>
            <p:ph idx="12" type="sldNum"/>
          </p:nvPr>
        </p:nvSpPr>
        <p:spPr>
          <a:xfrm>
            <a:off x="8553450" y="5021494"/>
            <a:ext cx="533399" cy="127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p:spTree>
      <p:nvGrpSpPr>
        <p:cNvPr id="28" name="Shape 28"/>
        <p:cNvGrpSpPr/>
        <p:nvPr/>
      </p:nvGrpSpPr>
      <p:grpSpPr>
        <a:xfrm>
          <a:off x="0" y="0"/>
          <a:ext cx="0" cy="0"/>
          <a:chOff x="0" y="0"/>
          <a:chExt cx="0" cy="0"/>
        </a:xfrm>
      </p:grpSpPr>
      <p:sp>
        <p:nvSpPr>
          <p:cNvPr id="29" name="Shape 29"/>
          <p:cNvSpPr txBox="1"/>
          <p:nvPr>
            <p:ph type="title"/>
          </p:nvPr>
        </p:nvSpPr>
        <p:spPr>
          <a:xfrm>
            <a:off x="113721" y="149918"/>
            <a:ext cx="8796928" cy="47444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0" name="Shape 30"/>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Pr>
              <a:t>‹#›</a:t>
            </a:fld>
          </a:p>
        </p:txBody>
      </p:sp>
      <p:sp>
        <p:nvSpPr>
          <p:cNvPr id="31" name="Shape 31"/>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7F7F7F"/>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Custom Layout">
    <p:spTree>
      <p:nvGrpSpPr>
        <p:cNvPr id="32" name="Shape 32"/>
        <p:cNvGrpSpPr/>
        <p:nvPr/>
      </p:nvGrpSpPr>
      <p:grpSpPr>
        <a:xfrm>
          <a:off x="0" y="0"/>
          <a:ext cx="0" cy="0"/>
          <a:chOff x="0" y="0"/>
          <a:chExt cx="0" cy="0"/>
        </a:xfrm>
      </p:grpSpPr>
      <p:sp>
        <p:nvSpPr>
          <p:cNvPr id="33" name="Shape 33"/>
          <p:cNvSpPr txBox="1"/>
          <p:nvPr>
            <p:ph type="title"/>
          </p:nvPr>
        </p:nvSpPr>
        <p:spPr>
          <a:xfrm>
            <a:off x="1117708" y="407953"/>
            <a:ext cx="6947615" cy="585513"/>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36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4" name="Shape 34"/>
          <p:cNvSpPr txBox="1"/>
          <p:nvPr>
            <p:ph idx="1" type="body"/>
          </p:nvPr>
        </p:nvSpPr>
        <p:spPr>
          <a:xfrm>
            <a:off x="1117708" y="998561"/>
            <a:ext cx="5828552" cy="48169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24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ck background">
    <p:spTree>
      <p:nvGrpSpPr>
        <p:cNvPr id="35" name="Shape 35"/>
        <p:cNvGrpSpPr/>
        <p:nvPr/>
      </p:nvGrpSpPr>
      <p:grpSpPr>
        <a:xfrm>
          <a:off x="0" y="0"/>
          <a:ext cx="0" cy="0"/>
          <a:chOff x="0" y="0"/>
          <a:chExt cx="0" cy="0"/>
        </a:xfrm>
      </p:grpSpPr>
      <p:sp>
        <p:nvSpPr>
          <p:cNvPr id="36" name="Shape 36"/>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sp>
        <p:nvSpPr>
          <p:cNvPr id="37" name="Shape 37"/>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38" name="Shape 38"/>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00" u="none" cap="none" strike="noStrike">
                <a:solidFill>
                  <a:srgbClr val="7F7F7F"/>
                </a:solidFill>
                <a:latin typeface="Arial"/>
                <a:ea typeface="Arial"/>
                <a:cs typeface="Arial"/>
                <a:sym typeface="Arial"/>
              </a:rPr>
              <a:t>© Copyright 2013 Pivotal. All rights reserved.</a:t>
            </a:r>
          </a:p>
        </p:txBody>
      </p:sp>
      <p:pic>
        <p:nvPicPr>
          <p:cNvPr id="39" name="Shape 39"/>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no circles">
    <p:spTree>
      <p:nvGrpSpPr>
        <p:cNvPr id="40" name="Shape 40"/>
        <p:cNvGrpSpPr/>
        <p:nvPr/>
      </p:nvGrpSpPr>
      <p:grpSpPr>
        <a:xfrm>
          <a:off x="0" y="0"/>
          <a:ext cx="0" cy="0"/>
          <a:chOff x="0" y="0"/>
          <a:chExt cx="0" cy="0"/>
        </a:xfrm>
      </p:grpSpPr>
      <p:sp>
        <p:nvSpPr>
          <p:cNvPr id="41" name="Shape 41"/>
          <p:cNvSpPr txBox="1"/>
          <p:nvPr>
            <p:ph type="title"/>
          </p:nvPr>
        </p:nvSpPr>
        <p:spPr>
          <a:xfrm>
            <a:off x="366712" y="325437"/>
            <a:ext cx="8410574" cy="460374"/>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685D"/>
              </a:buClr>
              <a:buFont typeface="Arial"/>
              <a:buNone/>
              <a:defRPr b="0" i="0" sz="3200" u="none" cap="none" strike="noStrike">
                <a:solidFill>
                  <a:srgbClr val="00685D"/>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ustom Layout">
    <p:spTree>
      <p:nvGrpSpPr>
        <p:cNvPr id="42" name="Shape 42"/>
        <p:cNvGrpSpPr/>
        <p:nvPr/>
      </p:nvGrpSpPr>
      <p:grpSpPr>
        <a:xfrm>
          <a:off x="0" y="0"/>
          <a:ext cx="0" cy="0"/>
          <a:chOff x="0" y="0"/>
          <a:chExt cx="0" cy="0"/>
        </a:xfrm>
      </p:grpSpPr>
      <p:sp>
        <p:nvSpPr>
          <p:cNvPr id="43" name="Shape 43"/>
          <p:cNvSpPr/>
          <p:nvPr>
            <p:ph idx="2" type="pic"/>
          </p:nvPr>
        </p:nvSpPr>
        <p:spPr>
          <a:xfrm>
            <a:off x="0" y="1756833"/>
            <a:ext cx="9144000" cy="3386666"/>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4" name="Shape 44"/>
          <p:cNvSpPr txBox="1"/>
          <p:nvPr>
            <p:ph type="title"/>
          </p:nvPr>
        </p:nvSpPr>
        <p:spPr>
          <a:xfrm>
            <a:off x="1117708" y="407953"/>
            <a:ext cx="6947615" cy="585513"/>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lt1"/>
              </a:buClr>
              <a:buFont typeface="Arial"/>
              <a:buNone/>
              <a:defRPr b="0" i="0" sz="36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5" name="Shape 45"/>
          <p:cNvSpPr txBox="1"/>
          <p:nvPr>
            <p:ph idx="1" type="body"/>
          </p:nvPr>
        </p:nvSpPr>
        <p:spPr>
          <a:xfrm>
            <a:off x="1677241" y="998561"/>
            <a:ext cx="5828552" cy="48169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lt1"/>
              </a:buClr>
              <a:buFont typeface="Arial"/>
              <a:buNone/>
              <a:defRPr b="0" i="0" sz="24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04.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theme" Target="../theme/theme4.xml"/><Relationship Id="rId14" Type="http://schemas.openxmlformats.org/officeDocument/2006/relationships/slideLayout" Target="../slideLayouts/slideLayout2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0" Type="http://schemas.openxmlformats.org/officeDocument/2006/relationships/slideLayout" Target="../slideLayouts/slideLayout39.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Font typeface="Arial"/>
              <a:buNone/>
            </a:pPr>
            <a:r>
              <a:t/>
            </a:r>
            <a:endParaRPr b="0" i="0" sz="1800" u="none" cap="none" strike="noStrike">
              <a:solidFill>
                <a:srgbClr val="FFFFFF"/>
              </a:solidFill>
              <a:latin typeface="Arial"/>
              <a:ea typeface="Arial"/>
              <a:cs typeface="Arial"/>
              <a:sym typeface="Arial"/>
            </a:endParaRPr>
          </a:p>
        </p:txBody>
      </p:sp>
      <p:pic>
        <p:nvPicPr>
          <p:cNvPr id="7" name="Shape 7"/>
          <p:cNvPicPr preferRelativeResize="0"/>
          <p:nvPr/>
        </p:nvPicPr>
        <p:blipFill rotWithShape="1">
          <a:blip r:embed="rId1">
            <a:alphaModFix/>
          </a:blip>
          <a:srcRect b="0" l="0" r="0" t="0"/>
          <a:stretch/>
        </p:blipFill>
        <p:spPr>
          <a:xfrm>
            <a:off x="7942263" y="4713287"/>
            <a:ext cx="957298" cy="220800"/>
          </a:xfrm>
          <a:prstGeom prst="rect">
            <a:avLst/>
          </a:prstGeom>
          <a:noFill/>
          <a:ln>
            <a:noFill/>
          </a:ln>
        </p:spPr>
      </p:pic>
      <p:sp>
        <p:nvSpPr>
          <p:cNvPr id="8" name="Shape 8"/>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9" name="Shape 9"/>
          <p:cNvSpPr txBox="1"/>
          <p:nvPr/>
        </p:nvSpPr>
        <p:spPr>
          <a:xfrm>
            <a:off x="366712" y="5018087"/>
            <a:ext cx="2274900" cy="92398"/>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00" u="none" cap="none" strike="noStrike">
                <a:solidFill>
                  <a:srgbClr val="7F7F7F"/>
                </a:solidFill>
                <a:latin typeface="Arial"/>
                <a:ea typeface="Arial"/>
                <a:cs typeface="Arial"/>
                <a:sym typeface="Arial"/>
              </a:rPr>
              <a:t>© Copyright 2015 Pivotal. All rights reserved.</a:t>
            </a: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6" name="Shape 76"/>
        <p:cNvGrpSpPr/>
        <p:nvPr/>
      </p:nvGrpSpPr>
      <p:grpSpPr>
        <a:xfrm>
          <a:off x="0" y="0"/>
          <a:ext cx="0" cy="0"/>
          <a:chOff x="0" y="0"/>
          <a:chExt cx="0" cy="0"/>
        </a:xfrm>
      </p:grpSpPr>
      <p:sp>
        <p:nvSpPr>
          <p:cNvPr id="77" name="Shape 77"/>
          <p:cNvSpPr txBox="1"/>
          <p:nvPr>
            <p:ph idx="12" type="sldNum"/>
          </p:nvPr>
        </p:nvSpPr>
        <p:spPr>
          <a:xfrm>
            <a:off x="3797" y="4823362"/>
            <a:ext cx="3732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900" u="none" cap="none" strike="noStrike">
                <a:solidFill>
                  <a:srgbClr val="7F7F7F"/>
                </a:solidFill>
                <a:latin typeface="Arial"/>
                <a:ea typeface="Arial"/>
                <a:cs typeface="Arial"/>
                <a:sym typeface="Arial"/>
              </a:rPr>
              <a:t>‹#›</a:t>
            </a:fld>
          </a:p>
        </p:txBody>
      </p:sp>
      <p:pic>
        <p:nvPicPr>
          <p:cNvPr descr="pivotal_teal.png" id="78" name="Shape 78"/>
          <p:cNvPicPr preferRelativeResize="0"/>
          <p:nvPr/>
        </p:nvPicPr>
        <p:blipFill rotWithShape="1">
          <a:blip r:embed="rId1">
            <a:alphaModFix/>
          </a:blip>
          <a:srcRect b="0" l="0" r="0" t="0"/>
          <a:stretch/>
        </p:blipFill>
        <p:spPr>
          <a:xfrm>
            <a:off x="8272779" y="4855076"/>
            <a:ext cx="731400" cy="171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23" name="Shape 123"/>
        <p:cNvGrpSpPr/>
        <p:nvPr/>
      </p:nvGrpSpPr>
      <p:grpSpPr>
        <a:xfrm>
          <a:off x="0" y="0"/>
          <a:ext cx="0" cy="0"/>
          <a:chOff x="0" y="0"/>
          <a:chExt cx="0" cy="0"/>
        </a:xfrm>
      </p:grpSpPr>
      <p:sp>
        <p:nvSpPr>
          <p:cNvPr id="124" name="Shape 124"/>
          <p:cNvSpPr txBox="1"/>
          <p:nvPr/>
        </p:nvSpPr>
        <p:spPr>
          <a:xfrm>
            <a:off x="167107" y="5018448"/>
            <a:ext cx="2274900" cy="999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50" u="none" cap="none" strike="noStrike">
                <a:solidFill>
                  <a:srgbClr val="7F7F7F"/>
                </a:solidFill>
                <a:latin typeface="Arial"/>
                <a:ea typeface="Arial"/>
                <a:cs typeface="Arial"/>
                <a:sym typeface="Arial"/>
              </a:rPr>
              <a:t>© 2015 Pivotal Software, Inc.  All rights reserved.</a:t>
            </a: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jpg"/><Relationship Id="rId4" Type="http://schemas.openxmlformats.org/officeDocument/2006/relationships/image" Target="../media/image07.png"/><Relationship Id="rId5" Type="http://schemas.openxmlformats.org/officeDocument/2006/relationships/image" Target="../media/image08.png"/><Relationship Id="rId6" Type="http://schemas.openxmlformats.org/officeDocument/2006/relationships/image" Target="../media/image0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community/cf-docs-contrib/wiki/Buildpacks" TargetMode="External"/><Relationship Id="rId5" Type="http://schemas.openxmlformats.org/officeDocument/2006/relationships/hyperlink" Target="https://github.com/cloudfoundry-community/cf-docs-contrib/wiki/Buildpacks" TargetMode="External"/><Relationship Id="rId6" Type="http://schemas.openxmlformats.org/officeDocument/2006/relationships/hyperlink" Target="https://github.com/cloudfoundry-community/cf-docs-contrib/wiki/Buildpacks" TargetMode="External"/><Relationship Id="rId7" Type="http://schemas.openxmlformats.org/officeDocument/2006/relationships/hyperlink" Target="https://github.com/cloudfoundry/java-buildpac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40.png"/><Relationship Id="rId5" Type="http://schemas.openxmlformats.org/officeDocument/2006/relationships/hyperlink" Target="https://github.com/cloudfoundry-community/cf-docs-contrib/wiki/Buildpack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6.jp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6.jp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11.png"/><Relationship Id="rId9" Type="http://schemas.openxmlformats.org/officeDocument/2006/relationships/image" Target="../media/image09.jpg"/><Relationship Id="rId5" Type="http://schemas.openxmlformats.org/officeDocument/2006/relationships/image" Target="../media/image44.png"/><Relationship Id="rId6" Type="http://schemas.openxmlformats.org/officeDocument/2006/relationships/image" Target="../media/image12.png"/><Relationship Id="rId7" Type="http://schemas.openxmlformats.org/officeDocument/2006/relationships/image" Target="../media/image73.png"/><Relationship Id="rId8"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57.png"/><Relationship Id="rId13" Type="http://schemas.openxmlformats.org/officeDocument/2006/relationships/image" Target="../media/image48.png"/><Relationship Id="rId12" Type="http://schemas.openxmlformats.org/officeDocument/2006/relationships/image" Target="../media/image60.png"/><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9.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3.png"/><Relationship Id="rId8"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64.png"/></Relationships>
</file>

<file path=ppt/slides/_rels/slide34.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image" Target="../media/image112.png"/><Relationship Id="rId13" Type="http://schemas.openxmlformats.org/officeDocument/2006/relationships/image" Target="../media/image59.png"/><Relationship Id="rId12" Type="http://schemas.openxmlformats.org/officeDocument/2006/relationships/image" Target="../media/image69.png"/><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1.png"/><Relationship Id="rId8"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71.png"/><Relationship Id="rId5"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74.png"/><Relationship Id="rId9" Type="http://schemas.openxmlformats.org/officeDocument/2006/relationships/image" Target="../media/image76.png"/><Relationship Id="rId5" Type="http://schemas.openxmlformats.org/officeDocument/2006/relationships/image" Target="../media/image72.png"/><Relationship Id="rId6" Type="http://schemas.openxmlformats.org/officeDocument/2006/relationships/image" Target="../media/image78.png"/><Relationship Id="rId7" Type="http://schemas.openxmlformats.org/officeDocument/2006/relationships/image" Target="../media/image80.png"/><Relationship Id="rId8"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83.png"/><Relationship Id="rId6"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3.png"/><Relationship Id="rId5" Type="http://schemas.openxmlformats.org/officeDocument/2006/relationships/image" Target="../media/image10.jpg"/><Relationship Id="rId6" Type="http://schemas.openxmlformats.org/officeDocument/2006/relationships/image" Target="../media/image09.jpg"/><Relationship Id="rId7"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85.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6.jp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88.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84.png"/><Relationship Id="rId4" Type="http://schemas.openxmlformats.org/officeDocument/2006/relationships/image" Target="../media/image86.png"/><Relationship Id="rId5" Type="http://schemas.openxmlformats.org/officeDocument/2006/relationships/image" Target="../media/image111.png"/><Relationship Id="rId6" Type="http://schemas.openxmlformats.org/officeDocument/2006/relationships/image" Target="../media/image87.png"/><Relationship Id="rId7" Type="http://schemas.openxmlformats.org/officeDocument/2006/relationships/image" Target="../media/image89.png"/><Relationship Id="rId8" Type="http://schemas.openxmlformats.org/officeDocument/2006/relationships/image" Target="../media/image88.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 Id="rId3"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6.jp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74.png"/></Relationships>
</file>

<file path=ppt/slides/_rels/slide5.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20.jpg"/><Relationship Id="rId12"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47.png"/><Relationship Id="rId5"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1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97.png"/><Relationship Id="rId4" Type="http://schemas.openxmlformats.org/officeDocument/2006/relationships/image" Target="../media/image94.png"/><Relationship Id="rId5"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92.png"/><Relationship Id="rId4" Type="http://schemas.openxmlformats.org/officeDocument/2006/relationships/image" Target="../media/image97.png"/><Relationship Id="rId5"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9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99.png"/></Relationships>
</file>

<file path=ppt/slides/_rels/slide57.xml.rels><?xml version="1.0" encoding="UTF-8" standalone="yes"?><Relationships xmlns="http://schemas.openxmlformats.org/package/2006/relationships"><Relationship Id="rId11" Type="http://schemas.openxmlformats.org/officeDocument/2006/relationships/image" Target="../media/image109.png"/><Relationship Id="rId10" Type="http://schemas.openxmlformats.org/officeDocument/2006/relationships/image" Target="../media/image106.png"/><Relationship Id="rId13" Type="http://schemas.openxmlformats.org/officeDocument/2006/relationships/image" Target="../media/image108.png"/><Relationship Id="rId12" Type="http://schemas.openxmlformats.org/officeDocument/2006/relationships/image" Target="../media/image107.png"/><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100.jpg"/><Relationship Id="rId4" Type="http://schemas.openxmlformats.org/officeDocument/2006/relationships/image" Target="../media/image101.png"/><Relationship Id="rId9" Type="http://schemas.openxmlformats.org/officeDocument/2006/relationships/image" Target="../media/image114.png"/><Relationship Id="rId15" Type="http://schemas.openxmlformats.org/officeDocument/2006/relationships/image" Target="../media/image12.png"/><Relationship Id="rId14" Type="http://schemas.openxmlformats.org/officeDocument/2006/relationships/image" Target="../media/image110.png"/><Relationship Id="rId17" Type="http://schemas.openxmlformats.org/officeDocument/2006/relationships/image" Target="../media/image10.jpg"/><Relationship Id="rId16" Type="http://schemas.openxmlformats.org/officeDocument/2006/relationships/image" Target="../media/image73.png"/><Relationship Id="rId5" Type="http://schemas.openxmlformats.org/officeDocument/2006/relationships/image" Target="../media/image103.jpg"/><Relationship Id="rId19" Type="http://schemas.openxmlformats.org/officeDocument/2006/relationships/image" Target="../media/image11.png"/><Relationship Id="rId6" Type="http://schemas.openxmlformats.org/officeDocument/2006/relationships/image" Target="../media/image102.jpg"/><Relationship Id="rId18" Type="http://schemas.openxmlformats.org/officeDocument/2006/relationships/image" Target="../media/image09.jpg"/><Relationship Id="rId7" Type="http://schemas.openxmlformats.org/officeDocument/2006/relationships/image" Target="../media/image105.png"/><Relationship Id="rId8"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6.png"/><Relationship Id="rId13" Type="http://schemas.openxmlformats.org/officeDocument/2006/relationships/image" Target="../media/image29.png"/><Relationship Id="rId12" Type="http://schemas.openxmlformats.org/officeDocument/2006/relationships/image" Target="../media/image30.png"/><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25.png"/><Relationship Id="rId15" Type="http://schemas.openxmlformats.org/officeDocument/2006/relationships/image" Target="../media/image33.png"/><Relationship Id="rId14" Type="http://schemas.openxmlformats.org/officeDocument/2006/relationships/image" Target="../media/image31.png"/><Relationship Id="rId16" Type="http://schemas.openxmlformats.org/officeDocument/2006/relationships/image" Target="../media/image68.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6.jp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60" name="Shape 160"/>
        <p:cNvGrpSpPr/>
        <p:nvPr/>
      </p:nvGrpSpPr>
      <p:grpSpPr>
        <a:xfrm>
          <a:off x="0" y="0"/>
          <a:ext cx="0" cy="0"/>
          <a:chOff x="0" y="0"/>
          <a:chExt cx="0" cy="0"/>
        </a:xfrm>
      </p:grpSpPr>
      <p:pic>
        <p:nvPicPr>
          <p:cNvPr descr="oakland_port_silent_cranes.jpg" id="161" name="Shape 161"/>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162" name="Shape 162"/>
          <p:cNvSpPr/>
          <p:nvPr/>
        </p:nvSpPr>
        <p:spPr>
          <a:xfrm>
            <a:off x="0" y="0"/>
            <a:ext cx="9144000" cy="5143499"/>
          </a:xfrm>
          <a:prstGeom prst="rect">
            <a:avLst/>
          </a:prstGeom>
          <a:solidFill>
            <a:srgbClr val="18273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pic>
        <p:nvPicPr>
          <p:cNvPr descr="pivotal_white.png" id="163" name="Shape 163"/>
          <p:cNvPicPr preferRelativeResize="0"/>
          <p:nvPr/>
        </p:nvPicPr>
        <p:blipFill rotWithShape="1">
          <a:blip r:embed="rId4">
            <a:alphaModFix/>
          </a:blip>
          <a:srcRect b="0" l="0" r="0" t="0"/>
          <a:stretch/>
        </p:blipFill>
        <p:spPr>
          <a:xfrm>
            <a:off x="753110" y="978441"/>
            <a:ext cx="1368553" cy="336279"/>
          </a:xfrm>
          <a:prstGeom prst="rect">
            <a:avLst/>
          </a:prstGeom>
          <a:noFill/>
          <a:ln>
            <a:noFill/>
          </a:ln>
        </p:spPr>
      </p:pic>
      <p:pic>
        <p:nvPicPr>
          <p:cNvPr descr="pivotal_teal.png" id="164" name="Shape 164"/>
          <p:cNvPicPr preferRelativeResize="0"/>
          <p:nvPr/>
        </p:nvPicPr>
        <p:blipFill rotWithShape="1">
          <a:blip r:embed="rId5">
            <a:alphaModFix/>
          </a:blip>
          <a:srcRect b="0" l="0" r="0" t="0"/>
          <a:stretch/>
        </p:blipFill>
        <p:spPr>
          <a:xfrm>
            <a:off x="8272779" y="4855076"/>
            <a:ext cx="731519" cy="171298"/>
          </a:xfrm>
          <a:prstGeom prst="rect">
            <a:avLst/>
          </a:prstGeom>
          <a:noFill/>
          <a:ln>
            <a:noFill/>
          </a:ln>
        </p:spPr>
      </p:pic>
      <p:sp>
        <p:nvSpPr>
          <p:cNvPr id="165" name="Shape 165"/>
          <p:cNvSpPr txBox="1"/>
          <p:nvPr/>
        </p:nvSpPr>
        <p:spPr>
          <a:xfrm>
            <a:off x="623454" y="1609787"/>
            <a:ext cx="7897089" cy="1231106"/>
          </a:xfrm>
          <a:prstGeom prst="rect">
            <a:avLst/>
          </a:prstGeom>
          <a:noFill/>
          <a:ln>
            <a:noFill/>
          </a:ln>
          <a:effectLst>
            <a:outerShdw blurRad="63500" sx="102000" rotWithShape="0" algn="ctr" sy="102000">
              <a:srgbClr val="000000">
                <a:alpha val="40000"/>
              </a:srgbClr>
            </a:outerShdw>
          </a:effectLst>
        </p:spPr>
        <p:txBody>
          <a:bodyPr anchorCtr="0" anchor="t" bIns="45700" lIns="91425" rIns="91425" tIns="45700">
            <a:noAutofit/>
          </a:bodyPr>
          <a:lstStyle/>
          <a:p>
            <a:pPr indent="0" lvl="0" marL="0" marR="0" rtl="0" algn="l">
              <a:lnSpc>
                <a:spcPct val="100000"/>
              </a:lnSpc>
              <a:spcBef>
                <a:spcPts val="0"/>
              </a:spcBef>
              <a:spcAft>
                <a:spcPts val="0"/>
              </a:spcAft>
              <a:buClr>
                <a:srgbClr val="00AE9E"/>
              </a:buClr>
              <a:buSzPct val="25000"/>
              <a:buFont typeface="Arial"/>
              <a:buNone/>
            </a:pPr>
            <a:r>
              <a:rPr b="1" i="0" lang="en-US" sz="4200" u="none" cap="none" strike="noStrike">
                <a:solidFill>
                  <a:srgbClr val="00AE9E"/>
                </a:solidFill>
                <a:latin typeface="Arial"/>
                <a:ea typeface="Arial"/>
                <a:cs typeface="Arial"/>
                <a:sym typeface="Arial"/>
              </a:rPr>
              <a:t>Pivotal Cloud Foundry</a:t>
            </a:r>
          </a:p>
          <a:p>
            <a:pPr indent="0" lvl="0" marL="0" marR="0" rtl="0" algn="l">
              <a:lnSpc>
                <a:spcPct val="90000"/>
              </a:lnSpc>
              <a:spcBef>
                <a:spcPts val="1200"/>
              </a:spcBef>
              <a:spcAft>
                <a:spcPts val="0"/>
              </a:spcAft>
              <a:buClr>
                <a:schemeClr val="lt1"/>
              </a:buClr>
              <a:buSzPct val="25000"/>
              <a:buFont typeface="Arial"/>
              <a:buNone/>
            </a:pPr>
            <a:r>
              <a:rPr b="1" i="0" lang="en-US" sz="2400" u="none" cap="none" strike="noStrike">
                <a:solidFill>
                  <a:schemeClr val="lt1"/>
                </a:solidFill>
                <a:latin typeface="Arial"/>
                <a:ea typeface="Arial"/>
                <a:cs typeface="Arial"/>
                <a:sym typeface="Arial"/>
              </a:rPr>
              <a:t>Architecture &amp; Operations</a:t>
            </a:r>
          </a:p>
        </p:txBody>
      </p:sp>
      <p:sp>
        <p:nvSpPr>
          <p:cNvPr id="166" name="Shape 166"/>
          <p:cNvSpPr txBox="1"/>
          <p:nvPr/>
        </p:nvSpPr>
        <p:spPr>
          <a:xfrm>
            <a:off x="623454" y="4162894"/>
            <a:ext cx="7897089" cy="33855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FFFFFF"/>
              </a:solidFill>
              <a:latin typeface="Arial"/>
              <a:ea typeface="Arial"/>
              <a:cs typeface="Arial"/>
              <a:sym typeface="Arial"/>
            </a:endParaRPr>
          </a:p>
        </p:txBody>
      </p:sp>
      <p:pic>
        <p:nvPicPr>
          <p:cNvPr descr="GAIG.png" id="167" name="Shape 167"/>
          <p:cNvPicPr preferRelativeResize="0"/>
          <p:nvPr/>
        </p:nvPicPr>
        <p:blipFill rotWithShape="1">
          <a:blip r:embed="rId6">
            <a:alphaModFix/>
          </a:blip>
          <a:srcRect b="0" l="0" r="0" t="0"/>
          <a:stretch/>
        </p:blipFill>
        <p:spPr>
          <a:xfrm>
            <a:off x="6119085" y="248056"/>
            <a:ext cx="2561740" cy="10893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88" name="Shape 388"/>
        <p:cNvGrpSpPr/>
        <p:nvPr/>
      </p:nvGrpSpPr>
      <p:grpSpPr>
        <a:xfrm>
          <a:off x="0" y="0"/>
          <a:ext cx="0" cy="0"/>
          <a:chOff x="0" y="0"/>
          <a:chExt cx="0" cy="0"/>
        </a:xfrm>
      </p:grpSpPr>
      <p:sp>
        <p:nvSpPr>
          <p:cNvPr id="389" name="Shape 389"/>
          <p:cNvSpPr/>
          <p:nvPr/>
        </p:nvSpPr>
        <p:spPr>
          <a:xfrm>
            <a:off x="2329181" y="1643183"/>
            <a:ext cx="1328130" cy="776286"/>
          </a:xfrm>
          <a:prstGeom prst="rightArrow">
            <a:avLst>
              <a:gd fmla="val 72086" name="adj1"/>
              <a:gd fmla="val 41820"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0" name="Shape 390"/>
          <p:cNvSpPr txBox="1"/>
          <p:nvPr>
            <p:ph type="title"/>
          </p:nvPr>
        </p:nvSpPr>
        <p:spPr>
          <a:xfrm>
            <a:off x="127573" y="125392"/>
            <a:ext cx="8410574" cy="539844"/>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2C95DD"/>
              </a:buClr>
              <a:buSzPct val="25000"/>
              <a:buFont typeface="Arial"/>
              <a:buNone/>
            </a:pPr>
            <a:r>
              <a:rPr b="0" i="0" lang="en-US" sz="2800" u="none" cap="none" strike="noStrike">
                <a:solidFill>
                  <a:srgbClr val="2C95DD"/>
                </a:solidFill>
                <a:latin typeface="Arial"/>
                <a:ea typeface="Arial"/>
                <a:cs typeface="Arial"/>
                <a:sym typeface="Arial"/>
              </a:rPr>
              <a:t>Overview: Pushing an Application</a:t>
            </a:r>
          </a:p>
        </p:txBody>
      </p:sp>
      <p:pic>
        <p:nvPicPr>
          <p:cNvPr descr="ICON_Person_Q308" id="391" name="Shape 391"/>
          <p:cNvPicPr preferRelativeResize="0"/>
          <p:nvPr/>
        </p:nvPicPr>
        <p:blipFill rotWithShape="1">
          <a:blip r:embed="rId3">
            <a:alphaModFix/>
          </a:blip>
          <a:srcRect b="0" l="0" r="0" t="0"/>
          <a:stretch/>
        </p:blipFill>
        <p:spPr>
          <a:xfrm>
            <a:off x="2102876" y="1643183"/>
            <a:ext cx="438150" cy="776286"/>
          </a:xfrm>
          <a:prstGeom prst="rect">
            <a:avLst/>
          </a:prstGeom>
          <a:noFill/>
          <a:ln>
            <a:noFill/>
          </a:ln>
        </p:spPr>
      </p:pic>
      <p:sp>
        <p:nvSpPr>
          <p:cNvPr id="392" name="Shape 392"/>
          <p:cNvSpPr/>
          <p:nvPr/>
        </p:nvSpPr>
        <p:spPr>
          <a:xfrm>
            <a:off x="3657310" y="873586"/>
            <a:ext cx="5169844" cy="3705974"/>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chemeClr val="lt1"/>
              </a:buClr>
              <a:buFont typeface="Arial"/>
              <a:buNone/>
            </a:pPr>
            <a:r>
              <a:t/>
            </a:r>
            <a:endParaRPr b="0" i="0" sz="1600" u="none" cap="none" strike="noStrike">
              <a:solidFill>
                <a:srgbClr val="4D4D4D"/>
              </a:solidFill>
              <a:latin typeface="Arial"/>
              <a:ea typeface="Arial"/>
              <a:cs typeface="Arial"/>
              <a:sym typeface="Arial"/>
            </a:endParaRPr>
          </a:p>
        </p:txBody>
      </p:sp>
      <p:sp>
        <p:nvSpPr>
          <p:cNvPr id="393" name="Shape 393"/>
          <p:cNvSpPr txBox="1"/>
          <p:nvPr/>
        </p:nvSpPr>
        <p:spPr>
          <a:xfrm>
            <a:off x="238203" y="1581150"/>
            <a:ext cx="1745703" cy="430886"/>
          </a:xfrm>
          <a:prstGeom prst="rect">
            <a:avLst/>
          </a:prstGeom>
          <a:noFill/>
          <a:ln>
            <a:noFill/>
          </a:ln>
        </p:spPr>
        <p:txBody>
          <a:bodyPr anchorCtr="0" anchor="t" bIns="0" lIns="0" rIns="0" tIns="0">
            <a:noAutofit/>
          </a:bodyPr>
          <a:lstStyle/>
          <a:p>
            <a:pPr indent="-342900" lvl="0" marL="342900" marR="0" rtl="0" algn="l">
              <a:lnSpc>
                <a:spcPct val="100000"/>
              </a:lnSpc>
              <a:spcBef>
                <a:spcPts val="0"/>
              </a:spcBef>
              <a:spcAft>
                <a:spcPts val="0"/>
              </a:spcAft>
              <a:buClr>
                <a:srgbClr val="666666"/>
              </a:buClr>
              <a:buSzPct val="100000"/>
              <a:buFont typeface="Arial"/>
              <a:buAutoNum type="arabicPeriod"/>
            </a:pPr>
            <a:r>
              <a:rPr b="0" i="0" lang="en-US" sz="1400" u="none" cap="none" strike="noStrike">
                <a:solidFill>
                  <a:srgbClr val="666666"/>
                </a:solidFill>
                <a:latin typeface="Arial"/>
                <a:ea typeface="Arial"/>
                <a:cs typeface="Arial"/>
                <a:sym typeface="Arial"/>
              </a:rPr>
              <a:t>Upload app bits and metadata</a:t>
            </a:r>
          </a:p>
        </p:txBody>
      </p:sp>
      <p:sp>
        <p:nvSpPr>
          <p:cNvPr id="394" name="Shape 394"/>
          <p:cNvSpPr txBox="1"/>
          <p:nvPr/>
        </p:nvSpPr>
        <p:spPr>
          <a:xfrm>
            <a:off x="2362200" y="1740675"/>
            <a:ext cx="920444" cy="307777"/>
          </a:xfrm>
          <a:prstGeom prst="rect">
            <a:avLst/>
          </a:prstGeom>
          <a:noFill/>
          <a:ln>
            <a:noFill/>
          </a:ln>
          <a:effectLst>
            <a:outerShdw sx="1000" rotWithShape="0" algn="ctr" dist="12700" sy="1000">
              <a:schemeClr val="lt2"/>
            </a:outerShdw>
          </a:effectLst>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push app</a:t>
            </a:r>
          </a:p>
        </p:txBody>
      </p:sp>
      <p:sp>
        <p:nvSpPr>
          <p:cNvPr id="395" name="Shape 395"/>
          <p:cNvSpPr/>
          <p:nvPr/>
        </p:nvSpPr>
        <p:spPr>
          <a:xfrm rot="-5400000">
            <a:off x="2108825" y="2544761"/>
            <a:ext cx="3695567" cy="374030"/>
          </a:xfrm>
          <a:prstGeom prst="roundRect">
            <a:avLst>
              <a:gd fmla="val 8685" name="adj"/>
            </a:avLst>
          </a:prstGeom>
          <a:solidFill>
            <a:srgbClr val="0A1831">
              <a:alpha val="24705"/>
            </a:srgbClr>
          </a:solidFill>
          <a:ln>
            <a:noFill/>
          </a:ln>
        </p:spPr>
        <p:txBody>
          <a:bodyPr anchorCtr="0" anchor="ctr" bIns="0" lIns="0" rIns="0"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600" u="none" cap="none" strike="noStrike">
                <a:solidFill>
                  <a:srgbClr val="F2F2F2"/>
                </a:solidFill>
                <a:latin typeface="Calibri"/>
                <a:ea typeface="Calibri"/>
                <a:cs typeface="Calibri"/>
                <a:sym typeface="Calibri"/>
              </a:rPr>
              <a:t>Router</a:t>
            </a:r>
          </a:p>
        </p:txBody>
      </p:sp>
      <p:sp>
        <p:nvSpPr>
          <p:cNvPr id="396" name="Shape 396"/>
          <p:cNvSpPr/>
          <p:nvPr/>
        </p:nvSpPr>
        <p:spPr>
          <a:xfrm>
            <a:off x="3841317" y="3070527"/>
            <a:ext cx="230584" cy="230584"/>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7" name="Shape 397"/>
          <p:cNvSpPr/>
          <p:nvPr/>
        </p:nvSpPr>
        <p:spPr>
          <a:xfrm>
            <a:off x="4273144" y="975211"/>
            <a:ext cx="1533402" cy="443726"/>
          </a:xfrm>
          <a:prstGeom prst="roundRect">
            <a:avLst>
              <a:gd fmla="val 4579" name="adj"/>
            </a:avLst>
          </a:prstGeom>
          <a:solidFill>
            <a:srgbClr val="A5A5A5"/>
          </a:solidFill>
          <a:ln>
            <a:noFill/>
          </a:ln>
          <a:effectLst>
            <a:outerShdw blurRad="39999" rotWithShape="0" dir="5400000" dist="23000">
              <a:srgbClr val="808080">
                <a:alpha val="34901"/>
              </a:srgbClr>
            </a:outerShdw>
          </a:effectLst>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Blobstore</a:t>
            </a:r>
          </a:p>
        </p:txBody>
      </p:sp>
      <p:sp>
        <p:nvSpPr>
          <p:cNvPr id="398" name="Shape 398"/>
          <p:cNvSpPr/>
          <p:nvPr/>
        </p:nvSpPr>
        <p:spPr>
          <a:xfrm>
            <a:off x="4318266" y="1089215"/>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399" name="Shape 399"/>
          <p:cNvGrpSpPr/>
          <p:nvPr/>
        </p:nvGrpSpPr>
        <p:grpSpPr>
          <a:xfrm>
            <a:off x="5923259" y="975210"/>
            <a:ext cx="2590798" cy="443726"/>
            <a:chOff x="6057117" y="925558"/>
            <a:chExt cx="2590798" cy="443726"/>
          </a:xfrm>
        </p:grpSpPr>
        <p:sp>
          <p:nvSpPr>
            <p:cNvPr id="400" name="Shape 400"/>
            <p:cNvSpPr/>
            <p:nvPr/>
          </p:nvSpPr>
          <p:spPr>
            <a:xfrm>
              <a:off x="6057117" y="925558"/>
              <a:ext cx="2590798" cy="443726"/>
            </a:xfrm>
            <a:prstGeom prst="roundRect">
              <a:avLst>
                <a:gd fmla="val 4579" name="adj"/>
              </a:avLst>
            </a:prstGeom>
            <a:solidFill>
              <a:srgbClr val="A5A5A5"/>
            </a:solidFill>
            <a:ln>
              <a:noFill/>
            </a:ln>
            <a:effectLst>
              <a:outerShdw blurRad="39999" rotWithShape="0" dir="5400000" dist="23000">
                <a:srgbClr val="808080">
                  <a:alpha val="34901"/>
                </a:srgbClr>
              </a:outerShdw>
            </a:effectLst>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DB</a:t>
              </a:r>
            </a:p>
          </p:txBody>
        </p:sp>
        <p:sp>
          <p:nvSpPr>
            <p:cNvPr id="401" name="Shape 401"/>
            <p:cNvSpPr/>
            <p:nvPr/>
          </p:nvSpPr>
          <p:spPr>
            <a:xfrm>
              <a:off x="6120623" y="1039562"/>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402" name="Shape 402"/>
          <p:cNvGrpSpPr/>
          <p:nvPr/>
        </p:nvGrpSpPr>
        <p:grpSpPr>
          <a:xfrm>
            <a:off x="4961603" y="1568058"/>
            <a:ext cx="1574503" cy="443726"/>
            <a:chOff x="5181600" y="2326964"/>
            <a:chExt cx="1533402" cy="443726"/>
          </a:xfrm>
        </p:grpSpPr>
        <p:sp>
          <p:nvSpPr>
            <p:cNvPr id="403" name="Shape 403"/>
            <p:cNvSpPr/>
            <p:nvPr/>
          </p:nvSpPr>
          <p:spPr>
            <a:xfrm>
              <a:off x="5181600" y="2326964"/>
              <a:ext cx="1533402" cy="443726"/>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Cloud Controller</a:t>
              </a:r>
            </a:p>
          </p:txBody>
        </p:sp>
        <p:sp>
          <p:nvSpPr>
            <p:cNvPr id="404" name="Shape 404"/>
            <p:cNvSpPr/>
            <p:nvPr/>
          </p:nvSpPr>
          <p:spPr>
            <a:xfrm>
              <a:off x="5257800" y="2430983"/>
              <a:ext cx="199082" cy="26567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405" name="Shape 405"/>
          <p:cNvGrpSpPr/>
          <p:nvPr/>
        </p:nvGrpSpPr>
        <p:grpSpPr>
          <a:xfrm>
            <a:off x="6933400" y="1568058"/>
            <a:ext cx="1585224" cy="443726"/>
            <a:chOff x="7153396" y="2326964"/>
            <a:chExt cx="1533402" cy="443726"/>
          </a:xfrm>
        </p:grpSpPr>
        <p:sp>
          <p:nvSpPr>
            <p:cNvPr id="406" name="Shape 406"/>
            <p:cNvSpPr/>
            <p:nvPr/>
          </p:nvSpPr>
          <p:spPr>
            <a:xfrm>
              <a:off x="7153396" y="2326964"/>
              <a:ext cx="1533402" cy="443726"/>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Service Broker Node(s)</a:t>
              </a:r>
            </a:p>
          </p:txBody>
        </p:sp>
        <p:sp>
          <p:nvSpPr>
            <p:cNvPr id="407" name="Shape 407"/>
            <p:cNvSpPr/>
            <p:nvPr/>
          </p:nvSpPr>
          <p:spPr>
            <a:xfrm>
              <a:off x="7215229" y="2435053"/>
              <a:ext cx="227549" cy="227546"/>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408" name="Shape 408"/>
          <p:cNvGrpSpPr/>
          <p:nvPr/>
        </p:nvGrpSpPr>
        <p:grpSpPr>
          <a:xfrm>
            <a:off x="4762636" y="3212153"/>
            <a:ext cx="1099434" cy="781048"/>
            <a:chOff x="5412944" y="3105150"/>
            <a:chExt cx="1099434" cy="781048"/>
          </a:xfrm>
        </p:grpSpPr>
        <p:sp>
          <p:nvSpPr>
            <p:cNvPr id="409" name="Shape 409"/>
            <p:cNvSpPr/>
            <p:nvPr/>
          </p:nvSpPr>
          <p:spPr>
            <a:xfrm>
              <a:off x="5412944" y="3105150"/>
              <a:ext cx="1099434" cy="781048"/>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1"/>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DEA</a:t>
              </a:r>
            </a:p>
          </p:txBody>
        </p:sp>
        <p:sp>
          <p:nvSpPr>
            <p:cNvPr id="410" name="Shape 410"/>
            <p:cNvSpPr/>
            <p:nvPr/>
          </p:nvSpPr>
          <p:spPr>
            <a:xfrm>
              <a:off x="5477046" y="3213241"/>
              <a:ext cx="225280" cy="222167"/>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411" name="Shape 411"/>
          <p:cNvGrpSpPr/>
          <p:nvPr/>
        </p:nvGrpSpPr>
        <p:grpSpPr>
          <a:xfrm>
            <a:off x="5067436" y="3091503"/>
            <a:ext cx="1099434" cy="781048"/>
            <a:chOff x="5412944" y="3105150"/>
            <a:chExt cx="1099434" cy="781048"/>
          </a:xfrm>
        </p:grpSpPr>
        <p:sp>
          <p:nvSpPr>
            <p:cNvPr id="412" name="Shape 412"/>
            <p:cNvSpPr/>
            <p:nvPr/>
          </p:nvSpPr>
          <p:spPr>
            <a:xfrm>
              <a:off x="5412944" y="3105150"/>
              <a:ext cx="1099434" cy="781048"/>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1"/>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DEA</a:t>
              </a:r>
            </a:p>
          </p:txBody>
        </p:sp>
        <p:sp>
          <p:nvSpPr>
            <p:cNvPr id="413" name="Shape 413"/>
            <p:cNvSpPr/>
            <p:nvPr/>
          </p:nvSpPr>
          <p:spPr>
            <a:xfrm>
              <a:off x="5477046" y="3213241"/>
              <a:ext cx="225280" cy="222167"/>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414" name="Shape 414"/>
          <p:cNvGrpSpPr/>
          <p:nvPr/>
        </p:nvGrpSpPr>
        <p:grpSpPr>
          <a:xfrm>
            <a:off x="5407616" y="2970853"/>
            <a:ext cx="1099434" cy="781048"/>
            <a:chOff x="5412944" y="3105150"/>
            <a:chExt cx="1099434" cy="781048"/>
          </a:xfrm>
        </p:grpSpPr>
        <p:sp>
          <p:nvSpPr>
            <p:cNvPr id="415" name="Shape 415"/>
            <p:cNvSpPr/>
            <p:nvPr/>
          </p:nvSpPr>
          <p:spPr>
            <a:xfrm>
              <a:off x="5412944" y="3105150"/>
              <a:ext cx="1099434" cy="781048"/>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1"/>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416" name="Shape 416"/>
            <p:cNvSpPr/>
            <p:nvPr/>
          </p:nvSpPr>
          <p:spPr>
            <a:xfrm>
              <a:off x="5477046" y="3213241"/>
              <a:ext cx="225280" cy="222167"/>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sp>
        <p:nvSpPr>
          <p:cNvPr id="417" name="Shape 417"/>
          <p:cNvSpPr txBox="1"/>
          <p:nvPr/>
        </p:nvSpPr>
        <p:spPr>
          <a:xfrm>
            <a:off x="2572903" y="2000052"/>
            <a:ext cx="854721" cy="276998"/>
          </a:xfrm>
          <a:prstGeom prst="rect">
            <a:avLst/>
          </a:prstGeom>
          <a:noFill/>
          <a:ln>
            <a:noFill/>
          </a:ln>
          <a:effectLst>
            <a:outerShdw sx="1000" rotWithShape="0" algn="ctr" dist="12700" sy="1000">
              <a:schemeClr val="lt2"/>
            </a:outerShdw>
          </a:effectLst>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 app MD</a:t>
            </a:r>
          </a:p>
        </p:txBody>
      </p:sp>
      <p:sp>
        <p:nvSpPr>
          <p:cNvPr id="418" name="Shape 418"/>
          <p:cNvSpPr/>
          <p:nvPr/>
        </p:nvSpPr>
        <p:spPr>
          <a:xfrm>
            <a:off x="2464593" y="2052758"/>
            <a:ext cx="170214" cy="192038"/>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19" name="Shape 419"/>
          <p:cNvSpPr/>
          <p:nvPr/>
        </p:nvSpPr>
        <p:spPr>
          <a:xfrm>
            <a:off x="5346869" y="1151362"/>
            <a:ext cx="170214" cy="192038"/>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420" name="Shape 420"/>
          <p:cNvGrpSpPr/>
          <p:nvPr/>
        </p:nvGrpSpPr>
        <p:grpSpPr>
          <a:xfrm>
            <a:off x="5617210" y="3358605"/>
            <a:ext cx="679853" cy="307777"/>
            <a:chOff x="5588669" y="3459282"/>
            <a:chExt cx="679853" cy="307777"/>
          </a:xfrm>
        </p:grpSpPr>
        <p:sp>
          <p:nvSpPr>
            <p:cNvPr id="421" name="Shape 421"/>
            <p:cNvSpPr/>
            <p:nvPr/>
          </p:nvSpPr>
          <p:spPr>
            <a:xfrm>
              <a:off x="5824996" y="3469012"/>
              <a:ext cx="201273" cy="245736"/>
            </a:xfrm>
            <a:custGeom>
              <a:pathLst>
                <a:path extrusionOk="0" h="120000" w="12000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22" name="Shape 422"/>
            <p:cNvSpPr txBox="1"/>
            <p:nvPr/>
          </p:nvSpPr>
          <p:spPr>
            <a:xfrm>
              <a:off x="5588669" y="3459282"/>
              <a:ext cx="288861" cy="30777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a:t>
              </a:r>
            </a:p>
          </p:txBody>
        </p:sp>
        <p:sp>
          <p:nvSpPr>
            <p:cNvPr id="423" name="Shape 423"/>
            <p:cNvSpPr txBox="1"/>
            <p:nvPr/>
          </p:nvSpPr>
          <p:spPr>
            <a:xfrm>
              <a:off x="5979660" y="3459282"/>
              <a:ext cx="288861" cy="30777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a:t>
              </a:r>
            </a:p>
          </p:txBody>
        </p:sp>
      </p:grpSp>
      <p:sp>
        <p:nvSpPr>
          <p:cNvPr id="424" name="Shape 424"/>
          <p:cNvSpPr/>
          <p:nvPr/>
        </p:nvSpPr>
        <p:spPr>
          <a:xfrm rot="-2700000">
            <a:off x="6220553" y="3462137"/>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25" name="Shape 425"/>
          <p:cNvSpPr/>
          <p:nvPr/>
        </p:nvSpPr>
        <p:spPr>
          <a:xfrm rot="-2700000">
            <a:off x="5559478" y="1183055"/>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26" name="Shape 426"/>
          <p:cNvSpPr txBox="1"/>
          <p:nvPr/>
        </p:nvSpPr>
        <p:spPr>
          <a:xfrm>
            <a:off x="7581118" y="975211"/>
            <a:ext cx="925253"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Service</a:t>
            </a:r>
          </a:p>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credentials</a:t>
            </a:r>
          </a:p>
        </p:txBody>
      </p:sp>
      <p:grpSp>
        <p:nvGrpSpPr>
          <p:cNvPr id="427" name="Shape 427"/>
          <p:cNvGrpSpPr/>
          <p:nvPr/>
        </p:nvGrpSpPr>
        <p:grpSpPr>
          <a:xfrm>
            <a:off x="4961443" y="2277051"/>
            <a:ext cx="1565494" cy="443726"/>
            <a:chOff x="4251035" y="2064225"/>
            <a:chExt cx="1565494" cy="443726"/>
          </a:xfrm>
        </p:grpSpPr>
        <p:sp>
          <p:nvSpPr>
            <p:cNvPr id="428" name="Shape 428"/>
            <p:cNvSpPr/>
            <p:nvPr/>
          </p:nvSpPr>
          <p:spPr>
            <a:xfrm>
              <a:off x="4251035" y="2064225"/>
              <a:ext cx="1565494"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Cloud Controller Bridge</a:t>
              </a:r>
            </a:p>
          </p:txBody>
        </p:sp>
        <p:sp>
          <p:nvSpPr>
            <p:cNvPr id="429" name="Shape 429"/>
            <p:cNvSpPr/>
            <p:nvPr/>
          </p:nvSpPr>
          <p:spPr>
            <a:xfrm>
              <a:off x="4316214" y="2211416"/>
              <a:ext cx="218350" cy="216988"/>
            </a:xfrm>
            <a:prstGeom prst="blockArc">
              <a:avLst>
                <a:gd fmla="val 10800000" name="adj1"/>
                <a:gd fmla="val 0" name="adj2"/>
                <a:gd fmla="val 25000" name="adj3"/>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grpSp>
        <p:nvGrpSpPr>
          <p:cNvPr id="430" name="Shape 430"/>
          <p:cNvGrpSpPr/>
          <p:nvPr/>
        </p:nvGrpSpPr>
        <p:grpSpPr>
          <a:xfrm>
            <a:off x="6916370" y="2277051"/>
            <a:ext cx="1593085" cy="443726"/>
            <a:chOff x="6213823" y="2064225"/>
            <a:chExt cx="1565494" cy="443726"/>
          </a:xfrm>
        </p:grpSpPr>
        <p:sp>
          <p:nvSpPr>
            <p:cNvPr id="431" name="Shape 431"/>
            <p:cNvSpPr/>
            <p:nvPr/>
          </p:nvSpPr>
          <p:spPr>
            <a:xfrm>
              <a:off x="6213823" y="2064225"/>
              <a:ext cx="1565494"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BBS / etcd</a:t>
              </a:r>
            </a:p>
          </p:txBody>
        </p:sp>
        <p:sp>
          <p:nvSpPr>
            <p:cNvPr id="432" name="Shape 432"/>
            <p:cNvSpPr/>
            <p:nvPr/>
          </p:nvSpPr>
          <p:spPr>
            <a:xfrm>
              <a:off x="7420342" y="2224164"/>
              <a:ext cx="192662" cy="163865"/>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433" name="Shape 433"/>
          <p:cNvGrpSpPr/>
          <p:nvPr/>
        </p:nvGrpSpPr>
        <p:grpSpPr>
          <a:xfrm>
            <a:off x="6925538" y="3041111"/>
            <a:ext cx="1565494" cy="685829"/>
            <a:chOff x="6964478" y="2768710"/>
            <a:chExt cx="1565494" cy="685829"/>
          </a:xfrm>
        </p:grpSpPr>
        <p:sp>
          <p:nvSpPr>
            <p:cNvPr id="434" name="Shape 434"/>
            <p:cNvSpPr/>
            <p:nvPr/>
          </p:nvSpPr>
          <p:spPr>
            <a:xfrm>
              <a:off x="6964478" y="2768710"/>
              <a:ext cx="1565494" cy="685829"/>
            </a:xfrm>
            <a:prstGeom prst="roundRect">
              <a:avLst>
                <a:gd fmla="val 7401" name="adj"/>
              </a:avLst>
            </a:prstGeom>
            <a:solidFill>
              <a:srgbClr val="2F8880"/>
            </a:solidFill>
            <a:ln cap="sq" cmpd="sng" w="9525">
              <a:solidFill>
                <a:srgbClr val="FFFFFF"/>
              </a:solidFill>
              <a:prstDash val="solid"/>
              <a:miter/>
              <a:headEnd len="med" w="med" type="none"/>
              <a:tailEnd len="med" w="med" type="none"/>
            </a:ln>
            <a:effectLst>
              <a:outerShdw blurRad="63500" rotWithShape="0" algn="ctr" dir="1064680" dist="75596">
                <a:srgbClr val="808080">
                  <a:alpha val="34901"/>
                </a:srgbClr>
              </a:outerShdw>
            </a:effectLst>
          </p:spPr>
          <p:txBody>
            <a:bodyPr anchorCtr="0" anchor="t" bIns="0" lIns="0" rIns="0" tIns="0">
              <a:noAutofit/>
            </a:bodyPr>
            <a:lstStyle/>
            <a:p>
              <a:pPr indent="0" lvl="0" marL="0" marR="0" rtl="0" algn="ctr">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Brain</a:t>
              </a:r>
            </a:p>
          </p:txBody>
        </p:sp>
        <p:sp>
          <p:nvSpPr>
            <p:cNvPr id="435" name="Shape 435"/>
            <p:cNvSpPr/>
            <p:nvPr/>
          </p:nvSpPr>
          <p:spPr>
            <a:xfrm>
              <a:off x="7138832" y="3041463"/>
              <a:ext cx="1191882" cy="274306"/>
            </a:xfrm>
            <a:prstGeom prst="roundRect">
              <a:avLst>
                <a:gd fmla="val 347"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Auctioneer</a:t>
              </a:r>
            </a:p>
          </p:txBody>
        </p:sp>
        <p:sp>
          <p:nvSpPr>
            <p:cNvPr id="436" name="Shape 436"/>
            <p:cNvSpPr/>
            <p:nvPr/>
          </p:nvSpPr>
          <p:spPr>
            <a:xfrm>
              <a:off x="7200875" y="3111783"/>
              <a:ext cx="150754" cy="128309"/>
            </a:xfrm>
            <a:prstGeom prst="quadArrow">
              <a:avLst>
                <a:gd fmla="val 22500" name="adj1"/>
                <a:gd fmla="val 22500" name="adj2"/>
                <a:gd fmla="val 22500" name="adj3"/>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sp>
        <p:nvSpPr>
          <p:cNvPr id="437" name="Shape 437"/>
          <p:cNvSpPr txBox="1"/>
          <p:nvPr/>
        </p:nvSpPr>
        <p:spPr>
          <a:xfrm>
            <a:off x="4332862" y="1627566"/>
            <a:ext cx="734575"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Stage</a:t>
            </a:r>
          </a:p>
        </p:txBody>
      </p:sp>
      <p:sp>
        <p:nvSpPr>
          <p:cNvPr id="438" name="Shape 438"/>
          <p:cNvSpPr txBox="1"/>
          <p:nvPr/>
        </p:nvSpPr>
        <p:spPr>
          <a:xfrm>
            <a:off x="7535089" y="3695307"/>
            <a:ext cx="663332"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Task</a:t>
            </a:r>
          </a:p>
        </p:txBody>
      </p:sp>
      <p:cxnSp>
        <p:nvCxnSpPr>
          <p:cNvPr id="439" name="Shape 439"/>
          <p:cNvCxnSpPr>
            <a:stCxn id="428" idx="0"/>
            <a:endCxn id="403" idx="2"/>
          </p:cNvCxnSpPr>
          <p:nvPr/>
        </p:nvCxnSpPr>
        <p:spPr>
          <a:xfrm flipH="1" rot="10800000">
            <a:off x="5744190" y="2011851"/>
            <a:ext cx="4800" cy="265200"/>
          </a:xfrm>
          <a:prstGeom prst="straightConnector1">
            <a:avLst/>
          </a:prstGeom>
          <a:noFill/>
          <a:ln cap="flat" cmpd="sng" w="19050">
            <a:solidFill>
              <a:schemeClr val="lt2"/>
            </a:solidFill>
            <a:prstDash val="solid"/>
            <a:round/>
            <a:headEnd len="lg" w="lg" type="stealth"/>
            <a:tailEnd len="med" w="med" type="none"/>
          </a:ln>
        </p:spPr>
      </p:cxnSp>
      <p:cxnSp>
        <p:nvCxnSpPr>
          <p:cNvPr id="440" name="Shape 440"/>
          <p:cNvCxnSpPr>
            <a:stCxn id="431" idx="1"/>
            <a:endCxn id="428" idx="3"/>
          </p:cNvCxnSpPr>
          <p:nvPr/>
        </p:nvCxnSpPr>
        <p:spPr>
          <a:xfrm rot="10800000">
            <a:off x="6526970" y="2498914"/>
            <a:ext cx="389400" cy="0"/>
          </a:xfrm>
          <a:prstGeom prst="straightConnector1">
            <a:avLst/>
          </a:prstGeom>
          <a:noFill/>
          <a:ln cap="flat" cmpd="sng" w="19050">
            <a:solidFill>
              <a:schemeClr val="lt2"/>
            </a:solidFill>
            <a:prstDash val="solid"/>
            <a:round/>
            <a:headEnd len="lg" w="lg" type="stealth"/>
            <a:tailEnd len="med" w="med" type="none"/>
          </a:ln>
        </p:spPr>
      </p:cxnSp>
      <p:cxnSp>
        <p:nvCxnSpPr>
          <p:cNvPr id="441" name="Shape 441"/>
          <p:cNvCxnSpPr>
            <a:stCxn id="434" idx="0"/>
          </p:cNvCxnSpPr>
          <p:nvPr/>
        </p:nvCxnSpPr>
        <p:spPr>
          <a:xfrm rot="10800000">
            <a:off x="7708285" y="2720711"/>
            <a:ext cx="0" cy="320400"/>
          </a:xfrm>
          <a:prstGeom prst="straightConnector1">
            <a:avLst/>
          </a:prstGeom>
          <a:noFill/>
          <a:ln cap="flat" cmpd="sng" w="19050">
            <a:solidFill>
              <a:schemeClr val="lt2"/>
            </a:solidFill>
            <a:prstDash val="solid"/>
            <a:round/>
            <a:headEnd len="lg" w="lg" type="stealth"/>
            <a:tailEnd len="med" w="med" type="none"/>
          </a:ln>
        </p:spPr>
      </p:cxnSp>
      <p:cxnSp>
        <p:nvCxnSpPr>
          <p:cNvPr id="442" name="Shape 442"/>
          <p:cNvCxnSpPr>
            <a:endCxn id="434" idx="1"/>
          </p:cNvCxnSpPr>
          <p:nvPr/>
        </p:nvCxnSpPr>
        <p:spPr>
          <a:xfrm>
            <a:off x="6578438" y="3384026"/>
            <a:ext cx="347100" cy="0"/>
          </a:xfrm>
          <a:prstGeom prst="straightConnector1">
            <a:avLst/>
          </a:prstGeom>
          <a:noFill/>
          <a:ln cap="flat" cmpd="sng" w="19050">
            <a:solidFill>
              <a:schemeClr val="lt2"/>
            </a:solidFill>
            <a:prstDash val="solid"/>
            <a:round/>
            <a:headEnd len="lg" w="lg" type="stealth"/>
            <a:tailEnd len="med" w="med" type="none"/>
          </a:ln>
        </p:spPr>
      </p:cxnSp>
      <p:sp>
        <p:nvSpPr>
          <p:cNvPr id="443" name="Shape 443"/>
          <p:cNvSpPr txBox="1"/>
          <p:nvPr/>
        </p:nvSpPr>
        <p:spPr>
          <a:xfrm>
            <a:off x="238203" y="2454353"/>
            <a:ext cx="2436564" cy="1274708"/>
          </a:xfrm>
          <a:prstGeom prst="rect">
            <a:avLst/>
          </a:prstGeom>
          <a:noFill/>
          <a:ln>
            <a:noFill/>
          </a:ln>
        </p:spPr>
        <p:txBody>
          <a:bodyPr anchorCtr="0" anchor="t" bIns="0" lIns="0" rIns="0" tIns="0">
            <a:noAutofit/>
          </a:bodyPr>
          <a:lstStyle/>
          <a:p>
            <a:pPr indent="-342900" lvl="0" marL="342900" marR="0" rtl="0" algn="l">
              <a:lnSpc>
                <a:spcPct val="150000"/>
              </a:lnSpc>
              <a:spcBef>
                <a:spcPts val="0"/>
              </a:spcBef>
              <a:spcAft>
                <a:spcPts val="0"/>
              </a:spcAft>
              <a:buClr>
                <a:srgbClr val="666666"/>
              </a:buClr>
              <a:buSzPct val="100000"/>
              <a:buFont typeface="Arial"/>
              <a:buAutoNum type="arabicPeriod" startAt="2"/>
            </a:pPr>
            <a:r>
              <a:rPr b="0" i="0" lang="en-US" sz="1400" u="none" cap="none" strike="noStrike">
                <a:solidFill>
                  <a:srgbClr val="666666"/>
                </a:solidFill>
                <a:latin typeface="Arial"/>
                <a:ea typeface="Arial"/>
                <a:cs typeface="Arial"/>
                <a:sym typeface="Arial"/>
              </a:rPr>
              <a:t>Create and bind services</a:t>
            </a:r>
          </a:p>
          <a:p>
            <a:pPr indent="-342900" lvl="0" marL="342900" marR="0" rtl="0" algn="l">
              <a:lnSpc>
                <a:spcPct val="150000"/>
              </a:lnSpc>
              <a:spcBef>
                <a:spcPts val="0"/>
              </a:spcBef>
              <a:spcAft>
                <a:spcPts val="0"/>
              </a:spcAft>
              <a:buClr>
                <a:srgbClr val="666666"/>
              </a:buClr>
              <a:buSzPct val="100000"/>
              <a:buFont typeface="Arial"/>
              <a:buAutoNum type="arabicPeriod" startAt="2"/>
            </a:pPr>
            <a:r>
              <a:rPr b="0" i="0" lang="en-US" sz="1400" u="none" cap="none" strike="noStrike">
                <a:solidFill>
                  <a:srgbClr val="666666"/>
                </a:solidFill>
                <a:latin typeface="Arial"/>
                <a:ea typeface="Arial"/>
                <a:cs typeface="Arial"/>
                <a:sym typeface="Arial"/>
              </a:rPr>
              <a:t>Stage application</a:t>
            </a:r>
          </a:p>
          <a:p>
            <a:pPr indent="-342900" lvl="0" marL="342900" marR="0" rtl="0" algn="l">
              <a:lnSpc>
                <a:spcPct val="150000"/>
              </a:lnSpc>
              <a:spcBef>
                <a:spcPts val="0"/>
              </a:spcBef>
              <a:spcAft>
                <a:spcPts val="0"/>
              </a:spcAft>
              <a:buClr>
                <a:srgbClr val="666666"/>
              </a:buClr>
              <a:buSzPct val="100000"/>
              <a:buFont typeface="Arial"/>
              <a:buAutoNum type="arabicPeriod" startAt="2"/>
            </a:pPr>
            <a:r>
              <a:rPr b="0" i="0" lang="en-US" sz="1400" u="none" cap="none" strike="noStrike">
                <a:solidFill>
                  <a:srgbClr val="666666"/>
                </a:solidFill>
                <a:latin typeface="Arial"/>
                <a:ea typeface="Arial"/>
                <a:cs typeface="Arial"/>
                <a:sym typeface="Arial"/>
              </a:rPr>
              <a:t>Deploy application</a:t>
            </a:r>
          </a:p>
          <a:p>
            <a:pPr indent="-342900" lvl="0" marL="342900" marR="0" rtl="0" algn="l">
              <a:lnSpc>
                <a:spcPct val="150000"/>
              </a:lnSpc>
              <a:spcBef>
                <a:spcPts val="0"/>
              </a:spcBef>
              <a:spcAft>
                <a:spcPts val="0"/>
              </a:spcAft>
              <a:buClr>
                <a:srgbClr val="666666"/>
              </a:buClr>
              <a:buSzPct val="100000"/>
              <a:buFont typeface="Arial"/>
              <a:buAutoNum type="arabicPeriod" startAt="2"/>
            </a:pPr>
            <a:r>
              <a:rPr b="0" i="0" lang="en-US" sz="1400" u="none" cap="none" strike="noStrike">
                <a:solidFill>
                  <a:srgbClr val="666666"/>
                </a:solidFill>
                <a:latin typeface="Arial"/>
                <a:ea typeface="Arial"/>
                <a:cs typeface="Arial"/>
                <a:sym typeface="Arial"/>
              </a:rPr>
              <a:t>Manage application health</a:t>
            </a:r>
          </a:p>
        </p:txBody>
      </p:sp>
      <p:sp>
        <p:nvSpPr>
          <p:cNvPr id="444" name="Shape 444"/>
          <p:cNvSpPr/>
          <p:nvPr/>
        </p:nvSpPr>
        <p:spPr>
          <a:xfrm>
            <a:off x="6536105" y="1615707"/>
            <a:ext cx="409340" cy="202202"/>
          </a:xfrm>
          <a:prstGeom prst="rightArrow">
            <a:avLst>
              <a:gd fmla="val 58851" name="adj1"/>
              <a:gd fmla="val 74907"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Shape 445"/>
          <p:cNvSpPr/>
          <p:nvPr/>
        </p:nvSpPr>
        <p:spPr>
          <a:xfrm rot="10800000">
            <a:off x="6521678" y="1819885"/>
            <a:ext cx="411721" cy="202202"/>
          </a:xfrm>
          <a:prstGeom prst="rightArrow">
            <a:avLst>
              <a:gd fmla="val 58851" name="adj1"/>
              <a:gd fmla="val 74907"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6" name="Shape 446"/>
          <p:cNvSpPr txBox="1"/>
          <p:nvPr/>
        </p:nvSpPr>
        <p:spPr>
          <a:xfrm>
            <a:off x="4332862" y="1629970"/>
            <a:ext cx="734575"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Deploy</a:t>
            </a:r>
          </a:p>
        </p:txBody>
      </p:sp>
      <p:sp>
        <p:nvSpPr>
          <p:cNvPr id="447" name="Shape 447"/>
          <p:cNvSpPr txBox="1"/>
          <p:nvPr/>
        </p:nvSpPr>
        <p:spPr>
          <a:xfrm>
            <a:off x="7581118" y="3725314"/>
            <a:ext cx="66346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LRP</a:t>
            </a:r>
          </a:p>
        </p:txBody>
      </p:sp>
      <p:sp>
        <p:nvSpPr>
          <p:cNvPr id="448" name="Shape 448"/>
          <p:cNvSpPr/>
          <p:nvPr/>
        </p:nvSpPr>
        <p:spPr>
          <a:xfrm>
            <a:off x="6344962" y="4367948"/>
            <a:ext cx="679178" cy="215443"/>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928A"/>
              </a:buClr>
              <a:buSzPct val="25000"/>
              <a:buFont typeface="Arial"/>
              <a:buNone/>
            </a:pPr>
            <a:r>
              <a:rPr b="0" i="0" lang="en-US" sz="1400" u="none" cap="none" strike="noStrike">
                <a:solidFill>
                  <a:srgbClr val="33928A"/>
                </a:solidFill>
                <a:latin typeface="Arial"/>
                <a:ea typeface="Arial"/>
                <a:cs typeface="Arial"/>
                <a:sym typeface="Arial"/>
              </a:rPr>
              <a:t>Runtime</a:t>
            </a:r>
          </a:p>
        </p:txBody>
      </p:sp>
      <p:pic>
        <p:nvPicPr>
          <p:cNvPr descr="PivotalCloudFoundry-CloudRings-OnDark.png" id="449" name="Shape 449"/>
          <p:cNvPicPr preferRelativeResize="0"/>
          <p:nvPr/>
        </p:nvPicPr>
        <p:blipFill rotWithShape="1">
          <a:blip r:embed="rId4">
            <a:alphaModFix/>
          </a:blip>
          <a:srcRect b="0" l="0" r="0" t="0"/>
          <a:stretch/>
        </p:blipFill>
        <p:spPr>
          <a:xfrm>
            <a:off x="6317637" y="3924233"/>
            <a:ext cx="706503" cy="471111"/>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0" st="0"/>
                                            </p:txEl>
                                          </p:spTgt>
                                        </p:tgtEl>
                                        <p:attrNameLst>
                                          <p:attrName>style.visibility</p:attrName>
                                        </p:attrNameLst>
                                      </p:cBhvr>
                                      <p:to>
                                        <p:strVal val="visible"/>
                                      </p:to>
                                    </p:set>
                                    <p:animEffect filter="fade" transition="in">
                                      <p:cBhvr>
                                        <p:cTn dur="500"/>
                                        <p:tgtEl>
                                          <p:spTgt spid="4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1" st="1"/>
                                            </p:txEl>
                                          </p:spTgt>
                                        </p:tgtEl>
                                        <p:attrNameLst>
                                          <p:attrName>style.visibility</p:attrName>
                                        </p:attrNameLst>
                                      </p:cBhvr>
                                      <p:to>
                                        <p:strVal val="visible"/>
                                      </p:to>
                                    </p:set>
                                    <p:animEffect filter="fade" transition="in">
                                      <p:cBhvr>
                                        <p:cTn dur="500"/>
                                        <p:tgtEl>
                                          <p:spTgt spid="4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2" st="2"/>
                                            </p:txEl>
                                          </p:spTgt>
                                        </p:tgtEl>
                                        <p:attrNameLst>
                                          <p:attrName>style.visibility</p:attrName>
                                        </p:attrNameLst>
                                      </p:cBhvr>
                                      <p:to>
                                        <p:strVal val="visible"/>
                                      </p:to>
                                    </p:set>
                                    <p:animEffect filter="fade" transition="in">
                                      <p:cBhvr>
                                        <p:cTn dur="500"/>
                                        <p:tgtEl>
                                          <p:spTgt spid="4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xEl>
                                              <p:pRg end="3" st="3"/>
                                            </p:txEl>
                                          </p:spTgt>
                                        </p:tgtEl>
                                        <p:attrNameLst>
                                          <p:attrName>style.visibility</p:attrName>
                                        </p:attrNameLst>
                                      </p:cBhvr>
                                      <p:to>
                                        <p:strVal val="visible"/>
                                      </p:to>
                                    </p:set>
                                    <p:animEffect filter="fade" transition="in">
                                      <p:cBhvr>
                                        <p:cTn dur="500"/>
                                        <p:tgtEl>
                                          <p:spTgt spid="44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437"/>
                                        </p:tgtEl>
                                      </p:cBhvr>
                                    </p:animEffect>
                                    <p:set>
                                      <p:cBhvr>
                                        <p:cTn dur="1" fill="hold">
                                          <p:stCondLst>
                                            <p:cond delay="500"/>
                                          </p:stCondLst>
                                        </p:cTn>
                                        <p:tgtEl>
                                          <p:spTgt spid="4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38"/>
                                        </p:tgtEl>
                                      </p:cBhvr>
                                    </p:animEffect>
                                    <p:set>
                                      <p:cBhvr>
                                        <p:cTn dur="1" fill="hold">
                                          <p:stCondLst>
                                            <p:cond delay="500"/>
                                          </p:stCondLst>
                                        </p:cTn>
                                        <p:tgtEl>
                                          <p:spTgt spid="43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446"/>
                                        </p:tgtEl>
                                      </p:cBhvr>
                                    </p:animEffect>
                                    <p:set>
                                      <p:cBhvr>
                                        <p:cTn dur="1" fill="hold">
                                          <p:stCondLst>
                                            <p:cond delay="500"/>
                                          </p:stCondLst>
                                        </p:cTn>
                                        <p:tgtEl>
                                          <p:spTgt spid="4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453" name="Shape 453"/>
        <p:cNvGrpSpPr/>
        <p:nvPr/>
      </p:nvGrpSpPr>
      <p:grpSpPr>
        <a:xfrm>
          <a:off x="0" y="0"/>
          <a:ext cx="0" cy="0"/>
          <a:chOff x="0" y="0"/>
          <a:chExt cx="0" cy="0"/>
        </a:xfrm>
      </p:grpSpPr>
      <p:sp>
        <p:nvSpPr>
          <p:cNvPr id="454" name="Shape 454"/>
          <p:cNvSpPr txBox="1"/>
          <p:nvPr>
            <p:ph type="title"/>
          </p:nvPr>
        </p:nvSpPr>
        <p:spPr>
          <a:xfrm>
            <a:off x="150471" y="131534"/>
            <a:ext cx="8410574" cy="460374"/>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2C95DD"/>
              </a:buClr>
              <a:buSzPct val="25000"/>
              <a:buFont typeface="Arial"/>
              <a:buNone/>
            </a:pPr>
            <a:r>
              <a:rPr b="0" i="0" lang="en-US" sz="2800" u="none" cap="none" strike="noStrike">
                <a:solidFill>
                  <a:srgbClr val="2C95DD"/>
                </a:solidFill>
                <a:latin typeface="Arial"/>
                <a:ea typeface="Arial"/>
                <a:cs typeface="Arial"/>
                <a:sym typeface="Arial"/>
              </a:rPr>
              <a:t>Creating and Binding a Service</a:t>
            </a:r>
          </a:p>
        </p:txBody>
      </p:sp>
      <p:sp>
        <p:nvSpPr>
          <p:cNvPr id="455" name="Shape 455"/>
          <p:cNvSpPr/>
          <p:nvPr/>
        </p:nvSpPr>
        <p:spPr>
          <a:xfrm>
            <a:off x="1981200" y="1276349"/>
            <a:ext cx="5169844" cy="3124199"/>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chemeClr val="lt1"/>
              </a:buClr>
              <a:buFont typeface="Arial"/>
              <a:buNone/>
            </a:pPr>
            <a:r>
              <a:t/>
            </a:r>
            <a:endParaRPr b="0" i="0" sz="1600" u="none" cap="none" strike="noStrike">
              <a:solidFill>
                <a:srgbClr val="008881"/>
              </a:solidFill>
              <a:latin typeface="Arial"/>
              <a:ea typeface="Arial"/>
              <a:cs typeface="Arial"/>
              <a:sym typeface="Arial"/>
            </a:endParaRPr>
          </a:p>
        </p:txBody>
      </p:sp>
      <p:sp>
        <p:nvSpPr>
          <p:cNvPr id="456" name="Shape 456"/>
          <p:cNvSpPr/>
          <p:nvPr/>
        </p:nvSpPr>
        <p:spPr>
          <a:xfrm rot="-5400000">
            <a:off x="668804" y="2651434"/>
            <a:ext cx="3276600" cy="374030"/>
          </a:xfrm>
          <a:prstGeom prst="roundRect">
            <a:avLst>
              <a:gd fmla="val 8685" name="adj"/>
            </a:avLst>
          </a:prstGeom>
          <a:solidFill>
            <a:srgbClr val="0A1831">
              <a:alpha val="24705"/>
            </a:srgbClr>
          </a:solidFill>
          <a:ln>
            <a:noFill/>
          </a:ln>
        </p:spPr>
        <p:txBody>
          <a:bodyPr anchorCtr="0" anchor="ctr" bIns="0" lIns="182875" rIns="0"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600" u="none" cap="none" strike="noStrike">
                <a:solidFill>
                  <a:srgbClr val="F2F2F2"/>
                </a:solidFill>
                <a:latin typeface="Calibri"/>
                <a:ea typeface="Calibri"/>
                <a:cs typeface="Calibri"/>
                <a:sym typeface="Calibri"/>
              </a:rPr>
              <a:t>Router</a:t>
            </a:r>
          </a:p>
        </p:txBody>
      </p:sp>
      <p:sp>
        <p:nvSpPr>
          <p:cNvPr id="457" name="Shape 457"/>
          <p:cNvSpPr/>
          <p:nvPr/>
        </p:nvSpPr>
        <p:spPr>
          <a:xfrm>
            <a:off x="2191811" y="3464721"/>
            <a:ext cx="230584" cy="230584"/>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458" name="Shape 458"/>
          <p:cNvGrpSpPr/>
          <p:nvPr/>
        </p:nvGrpSpPr>
        <p:grpSpPr>
          <a:xfrm>
            <a:off x="2831916" y="1437660"/>
            <a:ext cx="2590798" cy="443726"/>
            <a:chOff x="3448048" y="1498378"/>
            <a:chExt cx="2590798" cy="443726"/>
          </a:xfrm>
        </p:grpSpPr>
        <p:sp>
          <p:nvSpPr>
            <p:cNvPr id="459" name="Shape 459"/>
            <p:cNvSpPr/>
            <p:nvPr/>
          </p:nvSpPr>
          <p:spPr>
            <a:xfrm>
              <a:off x="3448048" y="1498378"/>
              <a:ext cx="2590798" cy="443726"/>
            </a:xfrm>
            <a:prstGeom prst="roundRect">
              <a:avLst>
                <a:gd fmla="val 4579" name="adj"/>
              </a:avLst>
            </a:prstGeom>
            <a:solidFill>
              <a:schemeClr val="dk2"/>
            </a:solidFill>
            <a:ln>
              <a:noFill/>
            </a:ln>
            <a:effectLst>
              <a:outerShdw blurRad="39999" rotWithShape="0" dir="5400000" dist="23000">
                <a:srgbClr val="808080">
                  <a:alpha val="34901"/>
                </a:srgbClr>
              </a:outerShdw>
            </a:effectLst>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DB</a:t>
              </a:r>
            </a:p>
          </p:txBody>
        </p:sp>
        <p:sp>
          <p:nvSpPr>
            <p:cNvPr id="460" name="Shape 460"/>
            <p:cNvSpPr/>
            <p:nvPr/>
          </p:nvSpPr>
          <p:spPr>
            <a:xfrm>
              <a:off x="3511555" y="1612382"/>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sp>
        <p:nvSpPr>
          <p:cNvPr id="461" name="Shape 461"/>
          <p:cNvSpPr txBox="1"/>
          <p:nvPr/>
        </p:nvSpPr>
        <p:spPr>
          <a:xfrm>
            <a:off x="4370266" y="1428750"/>
            <a:ext cx="925253"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Service</a:t>
            </a:r>
          </a:p>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credentials</a:t>
            </a:r>
          </a:p>
        </p:txBody>
      </p:sp>
      <p:sp>
        <p:nvSpPr>
          <p:cNvPr id="462" name="Shape 462"/>
          <p:cNvSpPr/>
          <p:nvPr/>
        </p:nvSpPr>
        <p:spPr>
          <a:xfrm rot="10800000">
            <a:off x="3746316" y="2496744"/>
            <a:ext cx="1614774" cy="304799"/>
          </a:xfrm>
          <a:prstGeom prst="rightArrow">
            <a:avLst>
              <a:gd fmla="val 65968" name="adj1"/>
              <a:gd fmla="val 85375"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3" name="Shape 463"/>
          <p:cNvSpPr/>
          <p:nvPr/>
        </p:nvSpPr>
        <p:spPr>
          <a:xfrm rot="10800000">
            <a:off x="3746316" y="3122396"/>
            <a:ext cx="1614774" cy="304799"/>
          </a:xfrm>
          <a:prstGeom prst="rightArrow">
            <a:avLst>
              <a:gd fmla="val 65968" name="adj1"/>
              <a:gd fmla="val 85375"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4" name="Shape 464"/>
          <p:cNvSpPr/>
          <p:nvPr/>
        </p:nvSpPr>
        <p:spPr>
          <a:xfrm rot="10800000">
            <a:off x="1217142" y="2496744"/>
            <a:ext cx="1614774" cy="304799"/>
          </a:xfrm>
          <a:prstGeom prst="rightArrow">
            <a:avLst>
              <a:gd fmla="val 65968" name="adj1"/>
              <a:gd fmla="val 85375"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5" name="Shape 465"/>
          <p:cNvSpPr/>
          <p:nvPr/>
        </p:nvSpPr>
        <p:spPr>
          <a:xfrm rot="10800000">
            <a:off x="1217142" y="3122396"/>
            <a:ext cx="1614774" cy="304799"/>
          </a:xfrm>
          <a:prstGeom prst="rightArrow">
            <a:avLst>
              <a:gd fmla="val 65968" name="adj1"/>
              <a:gd fmla="val 85375"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6" name="Shape 466"/>
          <p:cNvSpPr/>
          <p:nvPr/>
        </p:nvSpPr>
        <p:spPr>
          <a:xfrm rot="10800000">
            <a:off x="6271376" y="2496744"/>
            <a:ext cx="1614774" cy="304799"/>
          </a:xfrm>
          <a:prstGeom prst="rightArrow">
            <a:avLst>
              <a:gd fmla="val 65968" name="adj1"/>
              <a:gd fmla="val 85375" name="adj2"/>
            </a:avLst>
          </a:prstGeom>
          <a:solidFill>
            <a:srgbClr val="F27C3A"/>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7" name="Shape 467"/>
          <p:cNvSpPr/>
          <p:nvPr/>
        </p:nvSpPr>
        <p:spPr>
          <a:xfrm rot="10800000">
            <a:off x="6271376" y="3122396"/>
            <a:ext cx="1614774" cy="304799"/>
          </a:xfrm>
          <a:prstGeom prst="rightArrow">
            <a:avLst>
              <a:gd fmla="val 65968" name="adj1"/>
              <a:gd fmla="val 85375" name="adj2"/>
            </a:avLst>
          </a:prstGeom>
          <a:solidFill>
            <a:srgbClr val="F27C3A"/>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68" name="Shape 468"/>
          <p:cNvSpPr/>
          <p:nvPr/>
        </p:nvSpPr>
        <p:spPr>
          <a:xfrm>
            <a:off x="6271376" y="2183918"/>
            <a:ext cx="1614774" cy="304799"/>
          </a:xfrm>
          <a:prstGeom prst="rightArrow">
            <a:avLst>
              <a:gd fmla="val 65968" name="adj1"/>
              <a:gd fmla="val 85375" name="adj2"/>
            </a:avLst>
          </a:prstGeom>
          <a:solidFill>
            <a:srgbClr val="F27C3A"/>
          </a:solidFill>
          <a:ln>
            <a:noFill/>
          </a:ln>
        </p:spPr>
        <p:txBody>
          <a:bodyPr anchorCtr="0" anchor="ctr" bIns="0" lIns="6400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reserve resources</a:t>
            </a:r>
          </a:p>
        </p:txBody>
      </p:sp>
      <p:sp>
        <p:nvSpPr>
          <p:cNvPr id="469" name="Shape 469"/>
          <p:cNvSpPr/>
          <p:nvPr/>
        </p:nvSpPr>
        <p:spPr>
          <a:xfrm>
            <a:off x="1220008" y="2183918"/>
            <a:ext cx="1614774" cy="304799"/>
          </a:xfrm>
          <a:prstGeom prst="rightArrow">
            <a:avLst>
              <a:gd fmla="val 65968" name="adj1"/>
              <a:gd fmla="val 85375" name="adj2"/>
            </a:avLst>
          </a:prstGeom>
          <a:solidFill>
            <a:srgbClr val="7F7F7F"/>
          </a:solidFill>
          <a:ln>
            <a:noFill/>
          </a:ln>
        </p:spPr>
        <p:txBody>
          <a:bodyPr anchorCtr="0" anchor="ctr" bIns="0" lIns="6400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create service (HTTP)</a:t>
            </a:r>
          </a:p>
        </p:txBody>
      </p:sp>
      <p:sp>
        <p:nvSpPr>
          <p:cNvPr id="470" name="Shape 470"/>
          <p:cNvSpPr/>
          <p:nvPr/>
        </p:nvSpPr>
        <p:spPr>
          <a:xfrm>
            <a:off x="3744260" y="2183918"/>
            <a:ext cx="1614774" cy="304799"/>
          </a:xfrm>
          <a:prstGeom prst="rightArrow">
            <a:avLst>
              <a:gd fmla="val 65968" name="adj1"/>
              <a:gd fmla="val 85375" name="adj2"/>
            </a:avLst>
          </a:prstGeom>
          <a:solidFill>
            <a:srgbClr val="7F7F7F"/>
          </a:solidFill>
          <a:ln>
            <a:noFill/>
          </a:ln>
        </p:spPr>
        <p:txBody>
          <a:bodyPr anchorCtr="0" anchor="ctr" bIns="0" lIns="6400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create service (HTTP)</a:t>
            </a:r>
          </a:p>
        </p:txBody>
      </p:sp>
      <p:sp>
        <p:nvSpPr>
          <p:cNvPr id="471" name="Shape 471"/>
          <p:cNvSpPr/>
          <p:nvPr/>
        </p:nvSpPr>
        <p:spPr>
          <a:xfrm>
            <a:off x="3746317" y="2819005"/>
            <a:ext cx="1614774" cy="304799"/>
          </a:xfrm>
          <a:prstGeom prst="rightArrow">
            <a:avLst>
              <a:gd fmla="val 65968" name="adj1"/>
              <a:gd fmla="val 85375" name="adj2"/>
            </a:avLst>
          </a:prstGeom>
          <a:solidFill>
            <a:srgbClr val="7F7F7F"/>
          </a:solidFill>
          <a:ln>
            <a:noFill/>
          </a:ln>
        </p:spPr>
        <p:txBody>
          <a:bodyPr anchorCtr="0" anchor="ctr" bIns="0" lIns="6400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bind service (HTTP)</a:t>
            </a:r>
          </a:p>
        </p:txBody>
      </p:sp>
      <p:sp>
        <p:nvSpPr>
          <p:cNvPr id="472" name="Shape 472"/>
          <p:cNvSpPr/>
          <p:nvPr/>
        </p:nvSpPr>
        <p:spPr>
          <a:xfrm>
            <a:off x="1222065" y="2822093"/>
            <a:ext cx="1614774" cy="304799"/>
          </a:xfrm>
          <a:prstGeom prst="rightArrow">
            <a:avLst>
              <a:gd fmla="val 65968" name="adj1"/>
              <a:gd fmla="val 85375" name="adj2"/>
            </a:avLst>
          </a:prstGeom>
          <a:solidFill>
            <a:srgbClr val="7F7F7F"/>
          </a:solidFill>
          <a:ln>
            <a:noFill/>
          </a:ln>
        </p:spPr>
        <p:txBody>
          <a:bodyPr anchorCtr="0" anchor="ctr" bIns="0" lIns="6400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bind service (HTTP)</a:t>
            </a:r>
          </a:p>
        </p:txBody>
      </p:sp>
      <p:sp>
        <p:nvSpPr>
          <p:cNvPr id="473" name="Shape 473"/>
          <p:cNvSpPr/>
          <p:nvPr/>
        </p:nvSpPr>
        <p:spPr>
          <a:xfrm>
            <a:off x="6271376" y="2822093"/>
            <a:ext cx="1614774" cy="304799"/>
          </a:xfrm>
          <a:prstGeom prst="rightArrow">
            <a:avLst>
              <a:gd fmla="val 65968" name="adj1"/>
              <a:gd fmla="val 85375" name="adj2"/>
            </a:avLst>
          </a:prstGeom>
          <a:solidFill>
            <a:srgbClr val="F27C3A"/>
          </a:solid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obtain connection data</a:t>
            </a:r>
          </a:p>
        </p:txBody>
      </p:sp>
      <p:sp>
        <p:nvSpPr>
          <p:cNvPr id="474" name="Shape 474"/>
          <p:cNvSpPr/>
          <p:nvPr/>
        </p:nvSpPr>
        <p:spPr>
          <a:xfrm>
            <a:off x="304800" y="2190750"/>
            <a:ext cx="914400" cy="1217216"/>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t" bIns="0" lIns="0" rIns="0" tIns="91425">
            <a:noAutofit/>
          </a:bodyPr>
          <a:lstStyle/>
          <a:p>
            <a:pPr indent="0" lvl="0" marL="0" marR="0" rtl="0" algn="ctr">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CLI</a:t>
            </a:r>
          </a:p>
        </p:txBody>
      </p:sp>
      <p:sp>
        <p:nvSpPr>
          <p:cNvPr id="475" name="Shape 475"/>
          <p:cNvSpPr/>
          <p:nvPr/>
        </p:nvSpPr>
        <p:spPr>
          <a:xfrm>
            <a:off x="2831916" y="2190750"/>
            <a:ext cx="914400" cy="1217216"/>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t" bIns="0" lIns="0" rIns="0" tIns="91425">
            <a:noAutofit/>
          </a:bodyPr>
          <a:lstStyle/>
          <a:p>
            <a:pPr indent="0" lvl="0" marL="0" marR="0" rtl="0" algn="ctr">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Cloud Controller</a:t>
            </a:r>
          </a:p>
        </p:txBody>
      </p:sp>
      <p:sp>
        <p:nvSpPr>
          <p:cNvPr id="476" name="Shape 476"/>
          <p:cNvSpPr/>
          <p:nvPr/>
        </p:nvSpPr>
        <p:spPr>
          <a:xfrm>
            <a:off x="5359033" y="2190750"/>
            <a:ext cx="914400" cy="1217216"/>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t" bIns="0" lIns="0" rIns="0" tIns="91425">
            <a:noAutofit/>
          </a:bodyPr>
          <a:lstStyle/>
          <a:p>
            <a:pPr indent="0" lvl="0" marL="0" marR="0" rtl="0" algn="ctr">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Service</a:t>
            </a:r>
          </a:p>
          <a:p>
            <a:pPr indent="0" lvl="0" marL="0" marR="0" rtl="0" algn="ctr">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Broker</a:t>
            </a:r>
          </a:p>
        </p:txBody>
      </p:sp>
      <p:sp>
        <p:nvSpPr>
          <p:cNvPr id="477" name="Shape 477"/>
          <p:cNvSpPr/>
          <p:nvPr/>
        </p:nvSpPr>
        <p:spPr>
          <a:xfrm>
            <a:off x="7886150" y="2190750"/>
            <a:ext cx="914400" cy="1217216"/>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t" bIns="0" lIns="0" rIns="0" tIns="91425">
            <a:noAutofit/>
          </a:bodyPr>
          <a:lstStyle/>
          <a:p>
            <a:pPr indent="0" lvl="0" marL="0" marR="0" rtl="0" algn="ctr">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Data</a:t>
            </a:r>
          </a:p>
          <a:p>
            <a:pPr indent="0" lvl="0" marL="0" marR="0" rtl="0" algn="ctr">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Service</a:t>
            </a:r>
          </a:p>
        </p:txBody>
      </p:sp>
      <p:sp>
        <p:nvSpPr>
          <p:cNvPr id="478" name="Shape 478"/>
          <p:cNvSpPr/>
          <p:nvPr/>
        </p:nvSpPr>
        <p:spPr>
          <a:xfrm>
            <a:off x="3189575" y="2785378"/>
            <a:ext cx="199082" cy="26567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79" name="Shape 479"/>
          <p:cNvSpPr/>
          <p:nvPr/>
        </p:nvSpPr>
        <p:spPr>
          <a:xfrm>
            <a:off x="5702458" y="2785378"/>
            <a:ext cx="227549" cy="227546"/>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0" name="Shape 480"/>
          <p:cNvSpPr/>
          <p:nvPr/>
        </p:nvSpPr>
        <p:spPr>
          <a:xfrm>
            <a:off x="628650" y="2809875"/>
            <a:ext cx="266699" cy="212420"/>
          </a:xfrm>
          <a:custGeom>
            <a:pathLst>
              <a:path extrusionOk="0" h="120000" w="12000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1" name="Shape 481"/>
          <p:cNvSpPr/>
          <p:nvPr/>
        </p:nvSpPr>
        <p:spPr>
          <a:xfrm>
            <a:off x="8227935" y="2800126"/>
            <a:ext cx="230829" cy="222167"/>
          </a:xfrm>
          <a:custGeom>
            <a:pathLst>
              <a:path extrusionOk="0" h="120000" w="120000">
                <a:moveTo>
                  <a:pt x="0" y="65960"/>
                </a:moveTo>
                <a:cubicBezTo>
                  <a:pt x="0" y="74774"/>
                  <a:pt x="24069" y="81919"/>
                  <a:pt x="53761" y="81919"/>
                </a:cubicBezTo>
                <a:lnTo>
                  <a:pt x="53761" y="116516"/>
                </a:lnTo>
                <a:cubicBezTo>
                  <a:pt x="24182" y="116516"/>
                  <a:pt x="181" y="109424"/>
                  <a:pt x="33" y="100656"/>
                </a:cubicBezTo>
                <a:lnTo>
                  <a:pt x="0" y="100656"/>
                </a:lnTo>
                <a:lnTo>
                  <a:pt x="0" y="100556"/>
                </a:lnTo>
                <a:close/>
                <a:moveTo>
                  <a:pt x="0" y="22150"/>
                </a:moveTo>
                <a:cubicBezTo>
                  <a:pt x="0" y="30964"/>
                  <a:pt x="24069" y="38110"/>
                  <a:pt x="53761" y="38110"/>
                </a:cubicBezTo>
                <a:lnTo>
                  <a:pt x="53761" y="72706"/>
                </a:lnTo>
                <a:cubicBezTo>
                  <a:pt x="24182" y="72706"/>
                  <a:pt x="181" y="65615"/>
                  <a:pt x="33" y="56846"/>
                </a:cubicBezTo>
                <a:lnTo>
                  <a:pt x="0" y="56846"/>
                </a:lnTo>
                <a:lnTo>
                  <a:pt x="0" y="56747"/>
                </a:lnTo>
                <a:close/>
                <a:moveTo>
                  <a:pt x="61518" y="0"/>
                </a:moveTo>
                <a:lnTo>
                  <a:pt x="66067" y="0"/>
                </a:lnTo>
                <a:cubicBezTo>
                  <a:pt x="67728" y="0"/>
                  <a:pt x="69075" y="1399"/>
                  <a:pt x="69075" y="3125"/>
                </a:cubicBezTo>
                <a:cubicBezTo>
                  <a:pt x="69075" y="6825"/>
                  <a:pt x="69607" y="10011"/>
                  <a:pt x="70238" y="13612"/>
                </a:cubicBezTo>
                <a:cubicBezTo>
                  <a:pt x="74800" y="14543"/>
                  <a:pt x="79122" y="16166"/>
                  <a:pt x="83033" y="18502"/>
                </a:cubicBezTo>
                <a:cubicBezTo>
                  <a:pt x="85838" y="16084"/>
                  <a:pt x="88286" y="13963"/>
                  <a:pt x="90638" y="11050"/>
                </a:cubicBezTo>
                <a:cubicBezTo>
                  <a:pt x="91706" y="9728"/>
                  <a:pt x="93603" y="9556"/>
                  <a:pt x="94876" y="10665"/>
                </a:cubicBezTo>
                <a:lnTo>
                  <a:pt x="98427" y="13761"/>
                </a:lnTo>
                <a:lnTo>
                  <a:pt x="98972" y="14236"/>
                </a:lnTo>
                <a:lnTo>
                  <a:pt x="102523" y="17332"/>
                </a:lnTo>
                <a:cubicBezTo>
                  <a:pt x="103796" y="18441"/>
                  <a:pt x="103962" y="20413"/>
                  <a:pt x="102894" y="21735"/>
                </a:cubicBezTo>
                <a:cubicBezTo>
                  <a:pt x="100599" y="24577"/>
                  <a:pt x="99033" y="27380"/>
                  <a:pt x="97283" y="30571"/>
                </a:cubicBezTo>
                <a:cubicBezTo>
                  <a:pt x="100169" y="34227"/>
                  <a:pt x="102541" y="38333"/>
                  <a:pt x="104180" y="42821"/>
                </a:cubicBezTo>
                <a:cubicBezTo>
                  <a:pt x="107875" y="42842"/>
                  <a:pt x="111092" y="42859"/>
                  <a:pt x="114736" y="42192"/>
                </a:cubicBezTo>
                <a:cubicBezTo>
                  <a:pt x="116372" y="41892"/>
                  <a:pt x="117932" y="43027"/>
                  <a:pt x="118221" y="44727"/>
                </a:cubicBezTo>
                <a:lnTo>
                  <a:pt x="119025" y="49470"/>
                </a:lnTo>
                <a:lnTo>
                  <a:pt x="119149" y="50198"/>
                </a:lnTo>
                <a:lnTo>
                  <a:pt x="119954" y="54941"/>
                </a:lnTo>
                <a:cubicBezTo>
                  <a:pt x="120242" y="56641"/>
                  <a:pt x="119150" y="58262"/>
                  <a:pt x="117514" y="58562"/>
                </a:cubicBezTo>
                <a:cubicBezTo>
                  <a:pt x="113980" y="59209"/>
                  <a:pt x="111035" y="60319"/>
                  <a:pt x="107700" y="61602"/>
                </a:cubicBezTo>
                <a:cubicBezTo>
                  <a:pt x="107655" y="66635"/>
                  <a:pt x="106867" y="71483"/>
                  <a:pt x="105362" y="76006"/>
                </a:cubicBezTo>
                <a:cubicBezTo>
                  <a:pt x="108118" y="78436"/>
                  <a:pt x="110542" y="80556"/>
                  <a:pt x="113690" y="82445"/>
                </a:cubicBezTo>
                <a:cubicBezTo>
                  <a:pt x="115129" y="83308"/>
                  <a:pt x="115622" y="85219"/>
                  <a:pt x="114791" y="86714"/>
                </a:cubicBezTo>
                <a:lnTo>
                  <a:pt x="112473" y="90885"/>
                </a:lnTo>
                <a:lnTo>
                  <a:pt x="112118" y="91525"/>
                </a:lnTo>
                <a:lnTo>
                  <a:pt x="109800" y="95696"/>
                </a:lnTo>
                <a:cubicBezTo>
                  <a:pt x="108970" y="97191"/>
                  <a:pt x="107130" y="97703"/>
                  <a:pt x="105691" y="96840"/>
                </a:cubicBezTo>
                <a:cubicBezTo>
                  <a:pt x="102589" y="94979"/>
                  <a:pt x="99650" y="93863"/>
                  <a:pt x="96308" y="92621"/>
                </a:cubicBezTo>
                <a:cubicBezTo>
                  <a:pt x="93348" y="96297"/>
                  <a:pt x="89810" y="99442"/>
                  <a:pt x="85876" y="101989"/>
                </a:cubicBezTo>
                <a:cubicBezTo>
                  <a:pt x="86469" y="105597"/>
                  <a:pt x="87017" y="108780"/>
                  <a:pt x="88235" y="112257"/>
                </a:cubicBezTo>
                <a:cubicBezTo>
                  <a:pt x="88803" y="113879"/>
                  <a:pt x="87998" y="115673"/>
                  <a:pt x="86437" y="116263"/>
                </a:cubicBezTo>
                <a:lnTo>
                  <a:pt x="82081" y="117910"/>
                </a:lnTo>
                <a:lnTo>
                  <a:pt x="81412" y="118163"/>
                </a:lnTo>
                <a:lnTo>
                  <a:pt x="77056" y="119810"/>
                </a:lnTo>
                <a:cubicBezTo>
                  <a:pt x="75495" y="120401"/>
                  <a:pt x="73769" y="119564"/>
                  <a:pt x="73201" y="117942"/>
                </a:cubicBezTo>
                <a:cubicBezTo>
                  <a:pt x="72009" y="114541"/>
                  <a:pt x="70501" y="111783"/>
                  <a:pt x="68770" y="108707"/>
                </a:cubicBezTo>
                <a:lnTo>
                  <a:pt x="61518" y="109374"/>
                </a:lnTo>
                <a:lnTo>
                  <a:pt x="61518" y="85996"/>
                </a:lnTo>
                <a:cubicBezTo>
                  <a:pt x="74874" y="85970"/>
                  <a:pt x="85688" y="74707"/>
                  <a:pt x="85688" y="60821"/>
                </a:cubicBezTo>
                <a:cubicBezTo>
                  <a:pt x="85688" y="46934"/>
                  <a:pt x="74874" y="35673"/>
                  <a:pt x="61518" y="35645"/>
                </a:cubicBezTo>
                <a:close/>
                <a:moveTo>
                  <a:pt x="53761" y="0"/>
                </a:moveTo>
                <a:lnTo>
                  <a:pt x="53761" y="30162"/>
                </a:lnTo>
                <a:cubicBezTo>
                  <a:pt x="25703" y="30162"/>
                  <a:pt x="2957" y="23410"/>
                  <a:pt x="2957" y="15081"/>
                </a:cubicBezTo>
                <a:cubicBezTo>
                  <a:pt x="2957" y="6752"/>
                  <a:pt x="25703" y="0"/>
                  <a:pt x="53761"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Shape 482"/>
          <p:cNvSpPr/>
          <p:nvPr/>
        </p:nvSpPr>
        <p:spPr>
          <a:xfrm rot="-5400000">
            <a:off x="3134436" y="1883667"/>
            <a:ext cx="309362" cy="304799"/>
          </a:xfrm>
          <a:prstGeom prst="rightArrow">
            <a:avLst>
              <a:gd fmla="val 51014" name="adj1"/>
              <a:gd fmla="val 56403"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Shape 483"/>
          <p:cNvSpPr/>
          <p:nvPr/>
        </p:nvSpPr>
        <p:spPr>
          <a:xfrm>
            <a:off x="5916817" y="4108544"/>
            <a:ext cx="966190" cy="40894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33928A"/>
              </a:buClr>
              <a:buSzPct val="25000"/>
              <a:buFont typeface="Arial"/>
              <a:buNone/>
            </a:pPr>
            <a:r>
              <a:rPr b="0" i="0" lang="en-US" sz="1400" u="none" cap="none" strike="noStrike">
                <a:solidFill>
                  <a:srgbClr val="33928A"/>
                </a:solidFill>
                <a:latin typeface="Arial"/>
                <a:ea typeface="Arial"/>
                <a:cs typeface="Arial"/>
                <a:sym typeface="Arial"/>
              </a:rPr>
              <a:t>Runtime</a:t>
            </a:r>
          </a:p>
        </p:txBody>
      </p:sp>
      <p:sp>
        <p:nvSpPr>
          <p:cNvPr id="484" name="Shape 484"/>
          <p:cNvSpPr/>
          <p:nvPr/>
        </p:nvSpPr>
        <p:spPr>
          <a:xfrm>
            <a:off x="150471" y="4647044"/>
            <a:ext cx="3238185"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http://docs.pivotal.io/pivotalcf/services/</a:t>
            </a:r>
          </a:p>
        </p:txBody>
      </p:sp>
      <p:pic>
        <p:nvPicPr>
          <p:cNvPr descr="PivotalCloudFoundry-CloudRings-OnDark.png" id="485" name="Shape 485"/>
          <p:cNvPicPr preferRelativeResize="0"/>
          <p:nvPr/>
        </p:nvPicPr>
        <p:blipFill rotWithShape="1">
          <a:blip r:embed="rId3">
            <a:alphaModFix/>
          </a:blip>
          <a:srcRect b="0" l="0" r="0" t="0"/>
          <a:stretch/>
        </p:blipFill>
        <p:spPr>
          <a:xfrm>
            <a:off x="5887282" y="3661730"/>
            <a:ext cx="706503" cy="471111"/>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489" name="Shape 489"/>
        <p:cNvGrpSpPr/>
        <p:nvPr/>
      </p:nvGrpSpPr>
      <p:grpSpPr>
        <a:xfrm>
          <a:off x="0" y="0"/>
          <a:ext cx="0" cy="0"/>
          <a:chOff x="0" y="0"/>
          <a:chExt cx="0" cy="0"/>
        </a:xfrm>
      </p:grpSpPr>
      <p:sp>
        <p:nvSpPr>
          <p:cNvPr id="490" name="Shape 490"/>
          <p:cNvSpPr/>
          <p:nvPr/>
        </p:nvSpPr>
        <p:spPr>
          <a:xfrm>
            <a:off x="384021" y="785814"/>
            <a:ext cx="8416527" cy="3716611"/>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Arial"/>
              <a:ea typeface="Arial"/>
              <a:cs typeface="Arial"/>
              <a:sym typeface="Arial"/>
            </a:endParaRPr>
          </a:p>
        </p:txBody>
      </p:sp>
      <p:sp>
        <p:nvSpPr>
          <p:cNvPr id="491" name="Shape 491"/>
          <p:cNvSpPr/>
          <p:nvPr/>
        </p:nvSpPr>
        <p:spPr>
          <a:xfrm rot="-5400000">
            <a:off x="-1148378" y="2457105"/>
            <a:ext cx="3716611" cy="374030"/>
          </a:xfrm>
          <a:prstGeom prst="roundRect">
            <a:avLst>
              <a:gd fmla="val 8685" name="adj"/>
            </a:avLst>
          </a:prstGeom>
          <a:solidFill>
            <a:srgbClr val="0A1831">
              <a:alpha val="24313"/>
            </a:srgbClr>
          </a:solidFill>
          <a:ln>
            <a:noFill/>
          </a:ln>
        </p:spPr>
        <p:txBody>
          <a:bodyPr anchorCtr="0" anchor="ctr" bIns="0" lIns="0" rIns="0"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600" u="none" cap="none" strike="noStrike">
                <a:solidFill>
                  <a:srgbClr val="F2F2F2"/>
                </a:solidFill>
                <a:latin typeface="Calibri"/>
                <a:ea typeface="Calibri"/>
                <a:cs typeface="Calibri"/>
                <a:sym typeface="Calibri"/>
              </a:rPr>
              <a:t>Router</a:t>
            </a:r>
          </a:p>
        </p:txBody>
      </p:sp>
      <p:sp>
        <p:nvSpPr>
          <p:cNvPr id="492" name="Shape 492"/>
          <p:cNvSpPr/>
          <p:nvPr/>
        </p:nvSpPr>
        <p:spPr>
          <a:xfrm>
            <a:off x="594635" y="1879183"/>
            <a:ext cx="230584" cy="230584"/>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nvGrpSpPr>
          <p:cNvPr id="493" name="Shape 493"/>
          <p:cNvGrpSpPr/>
          <p:nvPr/>
        </p:nvGrpSpPr>
        <p:grpSpPr>
          <a:xfrm>
            <a:off x="3238153" y="1233380"/>
            <a:ext cx="1729364" cy="443726"/>
            <a:chOff x="5181600" y="2326964"/>
            <a:chExt cx="1533402" cy="443726"/>
          </a:xfrm>
        </p:grpSpPr>
        <p:sp>
          <p:nvSpPr>
            <p:cNvPr id="494" name="Shape 494"/>
            <p:cNvSpPr/>
            <p:nvPr/>
          </p:nvSpPr>
          <p:spPr>
            <a:xfrm>
              <a:off x="5181600" y="2326964"/>
              <a:ext cx="153340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Cloud Controller</a:t>
              </a:r>
            </a:p>
          </p:txBody>
        </p:sp>
        <p:sp>
          <p:nvSpPr>
            <p:cNvPr id="495" name="Shape 495"/>
            <p:cNvSpPr/>
            <p:nvPr/>
          </p:nvSpPr>
          <p:spPr>
            <a:xfrm>
              <a:off x="5257800" y="2430983"/>
              <a:ext cx="199082" cy="26567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grpSp>
        <p:nvGrpSpPr>
          <p:cNvPr id="496" name="Shape 496"/>
          <p:cNvGrpSpPr/>
          <p:nvPr/>
        </p:nvGrpSpPr>
        <p:grpSpPr>
          <a:xfrm>
            <a:off x="1114846" y="1233379"/>
            <a:ext cx="1865862" cy="1081554"/>
            <a:chOff x="198034" y="949441"/>
            <a:chExt cx="1865862" cy="1081554"/>
          </a:xfrm>
        </p:grpSpPr>
        <p:sp>
          <p:nvSpPr>
            <p:cNvPr id="497" name="Shape 497"/>
            <p:cNvSpPr/>
            <p:nvPr/>
          </p:nvSpPr>
          <p:spPr>
            <a:xfrm>
              <a:off x="198034" y="949441"/>
              <a:ext cx="186586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Blobstore</a:t>
              </a:r>
            </a:p>
          </p:txBody>
        </p:sp>
        <p:sp>
          <p:nvSpPr>
            <p:cNvPr id="498" name="Shape 498"/>
            <p:cNvSpPr/>
            <p:nvPr/>
          </p:nvSpPr>
          <p:spPr>
            <a:xfrm>
              <a:off x="255911" y="1085554"/>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nvGrpSpPr>
            <p:cNvPr id="499" name="Shape 499"/>
            <p:cNvGrpSpPr/>
            <p:nvPr/>
          </p:nvGrpSpPr>
          <p:grpSpPr>
            <a:xfrm>
              <a:off x="198035" y="1561481"/>
              <a:ext cx="1865862" cy="469514"/>
              <a:chOff x="3227325" y="1043966"/>
              <a:chExt cx="1745455" cy="469514"/>
            </a:xfrm>
          </p:grpSpPr>
          <p:sp>
            <p:nvSpPr>
              <p:cNvPr id="500" name="Shape 500"/>
              <p:cNvSpPr/>
              <p:nvPr/>
            </p:nvSpPr>
            <p:spPr>
              <a:xfrm>
                <a:off x="3227325" y="1069754"/>
                <a:ext cx="1745455"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DB</a:t>
                </a:r>
              </a:p>
            </p:txBody>
          </p:sp>
          <p:sp>
            <p:nvSpPr>
              <p:cNvPr id="501" name="Shape 501"/>
              <p:cNvSpPr/>
              <p:nvPr/>
            </p:nvSpPr>
            <p:spPr>
              <a:xfrm>
                <a:off x="3271050" y="1155863"/>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502" name="Shape 502"/>
              <p:cNvSpPr txBox="1"/>
              <p:nvPr/>
            </p:nvSpPr>
            <p:spPr>
              <a:xfrm>
                <a:off x="4013228" y="1043966"/>
                <a:ext cx="925253"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Service</a:t>
                </a:r>
              </a:p>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credentials</a:t>
                </a:r>
              </a:p>
            </p:txBody>
          </p:sp>
        </p:grpSp>
      </p:grpSp>
      <p:grpSp>
        <p:nvGrpSpPr>
          <p:cNvPr id="503" name="Shape 503"/>
          <p:cNvGrpSpPr/>
          <p:nvPr/>
        </p:nvGrpSpPr>
        <p:grpSpPr>
          <a:xfrm>
            <a:off x="5286890" y="1233380"/>
            <a:ext cx="1565494" cy="443726"/>
            <a:chOff x="3933532" y="1255954"/>
            <a:chExt cx="1565494" cy="443726"/>
          </a:xfrm>
        </p:grpSpPr>
        <p:sp>
          <p:nvSpPr>
            <p:cNvPr id="504" name="Shape 504"/>
            <p:cNvSpPr/>
            <p:nvPr/>
          </p:nvSpPr>
          <p:spPr>
            <a:xfrm>
              <a:off x="3933532" y="1255954"/>
              <a:ext cx="1565494"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Cloud Controller Bridge</a:t>
              </a:r>
            </a:p>
          </p:txBody>
        </p:sp>
        <p:sp>
          <p:nvSpPr>
            <p:cNvPr id="505" name="Shape 505"/>
            <p:cNvSpPr/>
            <p:nvPr/>
          </p:nvSpPr>
          <p:spPr>
            <a:xfrm>
              <a:off x="3998710" y="1403145"/>
              <a:ext cx="218350" cy="216988"/>
            </a:xfrm>
            <a:prstGeom prst="blockArc">
              <a:avLst>
                <a:gd fmla="val 10800000" name="adj1"/>
                <a:gd fmla="val 0" name="adj2"/>
                <a:gd fmla="val 25000" name="adj3"/>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cxnSp>
        <p:nvCxnSpPr>
          <p:cNvPr id="506" name="Shape 506"/>
          <p:cNvCxnSpPr>
            <a:stCxn id="504" idx="1"/>
            <a:endCxn id="494" idx="3"/>
          </p:cNvCxnSpPr>
          <p:nvPr/>
        </p:nvCxnSpPr>
        <p:spPr>
          <a:xfrm rot="10800000">
            <a:off x="4967390" y="1455243"/>
            <a:ext cx="319500" cy="0"/>
          </a:xfrm>
          <a:prstGeom prst="straightConnector1">
            <a:avLst/>
          </a:prstGeom>
          <a:noFill/>
          <a:ln cap="flat" cmpd="sng" w="19050">
            <a:solidFill>
              <a:schemeClr val="lt2"/>
            </a:solidFill>
            <a:prstDash val="solid"/>
            <a:round/>
            <a:headEnd len="lg" w="lg" type="stealth"/>
            <a:tailEnd len="med" w="med" type="none"/>
          </a:ln>
        </p:spPr>
      </p:cxnSp>
      <p:sp>
        <p:nvSpPr>
          <p:cNvPr id="507" name="Shape 507"/>
          <p:cNvSpPr/>
          <p:nvPr/>
        </p:nvSpPr>
        <p:spPr>
          <a:xfrm>
            <a:off x="7106579" y="1233379"/>
            <a:ext cx="1565494"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BBS / etcd</a:t>
            </a:r>
          </a:p>
        </p:txBody>
      </p:sp>
      <p:sp>
        <p:nvSpPr>
          <p:cNvPr id="508" name="Shape 508"/>
          <p:cNvSpPr/>
          <p:nvPr/>
        </p:nvSpPr>
        <p:spPr>
          <a:xfrm>
            <a:off x="5221712" y="1838036"/>
            <a:ext cx="1565494" cy="685829"/>
          </a:xfrm>
          <a:prstGeom prst="roundRect">
            <a:avLst>
              <a:gd fmla="val 7401" name="adj"/>
            </a:avLst>
          </a:prstGeom>
          <a:solidFill>
            <a:srgbClr val="2F8880"/>
          </a:solidFill>
          <a:ln cap="sq" cmpd="sng" w="9525">
            <a:solidFill>
              <a:srgbClr val="FFFFFF"/>
            </a:solidFill>
            <a:prstDash val="solid"/>
            <a:miter/>
            <a:headEnd len="med" w="med" type="none"/>
            <a:tailEnd len="med" w="med" type="none"/>
          </a:ln>
          <a:effectLst>
            <a:outerShdw blurRad="63500" rotWithShape="0" algn="ctr" dir="1064680" dist="75596">
              <a:srgbClr val="808080">
                <a:alpha val="34901"/>
              </a:srgbClr>
            </a:outerShdw>
          </a:effectLst>
        </p:spPr>
        <p:txBody>
          <a:bodyPr anchorCtr="0" anchor="t" bIns="0" lIns="0" rIns="0" tIns="0">
            <a:noAutofit/>
          </a:bodyPr>
          <a:lstStyle/>
          <a:p>
            <a:pPr indent="0" lvl="0" marL="0" marR="0" rtl="0" algn="ctr">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Brain</a:t>
            </a:r>
          </a:p>
        </p:txBody>
      </p:sp>
      <p:sp>
        <p:nvSpPr>
          <p:cNvPr id="509" name="Shape 509"/>
          <p:cNvSpPr/>
          <p:nvPr/>
        </p:nvSpPr>
        <p:spPr>
          <a:xfrm>
            <a:off x="5396067" y="2110789"/>
            <a:ext cx="1191882" cy="274306"/>
          </a:xfrm>
          <a:prstGeom prst="roundRect">
            <a:avLst>
              <a:gd fmla="val 347"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Auctioneer</a:t>
            </a:r>
          </a:p>
        </p:txBody>
      </p:sp>
      <p:sp>
        <p:nvSpPr>
          <p:cNvPr id="510" name="Shape 510"/>
          <p:cNvSpPr/>
          <p:nvPr/>
        </p:nvSpPr>
        <p:spPr>
          <a:xfrm>
            <a:off x="5452087" y="2186624"/>
            <a:ext cx="150754" cy="128309"/>
          </a:xfrm>
          <a:prstGeom prst="quadArrow">
            <a:avLst>
              <a:gd fmla="val 22500" name="adj1"/>
              <a:gd fmla="val 22500" name="adj2"/>
              <a:gd fmla="val 22500" name="adj3"/>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cxnSp>
        <p:nvCxnSpPr>
          <p:cNvPr id="511" name="Shape 511"/>
          <p:cNvCxnSpPr>
            <a:stCxn id="507" idx="2"/>
            <a:endCxn id="508" idx="3"/>
          </p:cNvCxnSpPr>
          <p:nvPr/>
        </p:nvCxnSpPr>
        <p:spPr>
          <a:xfrm rot="5400000">
            <a:off x="7086376" y="1377855"/>
            <a:ext cx="503700" cy="1102200"/>
          </a:xfrm>
          <a:prstGeom prst="bentConnector2">
            <a:avLst/>
          </a:prstGeom>
          <a:noFill/>
          <a:ln cap="flat" cmpd="sng" w="19050">
            <a:solidFill>
              <a:schemeClr val="lt2"/>
            </a:solidFill>
            <a:prstDash val="solid"/>
            <a:round/>
            <a:headEnd len="med" w="med" type="none"/>
            <a:tailEnd len="lg" w="lg" type="stealth"/>
          </a:ln>
        </p:spPr>
      </p:cxnSp>
      <p:cxnSp>
        <p:nvCxnSpPr>
          <p:cNvPr id="512" name="Shape 512"/>
          <p:cNvCxnSpPr/>
          <p:nvPr/>
        </p:nvCxnSpPr>
        <p:spPr>
          <a:xfrm rot="10800000">
            <a:off x="6852384" y="1455242"/>
            <a:ext cx="254195" cy="0"/>
          </a:xfrm>
          <a:prstGeom prst="straightConnector1">
            <a:avLst/>
          </a:prstGeom>
          <a:noFill/>
          <a:ln cap="flat" cmpd="sng" w="19050">
            <a:solidFill>
              <a:schemeClr val="lt2"/>
            </a:solidFill>
            <a:prstDash val="solid"/>
            <a:round/>
            <a:headEnd len="lg" w="lg" type="stealth"/>
            <a:tailEnd len="med" w="med" type="none"/>
          </a:ln>
        </p:spPr>
      </p:cxnSp>
      <p:grpSp>
        <p:nvGrpSpPr>
          <p:cNvPr id="513" name="Shape 513"/>
          <p:cNvGrpSpPr/>
          <p:nvPr/>
        </p:nvGrpSpPr>
        <p:grpSpPr>
          <a:xfrm>
            <a:off x="3238152" y="1854665"/>
            <a:ext cx="1983621" cy="443726"/>
            <a:chOff x="3238152" y="1854665"/>
            <a:chExt cx="1983621" cy="443726"/>
          </a:xfrm>
        </p:grpSpPr>
        <p:cxnSp>
          <p:nvCxnSpPr>
            <p:cNvPr id="514" name="Shape 514"/>
            <p:cNvCxnSpPr>
              <a:endCxn id="515" idx="3"/>
            </p:cNvCxnSpPr>
            <p:nvPr/>
          </p:nvCxnSpPr>
          <p:spPr>
            <a:xfrm flipH="1">
              <a:off x="4954474" y="2075928"/>
              <a:ext cx="267300" cy="600"/>
            </a:xfrm>
            <a:prstGeom prst="bentConnector3">
              <a:avLst>
                <a:gd fmla="val 50000" name="adj1"/>
              </a:avLst>
            </a:prstGeom>
            <a:noFill/>
            <a:ln cap="flat" cmpd="sng" w="19050">
              <a:solidFill>
                <a:schemeClr val="lt2"/>
              </a:solidFill>
              <a:prstDash val="solid"/>
              <a:round/>
              <a:headEnd len="med" w="med" type="none"/>
              <a:tailEnd len="lg" w="lg" type="stealth"/>
            </a:ln>
          </p:spPr>
        </p:cxnSp>
        <p:sp>
          <p:nvSpPr>
            <p:cNvPr id="515" name="Shape 515"/>
            <p:cNvSpPr/>
            <p:nvPr/>
          </p:nvSpPr>
          <p:spPr>
            <a:xfrm>
              <a:off x="3238152" y="1854665"/>
              <a:ext cx="1716321" cy="443726"/>
            </a:xfrm>
            <a:prstGeom prst="roundRect">
              <a:avLst>
                <a:gd fmla="val 4579" name="adj"/>
              </a:avLst>
            </a:prstGeom>
            <a:solidFill>
              <a:schemeClr val="accent2"/>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 Auction</a:t>
              </a:r>
            </a:p>
          </p:txBody>
        </p:sp>
      </p:grpSp>
      <p:grpSp>
        <p:nvGrpSpPr>
          <p:cNvPr id="516" name="Shape 516"/>
          <p:cNvGrpSpPr/>
          <p:nvPr/>
        </p:nvGrpSpPr>
        <p:grpSpPr>
          <a:xfrm>
            <a:off x="3468319" y="2298391"/>
            <a:ext cx="1256080" cy="415500"/>
            <a:chOff x="3468319" y="2298391"/>
            <a:chExt cx="1256080" cy="415500"/>
          </a:xfrm>
        </p:grpSpPr>
        <p:cxnSp>
          <p:nvCxnSpPr>
            <p:cNvPr id="517" name="Shape 517"/>
            <p:cNvCxnSpPr>
              <a:stCxn id="515" idx="2"/>
            </p:cNvCxnSpPr>
            <p:nvPr/>
          </p:nvCxnSpPr>
          <p:spPr>
            <a:xfrm>
              <a:off x="4096313" y="2298391"/>
              <a:ext cx="0" cy="415500"/>
            </a:xfrm>
            <a:prstGeom prst="straightConnector1">
              <a:avLst/>
            </a:prstGeom>
            <a:noFill/>
            <a:ln cap="flat" cmpd="sng" w="25400">
              <a:solidFill>
                <a:srgbClr val="262626"/>
              </a:solidFill>
              <a:prstDash val="dot"/>
              <a:round/>
              <a:headEnd len="med" w="med" type="none"/>
              <a:tailEnd len="med" w="med" type="none"/>
            </a:ln>
          </p:spPr>
        </p:cxnSp>
        <p:cxnSp>
          <p:nvCxnSpPr>
            <p:cNvPr id="518" name="Shape 518"/>
            <p:cNvCxnSpPr/>
            <p:nvPr/>
          </p:nvCxnSpPr>
          <p:spPr>
            <a:xfrm flipH="1">
              <a:off x="3468319" y="2298391"/>
              <a:ext cx="362706" cy="240593"/>
            </a:xfrm>
            <a:prstGeom prst="straightConnector1">
              <a:avLst/>
            </a:prstGeom>
            <a:noFill/>
            <a:ln cap="flat" cmpd="sng" w="25400">
              <a:solidFill>
                <a:srgbClr val="262626"/>
              </a:solidFill>
              <a:prstDash val="dot"/>
              <a:round/>
              <a:headEnd len="med" w="med" type="none"/>
              <a:tailEnd len="med" w="med" type="none"/>
            </a:ln>
          </p:spPr>
        </p:cxnSp>
        <p:cxnSp>
          <p:nvCxnSpPr>
            <p:cNvPr id="519" name="Shape 519"/>
            <p:cNvCxnSpPr/>
            <p:nvPr/>
          </p:nvCxnSpPr>
          <p:spPr>
            <a:xfrm>
              <a:off x="4360828" y="2298391"/>
              <a:ext cx="363572" cy="240593"/>
            </a:xfrm>
            <a:prstGeom prst="straightConnector1">
              <a:avLst/>
            </a:prstGeom>
            <a:noFill/>
            <a:ln cap="flat" cmpd="sng" w="25400">
              <a:solidFill>
                <a:srgbClr val="262626"/>
              </a:solidFill>
              <a:prstDash val="dot"/>
              <a:round/>
              <a:headEnd len="med" w="med" type="none"/>
              <a:tailEnd len="med" w="med" type="none"/>
            </a:ln>
          </p:spPr>
        </p:cxnSp>
      </p:grpSp>
      <p:sp>
        <p:nvSpPr>
          <p:cNvPr id="520" name="Shape 520"/>
          <p:cNvSpPr/>
          <p:nvPr/>
        </p:nvSpPr>
        <p:spPr>
          <a:xfrm>
            <a:off x="8210003" y="1400948"/>
            <a:ext cx="192662" cy="163865"/>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1" name="Shape 521"/>
          <p:cNvSpPr txBox="1"/>
          <p:nvPr/>
        </p:nvSpPr>
        <p:spPr>
          <a:xfrm>
            <a:off x="3269373" y="891755"/>
            <a:ext cx="1653882"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4D4D4D"/>
              </a:buClr>
              <a:buSzPct val="25000"/>
              <a:buFont typeface="Arial"/>
              <a:buNone/>
            </a:pPr>
            <a:r>
              <a:rPr b="0" i="0" lang="en-US" sz="1400" u="none" cap="none" strike="noStrike">
                <a:solidFill>
                  <a:srgbClr val="4D4D4D"/>
                </a:solidFill>
                <a:latin typeface="Arial"/>
                <a:ea typeface="Arial"/>
                <a:cs typeface="Arial"/>
                <a:sym typeface="Arial"/>
              </a:rPr>
              <a:t>Staging Request</a:t>
            </a:r>
          </a:p>
        </p:txBody>
      </p:sp>
      <p:sp>
        <p:nvSpPr>
          <p:cNvPr id="522" name="Shape 522"/>
          <p:cNvSpPr/>
          <p:nvPr/>
        </p:nvSpPr>
        <p:spPr>
          <a:xfrm>
            <a:off x="1024261" y="2786039"/>
            <a:ext cx="5887241" cy="1619149"/>
          </a:xfrm>
          <a:prstGeom prst="roundRect">
            <a:avLst>
              <a:gd fmla="val 2124"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1"/>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523" name="Shape 523"/>
          <p:cNvSpPr/>
          <p:nvPr/>
        </p:nvSpPr>
        <p:spPr>
          <a:xfrm>
            <a:off x="1114845" y="2849157"/>
            <a:ext cx="225280" cy="222167"/>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4" name="Shape 524"/>
          <p:cNvSpPr/>
          <p:nvPr/>
        </p:nvSpPr>
        <p:spPr>
          <a:xfrm>
            <a:off x="2559074" y="3364883"/>
            <a:ext cx="201273" cy="245736"/>
          </a:xfrm>
          <a:custGeom>
            <a:pathLst>
              <a:path extrusionOk="0" h="120000" w="12000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5" name="Shape 525"/>
          <p:cNvSpPr/>
          <p:nvPr/>
        </p:nvSpPr>
        <p:spPr>
          <a:xfrm>
            <a:off x="2559074" y="3719741"/>
            <a:ext cx="201273" cy="245736"/>
          </a:xfrm>
          <a:custGeom>
            <a:pathLst>
              <a:path extrusionOk="0" h="120000" w="12000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6" name="Shape 526"/>
          <p:cNvSpPr/>
          <p:nvPr/>
        </p:nvSpPr>
        <p:spPr>
          <a:xfrm>
            <a:off x="2559074" y="4074596"/>
            <a:ext cx="201273" cy="245736"/>
          </a:xfrm>
          <a:custGeom>
            <a:pathLst>
              <a:path extrusionOk="0" h="120000" w="12000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27" name="Shape 527"/>
          <p:cNvSpPr txBox="1"/>
          <p:nvPr/>
        </p:nvSpPr>
        <p:spPr>
          <a:xfrm>
            <a:off x="3644735" y="2844232"/>
            <a:ext cx="615873" cy="26160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100" u="none" cap="none" strike="noStrike">
                <a:solidFill>
                  <a:schemeClr val="lt1"/>
                </a:solidFill>
                <a:latin typeface="Arial"/>
                <a:ea typeface="Arial"/>
                <a:cs typeface="Arial"/>
                <a:sym typeface="Arial"/>
              </a:rPr>
              <a:t>Detect</a:t>
            </a:r>
          </a:p>
        </p:txBody>
      </p:sp>
      <p:sp>
        <p:nvSpPr>
          <p:cNvPr id="528" name="Shape 528"/>
          <p:cNvSpPr txBox="1"/>
          <p:nvPr/>
        </p:nvSpPr>
        <p:spPr>
          <a:xfrm>
            <a:off x="4910914" y="2844232"/>
            <a:ext cx="740907" cy="261609"/>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100" u="none" cap="none" strike="noStrike">
                <a:solidFill>
                  <a:schemeClr val="lt1"/>
                </a:solidFill>
                <a:latin typeface="Arial"/>
                <a:ea typeface="Arial"/>
                <a:cs typeface="Arial"/>
                <a:sym typeface="Arial"/>
              </a:rPr>
              <a:t>Compile</a:t>
            </a:r>
          </a:p>
        </p:txBody>
      </p:sp>
      <p:sp>
        <p:nvSpPr>
          <p:cNvPr id="529" name="Shape 529"/>
          <p:cNvSpPr txBox="1"/>
          <p:nvPr/>
        </p:nvSpPr>
        <p:spPr>
          <a:xfrm>
            <a:off x="6260214" y="2844232"/>
            <a:ext cx="663963" cy="261609"/>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100" u="none" cap="none" strike="noStrike">
                <a:solidFill>
                  <a:schemeClr val="lt1"/>
                </a:solidFill>
                <a:latin typeface="Arial"/>
                <a:ea typeface="Arial"/>
                <a:cs typeface="Arial"/>
                <a:sym typeface="Arial"/>
              </a:rPr>
              <a:t>Upload</a:t>
            </a:r>
          </a:p>
        </p:txBody>
      </p:sp>
      <p:sp>
        <p:nvSpPr>
          <p:cNvPr id="530" name="Shape 530"/>
          <p:cNvSpPr/>
          <p:nvPr/>
        </p:nvSpPr>
        <p:spPr>
          <a:xfrm rot="10800000">
            <a:off x="2815130" y="3269420"/>
            <a:ext cx="1155407" cy="301656"/>
          </a:xfrm>
          <a:prstGeom prst="bentArrow">
            <a:avLst>
              <a:gd fmla="val 15625" name="adj1"/>
              <a:gd fmla="val 25000" name="adj2"/>
              <a:gd fmla="val 25000" name="adj3"/>
              <a:gd fmla="val 43750" name="adj4"/>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531" name="Shape 531"/>
          <p:cNvSpPr/>
          <p:nvPr/>
        </p:nvSpPr>
        <p:spPr>
          <a:xfrm rot="10800000">
            <a:off x="2815129" y="3269418"/>
            <a:ext cx="1157756" cy="651136"/>
          </a:xfrm>
          <a:prstGeom prst="bentArrow">
            <a:avLst>
              <a:gd fmla="val 7928" name="adj1"/>
              <a:gd fmla="val 10605" name="adj2"/>
              <a:gd fmla="val 10535" name="adj3"/>
              <a:gd fmla="val 43750" name="adj4"/>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532" name="Shape 532"/>
          <p:cNvSpPr/>
          <p:nvPr/>
        </p:nvSpPr>
        <p:spPr>
          <a:xfrm>
            <a:off x="3724073" y="3071325"/>
            <a:ext cx="457200" cy="239887"/>
          </a:xfrm>
          <a:prstGeom prst="roundRect">
            <a:avLst>
              <a:gd fmla="val 11734" name="adj"/>
            </a:avLst>
          </a:prstGeom>
          <a:solidFill>
            <a:srgbClr val="C00000"/>
          </a:solidFill>
          <a:ln>
            <a:noFill/>
          </a:ln>
        </p:spPr>
        <p:txBody>
          <a:bodyPr anchorCtr="0" anchor="t" bIns="27425" lIns="45700" rIns="45700" tIns="27425">
            <a:noAutofit/>
          </a:bodyPr>
          <a:lstStyle/>
          <a:p>
            <a:pPr indent="0" lvl="0" marL="0" marR="0" rtl="0" algn="ctr">
              <a:lnSpc>
                <a:spcPct val="100000"/>
              </a:lnSpc>
              <a:spcBef>
                <a:spcPts val="0"/>
              </a:spcBef>
              <a:spcAft>
                <a:spcPts val="0"/>
              </a:spcAft>
              <a:buClr>
                <a:schemeClr val="lt1"/>
              </a:buClr>
              <a:buSzPct val="25000"/>
              <a:buFont typeface="Arial"/>
              <a:buNone/>
            </a:pPr>
            <a:r>
              <a:rPr b="1" i="0" lang="en-US" sz="1100" u="none" cap="none" strike="noStrike">
                <a:solidFill>
                  <a:schemeClr val="lt1"/>
                </a:solidFill>
                <a:latin typeface="Arial"/>
                <a:ea typeface="Arial"/>
                <a:cs typeface="Arial"/>
                <a:sym typeface="Arial"/>
              </a:rPr>
              <a:t>No</a:t>
            </a:r>
          </a:p>
        </p:txBody>
      </p:sp>
      <p:sp>
        <p:nvSpPr>
          <p:cNvPr id="533" name="Shape 533"/>
          <p:cNvSpPr/>
          <p:nvPr/>
        </p:nvSpPr>
        <p:spPr>
          <a:xfrm>
            <a:off x="3724073" y="3071325"/>
            <a:ext cx="457200" cy="239887"/>
          </a:xfrm>
          <a:prstGeom prst="roundRect">
            <a:avLst>
              <a:gd fmla="val 11734" name="adj"/>
            </a:avLst>
          </a:prstGeom>
          <a:solidFill>
            <a:srgbClr val="00B050"/>
          </a:solidFill>
          <a:ln>
            <a:noFill/>
          </a:ln>
        </p:spPr>
        <p:txBody>
          <a:bodyPr anchorCtr="0" anchor="t" bIns="27425" lIns="45700" rIns="45700" tIns="27425">
            <a:noAutofit/>
          </a:bodyPr>
          <a:lstStyle/>
          <a:p>
            <a:pPr indent="0" lvl="0" marL="0" marR="0" rtl="0" algn="ctr">
              <a:lnSpc>
                <a:spcPct val="100000"/>
              </a:lnSpc>
              <a:spcBef>
                <a:spcPts val="0"/>
              </a:spcBef>
              <a:spcAft>
                <a:spcPts val="0"/>
              </a:spcAft>
              <a:buClr>
                <a:schemeClr val="lt1"/>
              </a:buClr>
              <a:buSzPct val="25000"/>
              <a:buFont typeface="Arial"/>
              <a:buNone/>
            </a:pPr>
            <a:r>
              <a:rPr b="1" i="0" lang="en-US" sz="1100" u="none" cap="none" strike="noStrike">
                <a:solidFill>
                  <a:schemeClr val="lt1"/>
                </a:solidFill>
                <a:latin typeface="Arial"/>
                <a:ea typeface="Arial"/>
                <a:cs typeface="Arial"/>
                <a:sym typeface="Arial"/>
              </a:rPr>
              <a:t>Yes</a:t>
            </a:r>
          </a:p>
        </p:txBody>
      </p:sp>
      <p:sp>
        <p:nvSpPr>
          <p:cNvPr id="534" name="Shape 534"/>
          <p:cNvSpPr txBox="1"/>
          <p:nvPr/>
        </p:nvSpPr>
        <p:spPr>
          <a:xfrm>
            <a:off x="2190671" y="2844232"/>
            <a:ext cx="938078" cy="430886"/>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100" u="none" cap="none" strike="noStrike">
                <a:solidFill>
                  <a:schemeClr val="lt1"/>
                </a:solidFill>
                <a:latin typeface="Arial"/>
                <a:ea typeface="Arial"/>
                <a:cs typeface="Arial"/>
                <a:sym typeface="Arial"/>
              </a:rPr>
              <a:t>System</a:t>
            </a:r>
          </a:p>
          <a:p>
            <a:pPr indent="0" lvl="0" marL="0" marR="0" rtl="0" algn="ctr">
              <a:lnSpc>
                <a:spcPct val="100000"/>
              </a:lnSpc>
              <a:spcBef>
                <a:spcPts val="0"/>
              </a:spcBef>
              <a:spcAft>
                <a:spcPts val="0"/>
              </a:spcAft>
              <a:buClr>
                <a:schemeClr val="lt1"/>
              </a:buClr>
              <a:buSzPct val="25000"/>
              <a:buFont typeface="Arial"/>
              <a:buNone/>
            </a:pPr>
            <a:r>
              <a:rPr b="1" i="0" lang="en-US" sz="1100" u="none" cap="none" strike="noStrike">
                <a:solidFill>
                  <a:schemeClr val="lt1"/>
                </a:solidFill>
                <a:latin typeface="Arial"/>
                <a:ea typeface="Arial"/>
                <a:cs typeface="Arial"/>
                <a:sym typeface="Arial"/>
              </a:rPr>
              <a:t>Buildpacks</a:t>
            </a:r>
          </a:p>
        </p:txBody>
      </p:sp>
      <p:sp>
        <p:nvSpPr>
          <p:cNvPr id="535" name="Shape 535"/>
          <p:cNvSpPr/>
          <p:nvPr/>
        </p:nvSpPr>
        <p:spPr>
          <a:xfrm rot="-2700000">
            <a:off x="5777669" y="3703769"/>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36" name="Shape 536"/>
          <p:cNvSpPr txBox="1"/>
          <p:nvPr/>
        </p:nvSpPr>
        <p:spPr>
          <a:xfrm>
            <a:off x="4903953" y="3595614"/>
            <a:ext cx="319318" cy="369332"/>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a:t>
            </a:r>
          </a:p>
        </p:txBody>
      </p:sp>
      <p:sp>
        <p:nvSpPr>
          <p:cNvPr id="537" name="Shape 537"/>
          <p:cNvSpPr txBox="1"/>
          <p:nvPr/>
        </p:nvSpPr>
        <p:spPr>
          <a:xfrm>
            <a:off x="5438855" y="3595614"/>
            <a:ext cx="319318" cy="369332"/>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a:t>
            </a:r>
          </a:p>
        </p:txBody>
      </p:sp>
      <p:sp>
        <p:nvSpPr>
          <p:cNvPr id="538" name="Shape 538"/>
          <p:cNvSpPr/>
          <p:nvPr/>
        </p:nvSpPr>
        <p:spPr>
          <a:xfrm>
            <a:off x="2209744" y="1359224"/>
            <a:ext cx="170214" cy="192038"/>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39" name="Shape 539"/>
          <p:cNvSpPr/>
          <p:nvPr/>
        </p:nvSpPr>
        <p:spPr>
          <a:xfrm>
            <a:off x="7650517" y="3843460"/>
            <a:ext cx="679178" cy="215443"/>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928A"/>
              </a:buClr>
              <a:buSzPct val="25000"/>
              <a:buFont typeface="Arial"/>
              <a:buNone/>
            </a:pPr>
            <a:r>
              <a:rPr b="0" i="0" lang="en-US" sz="1400" u="none" cap="none" strike="noStrike">
                <a:solidFill>
                  <a:srgbClr val="33928A"/>
                </a:solidFill>
                <a:latin typeface="Arial"/>
                <a:ea typeface="Arial"/>
                <a:cs typeface="Arial"/>
                <a:sym typeface="Arial"/>
              </a:rPr>
              <a:t>Runtime</a:t>
            </a:r>
          </a:p>
        </p:txBody>
      </p:sp>
      <p:sp>
        <p:nvSpPr>
          <p:cNvPr id="540" name="Shape 540"/>
          <p:cNvSpPr txBox="1"/>
          <p:nvPr/>
        </p:nvSpPr>
        <p:spPr>
          <a:xfrm>
            <a:off x="1896388" y="3364883"/>
            <a:ext cx="662686" cy="261609"/>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100" u="none" cap="none" strike="noStrike">
                <a:solidFill>
                  <a:schemeClr val="lt1"/>
                </a:solidFill>
                <a:latin typeface="Arial"/>
                <a:ea typeface="Arial"/>
                <a:cs typeface="Arial"/>
                <a:sym typeface="Arial"/>
              </a:rPr>
              <a:t>Python</a:t>
            </a:r>
          </a:p>
        </p:txBody>
      </p:sp>
      <p:sp>
        <p:nvSpPr>
          <p:cNvPr id="541" name="Shape 541"/>
          <p:cNvSpPr txBox="1"/>
          <p:nvPr/>
        </p:nvSpPr>
        <p:spPr>
          <a:xfrm>
            <a:off x="1960505" y="3703335"/>
            <a:ext cx="498478" cy="261609"/>
          </a:xfrm>
          <a:prstGeom prst="rect">
            <a:avLst/>
          </a:prstGeom>
          <a:noFill/>
          <a:ln>
            <a:noFill/>
          </a:ln>
        </p:spPr>
        <p:txBody>
          <a:bodyPr anchorCtr="0" anchor="b"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100" u="none" cap="none" strike="noStrike">
                <a:solidFill>
                  <a:schemeClr val="lt1"/>
                </a:solidFill>
                <a:latin typeface="Arial"/>
                <a:ea typeface="Arial"/>
                <a:cs typeface="Arial"/>
                <a:sym typeface="Arial"/>
              </a:rPr>
              <a:t>Java</a:t>
            </a:r>
          </a:p>
        </p:txBody>
      </p:sp>
      <p:sp>
        <p:nvSpPr>
          <p:cNvPr id="542" name="Shape 542"/>
          <p:cNvSpPr txBox="1"/>
          <p:nvPr/>
        </p:nvSpPr>
        <p:spPr>
          <a:xfrm>
            <a:off x="5602823" y="881794"/>
            <a:ext cx="831824"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4D4D4D"/>
              </a:buClr>
              <a:buSzPct val="25000"/>
              <a:buFont typeface="Arial"/>
              <a:buNone/>
            </a:pPr>
            <a:r>
              <a:rPr b="0" i="0" lang="en-US" sz="1400" u="none" cap="none" strike="noStrike">
                <a:solidFill>
                  <a:srgbClr val="4D4D4D"/>
                </a:solidFill>
                <a:latin typeface="Arial"/>
                <a:ea typeface="Arial"/>
                <a:cs typeface="Arial"/>
                <a:sym typeface="Arial"/>
              </a:rPr>
              <a:t>Task</a:t>
            </a:r>
          </a:p>
        </p:txBody>
      </p:sp>
      <p:sp>
        <p:nvSpPr>
          <p:cNvPr id="543" name="Shape 543"/>
          <p:cNvSpPr txBox="1"/>
          <p:nvPr>
            <p:ph type="title"/>
          </p:nvPr>
        </p:nvSpPr>
        <p:spPr>
          <a:xfrm>
            <a:off x="155540" y="86559"/>
            <a:ext cx="8410574" cy="530297"/>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2C95DD"/>
              </a:buClr>
              <a:buSzPct val="25000"/>
              <a:buFont typeface="Arial"/>
              <a:buNone/>
            </a:pPr>
            <a:r>
              <a:rPr b="0" i="1" lang="en-US" sz="2800" u="none" cap="none" strike="noStrike">
                <a:solidFill>
                  <a:srgbClr val="2C95DD"/>
                </a:solidFill>
                <a:latin typeface="Arial"/>
                <a:ea typeface="Arial"/>
                <a:cs typeface="Arial"/>
                <a:sym typeface="Arial"/>
              </a:rPr>
              <a:t>Staging</a:t>
            </a:r>
            <a:r>
              <a:rPr b="0" i="0" lang="en-US" sz="2800" u="none" cap="none" strike="noStrike">
                <a:solidFill>
                  <a:srgbClr val="2C95DD"/>
                </a:solidFill>
                <a:latin typeface="Arial"/>
                <a:ea typeface="Arial"/>
                <a:cs typeface="Arial"/>
                <a:sym typeface="Arial"/>
              </a:rPr>
              <a:t> an Application</a:t>
            </a:r>
          </a:p>
        </p:txBody>
      </p:sp>
      <p:pic>
        <p:nvPicPr>
          <p:cNvPr descr="PivotalCloudFoundry-CloudRings-OnDark.png" id="544" name="Shape 544"/>
          <p:cNvPicPr preferRelativeResize="0"/>
          <p:nvPr/>
        </p:nvPicPr>
        <p:blipFill rotWithShape="1">
          <a:blip r:embed="rId3">
            <a:alphaModFix/>
          </a:blip>
          <a:srcRect b="0" l="0" r="0" t="0"/>
          <a:stretch/>
        </p:blipFill>
        <p:spPr>
          <a:xfrm>
            <a:off x="7623192" y="3375064"/>
            <a:ext cx="706503" cy="471111"/>
          </a:xfrm>
          <a:prstGeom prst="rect">
            <a:avLst/>
          </a:prstGeom>
          <a:noFill/>
          <a:ln>
            <a:noFill/>
          </a:ln>
        </p:spPr>
      </p:pic>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521"/>
                                        </p:tgtEl>
                                      </p:cBhvr>
                                    </p:animEffect>
                                    <p:set>
                                      <p:cBhvr>
                                        <p:cTn dur="1" fill="hold">
                                          <p:stCondLst>
                                            <p:cond delay="500"/>
                                          </p:stCondLst>
                                        </p:cTn>
                                        <p:tgtEl>
                                          <p:spTgt spid="5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42">
                                            <p:txEl>
                                              <p:pRg end="0" st="0"/>
                                            </p:txEl>
                                          </p:spTgt>
                                        </p:tgtEl>
                                        <p:attrNameLst>
                                          <p:attrName>style.visibility</p:attrName>
                                        </p:attrNameLst>
                                      </p:cBhvr>
                                      <p:to>
                                        <p:strVal val="visible"/>
                                      </p:to>
                                    </p:set>
                                    <p:animEffect filter="fade" transition="in">
                                      <p:cBhvr>
                                        <p:cTn dur="500"/>
                                        <p:tgtEl>
                                          <p:spTgt spid="54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par>
                                <p:cTn fill="hold" nodeType="withEffect" presetClass="exit" presetID="10" presetSubtype="0">
                                  <p:stCondLst>
                                    <p:cond delay="0"/>
                                  </p:stCondLst>
                                  <p:childTnLst>
                                    <p:animEffect filter="fade" transition="out">
                                      <p:cBhvr>
                                        <p:cTn dur="500"/>
                                        <p:tgtEl>
                                          <p:spTgt spid="540"/>
                                        </p:tgtEl>
                                      </p:cBhvr>
                                    </p:animEffect>
                                    <p:set>
                                      <p:cBhvr>
                                        <p:cTn dur="1" fill="hold">
                                          <p:stCondLst>
                                            <p:cond delay="500"/>
                                          </p:stCondLst>
                                        </p:cTn>
                                        <p:tgtEl>
                                          <p:spTgt spid="54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548" name="Shape 548"/>
        <p:cNvGrpSpPr/>
        <p:nvPr/>
      </p:nvGrpSpPr>
      <p:grpSpPr>
        <a:xfrm>
          <a:off x="0" y="0"/>
          <a:ext cx="0" cy="0"/>
          <a:chOff x="0" y="0"/>
          <a:chExt cx="0" cy="0"/>
        </a:xfrm>
      </p:grpSpPr>
      <p:sp>
        <p:nvSpPr>
          <p:cNvPr id="549" name="Shape 549"/>
          <p:cNvSpPr txBox="1"/>
          <p:nvPr>
            <p:ph type="title"/>
          </p:nvPr>
        </p:nvSpPr>
        <p:spPr>
          <a:xfrm>
            <a:off x="1117708" y="407953"/>
            <a:ext cx="6947615" cy="58551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chemeClr val="dk2"/>
              </a:buClr>
              <a:buSzPct val="25000"/>
              <a:buFont typeface="Arial"/>
              <a:buNone/>
            </a:pPr>
            <a:r>
              <a:rPr b="0" i="0" lang="en-US" sz="2800" u="none" cap="none" strike="noStrike">
                <a:solidFill>
                  <a:schemeClr val="accent1"/>
                </a:solidFill>
                <a:latin typeface="Arial"/>
                <a:ea typeface="Arial"/>
                <a:cs typeface="Arial"/>
                <a:sym typeface="Arial"/>
              </a:rPr>
              <a:t>Platform Runtime – Application Frameworks</a:t>
            </a:r>
          </a:p>
        </p:txBody>
      </p:sp>
      <p:grpSp>
        <p:nvGrpSpPr>
          <p:cNvPr id="550" name="Shape 550"/>
          <p:cNvGrpSpPr/>
          <p:nvPr/>
        </p:nvGrpSpPr>
        <p:grpSpPr>
          <a:xfrm>
            <a:off x="2187468" y="1171575"/>
            <a:ext cx="4026065" cy="3818441"/>
            <a:chOff x="214735" y="1131358"/>
            <a:chExt cx="4026065" cy="3818441"/>
          </a:xfrm>
        </p:grpSpPr>
        <p:sp>
          <p:nvSpPr>
            <p:cNvPr id="551" name="Shape 551"/>
            <p:cNvSpPr txBox="1"/>
            <p:nvPr/>
          </p:nvSpPr>
          <p:spPr>
            <a:xfrm>
              <a:off x="214735" y="4580467"/>
              <a:ext cx="4026065" cy="369332"/>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Pr>
                <a:t>* Devs may bring a custom buildpack</a:t>
              </a:r>
            </a:p>
          </p:txBody>
        </p:sp>
        <p:sp>
          <p:nvSpPr>
            <p:cNvPr id="552" name="Shape 552"/>
            <p:cNvSpPr/>
            <p:nvPr/>
          </p:nvSpPr>
          <p:spPr>
            <a:xfrm>
              <a:off x="277511" y="1131358"/>
              <a:ext cx="3254373" cy="2540000"/>
            </a:xfrm>
            <a:prstGeom prst="roundRect">
              <a:avLst>
                <a:gd fmla="val 16667" name="adj"/>
              </a:avLst>
            </a:prstGeom>
            <a:noFill/>
            <a:ln cap="flat" cmpd="sng" w="12700">
              <a:solidFill>
                <a:schemeClr val="lt2"/>
              </a:solidFill>
              <a:prstDash val="dash"/>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sp>
          <p:nvSpPr>
            <p:cNvPr id="553" name="Shape 553"/>
            <p:cNvSpPr/>
            <p:nvPr/>
          </p:nvSpPr>
          <p:spPr>
            <a:xfrm>
              <a:off x="572785" y="2036233"/>
              <a:ext cx="2635249" cy="698500"/>
            </a:xfrm>
            <a:prstGeom prst="roundRect">
              <a:avLst>
                <a:gd fmla="val 16667" name="adj"/>
              </a:avLst>
            </a:prstGeom>
            <a:solidFill>
              <a:schemeClr val="accent2"/>
            </a:solidFill>
            <a:ln cap="flat" cmpd="sng" w="508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Pr>
                <a:t>runtime layer*</a:t>
              </a:r>
            </a:p>
          </p:txBody>
        </p:sp>
        <p:sp>
          <p:nvSpPr>
            <p:cNvPr id="554" name="Shape 554"/>
            <p:cNvSpPr/>
            <p:nvPr/>
          </p:nvSpPr>
          <p:spPr>
            <a:xfrm>
              <a:off x="572785" y="2887133"/>
              <a:ext cx="2635249" cy="698500"/>
            </a:xfrm>
            <a:prstGeom prst="roundRect">
              <a:avLst>
                <a:gd fmla="val 16667" name="adj"/>
              </a:avLst>
            </a:prstGeom>
            <a:solidFill>
              <a:schemeClr val="accent2"/>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Pr>
                <a:t>OS image</a:t>
              </a:r>
            </a:p>
          </p:txBody>
        </p:sp>
        <p:sp>
          <p:nvSpPr>
            <p:cNvPr id="555" name="Shape 555"/>
            <p:cNvSpPr/>
            <p:nvPr/>
          </p:nvSpPr>
          <p:spPr>
            <a:xfrm>
              <a:off x="572785" y="1204383"/>
              <a:ext cx="2635249" cy="698500"/>
            </a:xfrm>
            <a:prstGeom prst="roundRect">
              <a:avLst>
                <a:gd fmla="val 16667" name="adj"/>
              </a:avLst>
            </a:prstGeom>
            <a:solidFill>
              <a:schemeClr val="accent3"/>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Pr>
                <a:t>application layer</a:t>
              </a:r>
            </a:p>
          </p:txBody>
        </p:sp>
        <p:sp>
          <p:nvSpPr>
            <p:cNvPr id="556" name="Shape 556"/>
            <p:cNvSpPr/>
            <p:nvPr/>
          </p:nvSpPr>
          <p:spPr>
            <a:xfrm>
              <a:off x="566435" y="3747557"/>
              <a:ext cx="2635249" cy="698500"/>
            </a:xfrm>
            <a:prstGeom prst="roundRect">
              <a:avLst>
                <a:gd fmla="val 16667" name="adj"/>
              </a:avLst>
            </a:prstGeom>
            <a:solidFill>
              <a:schemeClr val="accent2"/>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Pr>
                <a:t>linux host &amp; kernel</a:t>
              </a:r>
            </a:p>
          </p:txBody>
        </p:sp>
      </p:grpSp>
      <p:grpSp>
        <p:nvGrpSpPr>
          <p:cNvPr id="557" name="Shape 557"/>
          <p:cNvGrpSpPr/>
          <p:nvPr/>
        </p:nvGrpSpPr>
        <p:grpSpPr>
          <a:xfrm>
            <a:off x="259512" y="2309799"/>
            <a:ext cx="1670940" cy="1421369"/>
            <a:chOff x="3612312" y="3024691"/>
            <a:chExt cx="1670940" cy="1421369"/>
          </a:xfrm>
        </p:grpSpPr>
        <p:grpSp>
          <p:nvGrpSpPr>
            <p:cNvPr id="558" name="Shape 558"/>
            <p:cNvGrpSpPr/>
            <p:nvPr/>
          </p:nvGrpSpPr>
          <p:grpSpPr>
            <a:xfrm>
              <a:off x="3612313" y="4028402"/>
              <a:ext cx="1647824" cy="417658"/>
              <a:chOff x="3670300" y="3971926"/>
              <a:chExt cx="1647824" cy="409573"/>
            </a:xfrm>
          </p:grpSpPr>
          <p:sp>
            <p:nvSpPr>
              <p:cNvPr id="559" name="Shape 559"/>
              <p:cNvSpPr txBox="1"/>
              <p:nvPr/>
            </p:nvSpPr>
            <p:spPr>
              <a:xfrm>
                <a:off x="3856466" y="4019300"/>
                <a:ext cx="1300356" cy="30181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5F5F5"/>
                  </a:buClr>
                  <a:buSzPct val="25000"/>
                  <a:buFont typeface="Arial"/>
                  <a:buNone/>
                </a:pPr>
                <a:r>
                  <a:rPr b="0" i="0" lang="en-US" sz="1400" u="none" cap="none" strike="noStrike">
                    <a:solidFill>
                      <a:srgbClr val="666666"/>
                    </a:solidFill>
                    <a:latin typeface="Arial"/>
                    <a:ea typeface="Arial"/>
                    <a:cs typeface="Arial"/>
                    <a:sym typeface="Arial"/>
                  </a:rPr>
                  <a:t>App container</a:t>
                </a:r>
              </a:p>
            </p:txBody>
          </p:sp>
          <p:sp>
            <p:nvSpPr>
              <p:cNvPr id="560" name="Shape 560"/>
              <p:cNvSpPr/>
              <p:nvPr/>
            </p:nvSpPr>
            <p:spPr>
              <a:xfrm>
                <a:off x="3670300" y="3971926"/>
                <a:ext cx="1647824" cy="409573"/>
              </a:xfrm>
              <a:prstGeom prst="roundRect">
                <a:avLst>
                  <a:gd fmla="val 16667" name="adj"/>
                </a:avLst>
              </a:prstGeom>
              <a:noFill/>
              <a:ln cap="flat" cmpd="sng" w="12700">
                <a:solidFill>
                  <a:schemeClr val="lt2"/>
                </a:solidFill>
                <a:prstDash val="dash"/>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666666"/>
                  </a:solidFill>
                  <a:latin typeface="Arial"/>
                  <a:ea typeface="Arial"/>
                  <a:cs typeface="Arial"/>
                  <a:sym typeface="Arial"/>
                </a:endParaRPr>
              </a:p>
            </p:txBody>
          </p:sp>
        </p:grpSp>
        <p:sp>
          <p:nvSpPr>
            <p:cNvPr id="561" name="Shape 561"/>
            <p:cNvSpPr/>
            <p:nvPr/>
          </p:nvSpPr>
          <p:spPr>
            <a:xfrm>
              <a:off x="3612312" y="3507316"/>
              <a:ext cx="1670940" cy="404284"/>
            </a:xfrm>
            <a:prstGeom prst="roundRect">
              <a:avLst>
                <a:gd fmla="val 16667" name="adj"/>
              </a:avLst>
            </a:prstGeom>
            <a:solidFill>
              <a:schemeClr val="accent2"/>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666666"/>
                  </a:solidFill>
                  <a:latin typeface="Arial"/>
                  <a:ea typeface="Arial"/>
                  <a:cs typeface="Arial"/>
                  <a:sym typeface="Arial"/>
                </a:rPr>
                <a:t>PCF Supported</a:t>
              </a:r>
            </a:p>
          </p:txBody>
        </p:sp>
        <p:sp>
          <p:nvSpPr>
            <p:cNvPr id="562" name="Shape 562"/>
            <p:cNvSpPr/>
            <p:nvPr/>
          </p:nvSpPr>
          <p:spPr>
            <a:xfrm>
              <a:off x="3612312" y="3024691"/>
              <a:ext cx="1670940" cy="404284"/>
            </a:xfrm>
            <a:prstGeom prst="roundRect">
              <a:avLst>
                <a:gd fmla="val 16667" name="adj"/>
              </a:avLst>
            </a:prstGeom>
            <a:solidFill>
              <a:schemeClr val="accent3"/>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666666"/>
                  </a:solidFill>
                  <a:latin typeface="Arial"/>
                  <a:ea typeface="Arial"/>
                  <a:cs typeface="Arial"/>
                  <a:sym typeface="Arial"/>
                </a:rPr>
                <a:t>Dev Supported</a:t>
              </a:r>
            </a:p>
          </p:txBody>
        </p:sp>
      </p:grpSp>
      <p:sp>
        <p:nvSpPr>
          <p:cNvPr id="563" name="Shape 563"/>
          <p:cNvSpPr/>
          <p:nvPr/>
        </p:nvSpPr>
        <p:spPr>
          <a:xfrm>
            <a:off x="259507" y="3859258"/>
            <a:ext cx="1670940" cy="404284"/>
          </a:xfrm>
          <a:prstGeom prst="roundRect">
            <a:avLst>
              <a:gd fmla="val 16667" name="adj"/>
            </a:avLst>
          </a:prstGeom>
          <a:solidFill>
            <a:schemeClr val="dk2"/>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Ops Supported</a:t>
            </a:r>
          </a:p>
        </p:txBody>
      </p:sp>
      <p:sp>
        <p:nvSpPr>
          <p:cNvPr id="564" name="Shape 564"/>
          <p:cNvSpPr txBox="1"/>
          <p:nvPr/>
        </p:nvSpPr>
        <p:spPr>
          <a:xfrm>
            <a:off x="5901866" y="1191666"/>
            <a:ext cx="2852675" cy="313932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5F5F5"/>
              </a:buClr>
              <a:buSzPct val="25000"/>
              <a:buFont typeface="Arial"/>
              <a:buNone/>
            </a:pPr>
            <a:r>
              <a:rPr b="0" i="0" lang="en-US" sz="1800" u="none" cap="none" strike="noStrike">
                <a:solidFill>
                  <a:srgbClr val="666666"/>
                </a:solidFill>
                <a:latin typeface="Arial"/>
                <a:ea typeface="Arial"/>
                <a:cs typeface="Arial"/>
                <a:sym typeface="Arial"/>
              </a:rPr>
              <a:t>PCF buildpacks provide full support and maintenance for 3 of the 4 layers of the container stack</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F5F5F5"/>
              </a:buClr>
              <a:buSzPct val="25000"/>
              <a:buFont typeface="Arial"/>
              <a:buNone/>
            </a:pPr>
            <a:r>
              <a:rPr b="0" i="0" lang="en-US" sz="1800" u="none" cap="none" strike="noStrike">
                <a:solidFill>
                  <a:srgbClr val="666666"/>
                </a:solidFill>
                <a:latin typeface="Arial"/>
                <a:ea typeface="Arial"/>
                <a:cs typeface="Arial"/>
                <a:sym typeface="Arial"/>
              </a:rPr>
              <a:t>Devs can focus on just the app code</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F5F5F5"/>
              </a:buClr>
              <a:buSzPct val="25000"/>
              <a:buFont typeface="Arial"/>
              <a:buNone/>
            </a:pPr>
            <a:r>
              <a:rPr b="0" i="0" lang="en-US" sz="1800" u="none" cap="none" strike="noStrike">
                <a:solidFill>
                  <a:srgbClr val="666666"/>
                </a:solidFill>
                <a:latin typeface="Arial"/>
                <a:ea typeface="Arial"/>
                <a:cs typeface="Arial"/>
                <a:sym typeface="Arial"/>
              </a:rPr>
              <a:t>PCF creates the container image for you</a:t>
            </a:r>
          </a:p>
        </p:txBody>
      </p:sp>
      <p:sp>
        <p:nvSpPr>
          <p:cNvPr id="565" name="Shape 565"/>
          <p:cNvSpPr txBox="1"/>
          <p:nvPr/>
        </p:nvSpPr>
        <p:spPr>
          <a:xfrm>
            <a:off x="2250242" y="854104"/>
            <a:ext cx="3254374" cy="369332"/>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800" u="none" cap="none" strike="noStrike">
                <a:solidFill>
                  <a:srgbClr val="666666"/>
                </a:solidFill>
                <a:latin typeface="Arial"/>
                <a:ea typeface="Arial"/>
                <a:cs typeface="Arial"/>
                <a:sym typeface="Arial"/>
              </a:rPr>
              <a:t>Container image</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69" name="Shape 569"/>
        <p:cNvGrpSpPr/>
        <p:nvPr/>
      </p:nvGrpSpPr>
      <p:grpSpPr>
        <a:xfrm>
          <a:off x="0" y="0"/>
          <a:ext cx="0" cy="0"/>
          <a:chOff x="0" y="0"/>
          <a:chExt cx="0" cy="0"/>
        </a:xfrm>
      </p:grpSpPr>
      <p:sp>
        <p:nvSpPr>
          <p:cNvPr id="570" name="Shape 570"/>
          <p:cNvSpPr txBox="1"/>
          <p:nvPr>
            <p:ph type="title"/>
          </p:nvPr>
        </p:nvSpPr>
        <p:spPr>
          <a:xfrm>
            <a:off x="1117708" y="407953"/>
            <a:ext cx="6947615" cy="58551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chemeClr val="dk2"/>
              </a:buClr>
              <a:buSzPct val="25000"/>
              <a:buFont typeface="Arial"/>
              <a:buNone/>
            </a:pPr>
            <a:r>
              <a:rPr b="0" i="0" lang="en-US" sz="2800" u="none" cap="none" strike="noStrike">
                <a:solidFill>
                  <a:srgbClr val="138A7E"/>
                </a:solidFill>
                <a:latin typeface="Arial"/>
                <a:ea typeface="Arial"/>
                <a:cs typeface="Arial"/>
                <a:sym typeface="Arial"/>
              </a:rPr>
              <a:t>Runtime Benefits With PCF</a:t>
            </a:r>
          </a:p>
        </p:txBody>
      </p:sp>
      <p:sp>
        <p:nvSpPr>
          <p:cNvPr id="571" name="Shape 571"/>
          <p:cNvSpPr txBox="1"/>
          <p:nvPr/>
        </p:nvSpPr>
        <p:spPr>
          <a:xfrm>
            <a:off x="3662012" y="1002142"/>
            <a:ext cx="5265299" cy="3139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5F5F5"/>
              </a:buClr>
              <a:buSzPct val="25000"/>
              <a:buFont typeface="Arial"/>
              <a:buNone/>
            </a:pPr>
            <a:r>
              <a:rPr b="1" i="0" lang="en-US" sz="1800" u="none" cap="none" strike="noStrike">
                <a:solidFill>
                  <a:srgbClr val="666666"/>
                </a:solidFill>
                <a:latin typeface="Arial"/>
                <a:ea typeface="Arial"/>
                <a:cs typeface="Arial"/>
                <a:sym typeface="Arial"/>
              </a:rPr>
              <a:t>6 Language Runtimes Maintained with Buildpacks</a:t>
            </a:r>
          </a:p>
          <a:p>
            <a:pPr indent="-285750" lvl="0" marL="285750" marR="0" rtl="0" algn="l">
              <a:lnSpc>
                <a:spcPct val="100000"/>
              </a:lnSpc>
              <a:spcBef>
                <a:spcPts val="0"/>
              </a:spcBef>
              <a:spcAft>
                <a:spcPts val="0"/>
              </a:spcAft>
              <a:buClr>
                <a:srgbClr val="666666"/>
              </a:buClr>
              <a:buSzPct val="100000"/>
              <a:buFont typeface="Arial"/>
              <a:buChar char="•"/>
            </a:pPr>
            <a:r>
              <a:rPr b="0" i="0" lang="en-US" sz="1800" u="none" cap="none" strike="noStrike">
                <a:solidFill>
                  <a:srgbClr val="666666"/>
                </a:solidFill>
                <a:latin typeface="Arial"/>
                <a:ea typeface="Arial"/>
                <a:cs typeface="Arial"/>
                <a:sym typeface="Arial"/>
              </a:rPr>
              <a:t>Java, Node, Python, PHP, Ruby, Go</a:t>
            </a:r>
          </a:p>
          <a:p>
            <a:pPr indent="-171450" lvl="0" marL="285750" marR="0" rtl="0" algn="l">
              <a:lnSpc>
                <a:spcPct val="100000"/>
              </a:lnSpc>
              <a:spcBef>
                <a:spcPts val="0"/>
              </a:spcBef>
              <a:spcAft>
                <a:spcPts val="0"/>
              </a:spcAft>
              <a:buClr>
                <a:srgbClr val="262626"/>
              </a:buClr>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F5F5F5"/>
              </a:buClr>
              <a:buSzPct val="25000"/>
              <a:buFont typeface="Arial"/>
              <a:buNone/>
            </a:pPr>
            <a:r>
              <a:rPr b="1" i="0" lang="en-US" sz="1800" u="none" cap="none" strike="noStrike">
                <a:solidFill>
                  <a:srgbClr val="666666"/>
                </a:solidFill>
                <a:latin typeface="Arial"/>
                <a:ea typeface="Arial"/>
                <a:cs typeface="Arial"/>
                <a:sym typeface="Arial"/>
              </a:rPr>
              <a:t>Enterprise Support with Buildpacks </a:t>
            </a:r>
          </a:p>
          <a:p>
            <a:pPr indent="0" lvl="0" marL="0" marR="0" rtl="0" algn="l">
              <a:lnSpc>
                <a:spcPct val="100000"/>
              </a:lnSpc>
              <a:spcBef>
                <a:spcPts val="0"/>
              </a:spcBef>
              <a:spcAft>
                <a:spcPts val="0"/>
              </a:spcAft>
              <a:buClr>
                <a:srgbClr val="F5F5F5"/>
              </a:buClr>
              <a:buSzPct val="25000"/>
              <a:buFont typeface="Arial"/>
              <a:buNone/>
            </a:pPr>
            <a:r>
              <a:rPr b="1" i="0" lang="en-US" sz="1800" u="none" cap="none" strike="noStrike">
                <a:solidFill>
                  <a:srgbClr val="666666"/>
                </a:solidFill>
                <a:latin typeface="Arial"/>
                <a:ea typeface="Arial"/>
                <a:cs typeface="Arial"/>
                <a:sym typeface="Arial"/>
              </a:rPr>
              <a:t>or Docker Images</a:t>
            </a:r>
          </a:p>
          <a:p>
            <a:pPr indent="0" lvl="0" marL="0" marR="0" rtl="0" algn="l">
              <a:lnSpc>
                <a:spcPct val="100000"/>
              </a:lnSpc>
              <a:spcBef>
                <a:spcPts val="0"/>
              </a:spcBef>
              <a:spcAft>
                <a:spcPts val="0"/>
              </a:spcAft>
              <a:buClr>
                <a:srgbClr val="262626"/>
              </a:buClr>
              <a:buFont typeface="Arial"/>
              <a:buNone/>
            </a:pPr>
            <a:r>
              <a:t/>
            </a:r>
            <a:endParaRPr b="1"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F5F5F5"/>
              </a:buClr>
              <a:buSzPct val="25000"/>
              <a:buFont typeface="Arial"/>
              <a:buNone/>
            </a:pPr>
            <a:r>
              <a:rPr b="1" i="0" lang="en-US" sz="1800" u="none" cap="none" strike="noStrike">
                <a:solidFill>
                  <a:srgbClr val="666666"/>
                </a:solidFill>
                <a:latin typeface="Arial"/>
                <a:ea typeface="Arial"/>
                <a:cs typeface="Arial"/>
                <a:sym typeface="Arial"/>
              </a:rPr>
              <a:t>Enterprise Middleware Support</a:t>
            </a:r>
          </a:p>
          <a:p>
            <a:pPr indent="-285750" lvl="0" marL="285750" marR="0" rtl="0" algn="l">
              <a:lnSpc>
                <a:spcPct val="100000"/>
              </a:lnSpc>
              <a:spcBef>
                <a:spcPts val="0"/>
              </a:spcBef>
              <a:spcAft>
                <a:spcPts val="0"/>
              </a:spcAft>
              <a:buClr>
                <a:srgbClr val="666666"/>
              </a:buClr>
              <a:buSzPct val="100000"/>
              <a:buFont typeface="Arial"/>
              <a:buChar char="•"/>
            </a:pPr>
            <a:r>
              <a:rPr b="0" i="0" lang="en-US" sz="1800" u="none" cap="none" strike="noStrike">
                <a:solidFill>
                  <a:srgbClr val="666666"/>
                </a:solidFill>
                <a:latin typeface="Arial"/>
                <a:ea typeface="Arial"/>
                <a:cs typeface="Arial"/>
                <a:sym typeface="Arial"/>
              </a:rPr>
              <a:t>Apache Tomcat Support from #1 Committer</a:t>
            </a:r>
          </a:p>
          <a:p>
            <a:pPr indent="-171450" lvl="0" marL="285750" marR="0" rtl="0" algn="l">
              <a:lnSpc>
                <a:spcPct val="100000"/>
              </a:lnSpc>
              <a:spcBef>
                <a:spcPts val="0"/>
              </a:spcBef>
              <a:spcAft>
                <a:spcPts val="0"/>
              </a:spcAft>
              <a:buClr>
                <a:srgbClr val="262626"/>
              </a:buClr>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F5F5F5"/>
              </a:buClr>
              <a:buSzPct val="25000"/>
              <a:buFont typeface="Arial"/>
              <a:buNone/>
            </a:pPr>
            <a:r>
              <a:rPr b="1" i="0" lang="en-US" sz="1800" u="none" cap="none" strike="noStrike">
                <a:solidFill>
                  <a:srgbClr val="666666"/>
                </a:solidFill>
                <a:latin typeface="Arial"/>
                <a:ea typeface="Arial"/>
                <a:cs typeface="Arial"/>
                <a:sym typeface="Arial"/>
              </a:rPr>
              <a:t>Enterprise Framework Support</a:t>
            </a:r>
          </a:p>
          <a:p>
            <a:pPr indent="-285750" lvl="0" marL="285750" marR="0" rtl="0" algn="l">
              <a:lnSpc>
                <a:spcPct val="100000"/>
              </a:lnSpc>
              <a:spcBef>
                <a:spcPts val="0"/>
              </a:spcBef>
              <a:spcAft>
                <a:spcPts val="0"/>
              </a:spcAft>
              <a:buClr>
                <a:srgbClr val="666666"/>
              </a:buClr>
              <a:buSzPct val="100000"/>
              <a:buFont typeface="Arial"/>
              <a:buChar char="•"/>
            </a:pPr>
            <a:r>
              <a:rPr b="0" i="0" lang="en-US" sz="1800" u="none" cap="none" strike="noStrike">
                <a:solidFill>
                  <a:srgbClr val="666666"/>
                </a:solidFill>
                <a:latin typeface="Arial"/>
                <a:ea typeface="Arial"/>
                <a:cs typeface="Arial"/>
                <a:sym typeface="Arial"/>
              </a:rPr>
              <a:t>Spring is the #1 Enterprise Java Framework</a:t>
            </a:r>
          </a:p>
        </p:txBody>
      </p:sp>
      <p:grpSp>
        <p:nvGrpSpPr>
          <p:cNvPr id="572" name="Shape 572"/>
          <p:cNvGrpSpPr/>
          <p:nvPr/>
        </p:nvGrpSpPr>
        <p:grpSpPr>
          <a:xfrm>
            <a:off x="420386" y="1079495"/>
            <a:ext cx="2635200" cy="3031734"/>
            <a:chOff x="445787" y="1198033"/>
            <a:chExt cx="2635200" cy="3031734"/>
          </a:xfrm>
        </p:grpSpPr>
        <p:sp>
          <p:nvSpPr>
            <p:cNvPr id="573" name="Shape 573"/>
            <p:cNvSpPr/>
            <p:nvPr/>
          </p:nvSpPr>
          <p:spPr>
            <a:xfrm>
              <a:off x="445787" y="1198033"/>
              <a:ext cx="2635200" cy="698400"/>
            </a:xfrm>
            <a:prstGeom prst="roundRect">
              <a:avLst>
                <a:gd fmla="val 16667" name="adj"/>
              </a:avLst>
            </a:prstGeom>
            <a:solidFill>
              <a:schemeClr val="accent2"/>
            </a:solidFill>
            <a:ln cap="flat" cmpd="sng" w="508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Pr>
                <a:t>runtime layer</a:t>
              </a:r>
            </a:p>
          </p:txBody>
        </p:sp>
        <p:pic>
          <p:nvPicPr>
            <p:cNvPr id="574" name="Shape 574"/>
            <p:cNvPicPr preferRelativeResize="0"/>
            <p:nvPr/>
          </p:nvPicPr>
          <p:blipFill rotWithShape="1">
            <a:blip r:embed="rId3">
              <a:alphaModFix/>
            </a:blip>
            <a:srcRect b="0" l="0" r="0" t="0"/>
            <a:stretch/>
          </p:blipFill>
          <p:spPr>
            <a:xfrm>
              <a:off x="688145" y="2371513"/>
              <a:ext cx="2150399" cy="698999"/>
            </a:xfrm>
            <a:prstGeom prst="rect">
              <a:avLst/>
            </a:prstGeom>
            <a:noFill/>
            <a:ln>
              <a:noFill/>
            </a:ln>
          </p:spPr>
        </p:pic>
        <p:pic>
          <p:nvPicPr>
            <p:cNvPr id="575" name="Shape 575"/>
            <p:cNvPicPr preferRelativeResize="0"/>
            <p:nvPr/>
          </p:nvPicPr>
          <p:blipFill rotWithShape="1">
            <a:blip r:embed="rId4">
              <a:alphaModFix/>
            </a:blip>
            <a:srcRect b="0" l="0" r="0" t="0"/>
            <a:stretch/>
          </p:blipFill>
          <p:spPr>
            <a:xfrm>
              <a:off x="782237" y="3285067"/>
              <a:ext cx="1962300" cy="944700"/>
            </a:xfrm>
            <a:prstGeom prst="rect">
              <a:avLst/>
            </a:prstGeom>
            <a:noFill/>
            <a:ln>
              <a:noFill/>
            </a:ln>
          </p:spPr>
        </p:pic>
      </p:gr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579" name="Shape 579"/>
        <p:cNvGrpSpPr/>
        <p:nvPr/>
      </p:nvGrpSpPr>
      <p:grpSpPr>
        <a:xfrm>
          <a:off x="0" y="0"/>
          <a:ext cx="0" cy="0"/>
          <a:chOff x="0" y="0"/>
          <a:chExt cx="0" cy="0"/>
        </a:xfrm>
      </p:grpSpPr>
      <p:sp>
        <p:nvSpPr>
          <p:cNvPr id="580" name="Shape 580"/>
          <p:cNvSpPr txBox="1"/>
          <p:nvPr>
            <p:ph idx="1" type="body"/>
          </p:nvPr>
        </p:nvSpPr>
        <p:spPr>
          <a:xfrm>
            <a:off x="366713" y="1074737"/>
            <a:ext cx="8410574" cy="338296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1800" u="none" cap="none" strike="noStrike">
                <a:solidFill>
                  <a:srgbClr val="666666"/>
                </a:solidFill>
                <a:latin typeface="Arial"/>
                <a:ea typeface="Arial"/>
                <a:cs typeface="Arial"/>
                <a:sym typeface="Arial"/>
              </a:rPr>
              <a:t>Buildpacks installed into a Cloud Foundry instance or loaded from an external location at app deployment time</a:t>
            </a:r>
          </a:p>
          <a:p>
            <a:pPr indent="0" lvl="0" marL="0" marR="0" rtl="0" algn="l">
              <a:lnSpc>
                <a:spcPct val="100000"/>
              </a:lnSpc>
              <a:spcBef>
                <a:spcPts val="0"/>
              </a:spcBef>
              <a:spcAft>
                <a:spcPts val="0"/>
              </a:spcAft>
              <a:buClr>
                <a:srgbClr val="FFFFFF"/>
              </a:buClr>
              <a:buSzPct val="25000"/>
              <a:buFont typeface="Arial"/>
              <a:buNone/>
            </a:pPr>
            <a:r>
              <a:rPr b="0" i="0" lang="en-US" sz="1800" u="none" cap="none" strike="noStrike">
                <a:solidFill>
                  <a:srgbClr val="666666"/>
                </a:solidFill>
                <a:latin typeface="Arial"/>
                <a:ea typeface="Arial"/>
                <a:cs typeface="Arial"/>
                <a:sym typeface="Arial"/>
              </a:rPr>
              <a:t>Buildpacks provided by public Cloud Foundry</a:t>
            </a:r>
          </a:p>
          <a:p>
            <a:pPr indent="0" lvl="1" marL="457200" marR="0" rtl="0" algn="l">
              <a:lnSpc>
                <a:spcPct val="100000"/>
              </a:lnSpc>
              <a:spcBef>
                <a:spcPts val="0"/>
              </a:spcBef>
              <a:spcAft>
                <a:spcPts val="0"/>
              </a:spcAft>
              <a:buClr>
                <a:srgbClr val="000000"/>
              </a:buClr>
              <a:buSzPct val="25000"/>
              <a:buFont typeface="Arial"/>
              <a:buNone/>
            </a:pPr>
            <a:r>
              <a:t/>
            </a:r>
            <a:endParaRPr b="0" i="0" sz="1800" u="sng" cap="none" strike="noStrike">
              <a:solidFill>
                <a:srgbClr val="666666"/>
              </a:solidFill>
              <a:latin typeface="Arial"/>
              <a:ea typeface="Arial"/>
              <a:cs typeface="Arial"/>
              <a:sym typeface="Arial"/>
              <a:hlinkClick r:id="rId3"/>
            </a:endParaRPr>
          </a:p>
          <a:p>
            <a:pPr indent="0" lvl="1" marL="457200" marR="0" rtl="0" algn="l">
              <a:lnSpc>
                <a:spcPct val="100000"/>
              </a:lnSpc>
              <a:spcBef>
                <a:spcPts val="0"/>
              </a:spcBef>
              <a:spcAft>
                <a:spcPts val="0"/>
              </a:spcAft>
              <a:buClr>
                <a:srgbClr val="000000"/>
              </a:buClr>
              <a:buSzPct val="25000"/>
              <a:buFont typeface="Arial"/>
              <a:buNone/>
            </a:pPr>
            <a:r>
              <a:t/>
            </a:r>
            <a:endParaRPr b="0" i="0" sz="1800" u="sng" cap="none" strike="noStrike">
              <a:solidFill>
                <a:srgbClr val="666666"/>
              </a:solidFill>
              <a:latin typeface="Arial"/>
              <a:ea typeface="Arial"/>
              <a:cs typeface="Arial"/>
              <a:sym typeface="Arial"/>
              <a:hlinkClick r:id="rId4"/>
            </a:endParaRPr>
          </a:p>
          <a:p>
            <a:pPr indent="0" lvl="1" marL="457200" marR="0" rtl="0" algn="l">
              <a:lnSpc>
                <a:spcPct val="100000"/>
              </a:lnSpc>
              <a:spcBef>
                <a:spcPts val="0"/>
              </a:spcBef>
              <a:spcAft>
                <a:spcPts val="0"/>
              </a:spcAft>
              <a:buClr>
                <a:srgbClr val="000000"/>
              </a:buClr>
              <a:buSzPct val="25000"/>
              <a:buFont typeface="Arial"/>
              <a:buNone/>
            </a:pPr>
            <a:r>
              <a:t/>
            </a:r>
            <a:endParaRPr b="0" i="0" sz="1800" u="sng" cap="none" strike="noStrike">
              <a:solidFill>
                <a:srgbClr val="666666"/>
              </a:solidFill>
              <a:latin typeface="Arial"/>
              <a:ea typeface="Arial"/>
              <a:cs typeface="Arial"/>
              <a:sym typeface="Arial"/>
              <a:hlinkClick r:id="rId5"/>
            </a:endParaRPr>
          </a:p>
          <a:p>
            <a:pPr indent="0" lvl="1" marL="457200" marR="0" rtl="0" algn="l">
              <a:lnSpc>
                <a:spcPct val="100000"/>
              </a:lnSpc>
              <a:spcBef>
                <a:spcPts val="0"/>
              </a:spcBef>
              <a:spcAft>
                <a:spcPts val="0"/>
              </a:spcAft>
              <a:buClr>
                <a:srgbClr val="000000"/>
              </a:buClr>
              <a:buSzPct val="25000"/>
              <a:buFont typeface="Arial"/>
              <a:buNone/>
            </a:pPr>
            <a:r>
              <a:t/>
            </a:r>
            <a:endParaRPr b="0" i="0" sz="1800" u="sng" cap="none" strike="noStrike">
              <a:solidFill>
                <a:srgbClr val="666666"/>
              </a:solidFill>
              <a:latin typeface="Arial"/>
              <a:ea typeface="Arial"/>
              <a:cs typeface="Arial"/>
              <a:sym typeface="Arial"/>
              <a:hlinkClick r:id="rId6"/>
            </a:endParaRPr>
          </a:p>
          <a:p>
            <a:pPr indent="0" lvl="1" marL="457200" marR="0" rtl="0" algn="l">
              <a:lnSpc>
                <a:spcPct val="100000"/>
              </a:lnSpc>
              <a:spcBef>
                <a:spcPts val="0"/>
              </a:spcBef>
              <a:spcAft>
                <a:spcPts val="0"/>
              </a:spcAft>
              <a:buClr>
                <a:srgbClr val="000000"/>
              </a:buClr>
              <a:buSzPct val="25000"/>
              <a:buFont typeface="Arial"/>
              <a:buNone/>
            </a:pPr>
            <a:r>
              <a:t/>
            </a:r>
            <a:endParaRPr b="0" i="0" sz="1800" u="none" cap="none" strike="noStrike">
              <a:solidFill>
                <a:srgbClr val="666666"/>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ct val="25000"/>
              <a:buFont typeface="Arial"/>
              <a:buNone/>
            </a:pPr>
            <a:r>
              <a:t/>
            </a:r>
            <a:endParaRPr b="0" i="0" sz="1800" u="none" cap="none" strike="noStrike">
              <a:solidFill>
                <a:srgbClr val="666666"/>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ct val="25000"/>
              <a:buFont typeface="Arial"/>
              <a:buNone/>
            </a:pPr>
            <a:r>
              <a:rPr b="0" i="0" lang="en-US" sz="1800" u="sng" cap="none" strike="noStrike">
                <a:solidFill>
                  <a:srgbClr val="666666"/>
                </a:solidFill>
                <a:latin typeface="Arial"/>
                <a:ea typeface="Arial"/>
                <a:cs typeface="Arial"/>
                <a:sym typeface="Arial"/>
                <a:hlinkClick r:id="rId7"/>
              </a:rPr>
              <a:t>Java Buildpack</a:t>
            </a:r>
          </a:p>
          <a:p>
            <a:pPr indent="0" lvl="1" marL="457200" marR="0" rtl="0" algn="l">
              <a:lnSpc>
                <a:spcPct val="100000"/>
              </a:lnSpc>
              <a:spcBef>
                <a:spcPts val="0"/>
              </a:spcBef>
              <a:spcAft>
                <a:spcPts val="0"/>
              </a:spcAft>
              <a:buClr>
                <a:srgbClr val="FFFFFF"/>
              </a:buClr>
              <a:buSzPct val="25000"/>
              <a:buFont typeface="Arial"/>
              <a:buNone/>
            </a:pPr>
            <a:r>
              <a:rPr b="0" i="0" lang="en-US" sz="1800" u="none" cap="none" strike="noStrike">
                <a:solidFill>
                  <a:srgbClr val="666666"/>
                </a:solidFill>
                <a:latin typeface="Arial"/>
                <a:ea typeface="Arial"/>
                <a:cs typeface="Arial"/>
                <a:sym typeface="Arial"/>
              </a:rPr>
              <a:t>Cloud Foundry Community Buildpack</a:t>
            </a:r>
          </a:p>
          <a:p>
            <a:pPr indent="0" lvl="1" marL="457200" marR="0" rtl="0" algn="l">
              <a:lnSpc>
                <a:spcPct val="100000"/>
              </a:lnSpc>
              <a:spcBef>
                <a:spcPts val="0"/>
              </a:spcBef>
              <a:spcAft>
                <a:spcPts val="0"/>
              </a:spcAft>
              <a:buClr>
                <a:srgbClr val="FFFFFF"/>
              </a:buClr>
              <a:buSzPct val="25000"/>
              <a:buFont typeface="Arial"/>
              <a:buNone/>
            </a:pPr>
            <a:r>
              <a:rPr b="0" i="0" lang="en-US" sz="1800" u="none" cap="none" strike="noStrike">
                <a:solidFill>
                  <a:srgbClr val="666666"/>
                </a:solidFill>
                <a:latin typeface="Arial"/>
                <a:ea typeface="Arial"/>
                <a:cs typeface="Arial"/>
                <a:sym typeface="Arial"/>
              </a:rPr>
              <a:t>Write you own</a:t>
            </a:r>
          </a:p>
          <a:p>
            <a:pPr indent="0" lvl="1" marL="457200" marR="0" rtl="0" algn="l">
              <a:lnSpc>
                <a:spcPct val="100000"/>
              </a:lnSpc>
              <a:spcBef>
                <a:spcPts val="0"/>
              </a:spcBef>
              <a:spcAft>
                <a:spcPts val="0"/>
              </a:spcAft>
              <a:buClr>
                <a:srgbClr val="000000"/>
              </a:buClr>
              <a:buSzPct val="25000"/>
              <a:buFont typeface="Arial"/>
              <a:buNone/>
            </a:pPr>
            <a:r>
              <a:t/>
            </a:r>
            <a:endParaRPr b="0" i="0" sz="1800" u="none" cap="none" strike="noStrike">
              <a:solidFill>
                <a:srgbClr val="666666"/>
              </a:solidFill>
              <a:latin typeface="Arial"/>
              <a:ea typeface="Arial"/>
              <a:cs typeface="Arial"/>
              <a:sym typeface="Arial"/>
            </a:endParaRPr>
          </a:p>
        </p:txBody>
      </p:sp>
      <p:sp>
        <p:nvSpPr>
          <p:cNvPr id="581" name="Shape 581"/>
          <p:cNvSpPr txBox="1"/>
          <p:nvPr/>
        </p:nvSpPr>
        <p:spPr>
          <a:xfrm>
            <a:off x="2690815" y="2103963"/>
            <a:ext cx="2986085" cy="1127359"/>
          </a:xfrm>
          <a:prstGeom prst="rect">
            <a:avLst/>
          </a:prstGeom>
          <a:noFill/>
          <a:ln>
            <a:noFill/>
          </a:ln>
        </p:spPr>
        <p:txBody>
          <a:bodyPr anchorCtr="0" anchor="t" bIns="0" lIns="0" rIns="0" tIns="0">
            <a:noAutofit/>
          </a:bodyPr>
          <a:lstStyle/>
          <a:p>
            <a:pPr indent="-285750" lvl="1" marL="742950" marR="0" rtl="0" algn="l">
              <a:lnSpc>
                <a:spcPct val="100000"/>
              </a:lnSpc>
              <a:spcBef>
                <a:spcPts val="0"/>
              </a:spcBef>
              <a:spcAft>
                <a:spcPts val="0"/>
              </a:spcAft>
              <a:buClr>
                <a:srgbClr val="666666"/>
              </a:buClr>
              <a:buSzPct val="100000"/>
              <a:buFont typeface="Verdana"/>
              <a:buChar char="–"/>
            </a:pPr>
            <a:r>
              <a:rPr b="0" i="0" lang="en-US" sz="1800" u="none" cap="none" strike="noStrike">
                <a:solidFill>
                  <a:srgbClr val="666666"/>
                </a:solidFill>
                <a:latin typeface="Arial"/>
                <a:ea typeface="Arial"/>
                <a:cs typeface="Arial"/>
                <a:sym typeface="Arial"/>
              </a:rPr>
              <a:t>Go</a:t>
            </a:r>
          </a:p>
          <a:p>
            <a:pPr indent="-285750" lvl="1" marL="742950" marR="0" rtl="0" algn="l">
              <a:lnSpc>
                <a:spcPct val="100000"/>
              </a:lnSpc>
              <a:spcBef>
                <a:spcPts val="300"/>
              </a:spcBef>
              <a:spcAft>
                <a:spcPts val="0"/>
              </a:spcAft>
              <a:buClr>
                <a:srgbClr val="666666"/>
              </a:buClr>
              <a:buSzPct val="100000"/>
              <a:buFont typeface="Verdana"/>
              <a:buChar char="–"/>
            </a:pPr>
            <a:r>
              <a:rPr b="0" i="0" lang="en-US" sz="1800" u="none" cap="none" strike="noStrike">
                <a:solidFill>
                  <a:srgbClr val="666666"/>
                </a:solidFill>
                <a:latin typeface="Arial"/>
                <a:ea typeface="Arial"/>
                <a:cs typeface="Arial"/>
                <a:sym typeface="Arial"/>
              </a:rPr>
              <a:t>Python</a:t>
            </a:r>
          </a:p>
          <a:p>
            <a:pPr indent="-285750" lvl="1" marL="742950" marR="0" rtl="0" algn="l">
              <a:lnSpc>
                <a:spcPct val="100000"/>
              </a:lnSpc>
              <a:spcBef>
                <a:spcPts val="300"/>
              </a:spcBef>
              <a:spcAft>
                <a:spcPts val="0"/>
              </a:spcAft>
              <a:buClr>
                <a:srgbClr val="666666"/>
              </a:buClr>
              <a:buSzPct val="100000"/>
              <a:buFont typeface="Verdana"/>
              <a:buChar char="–"/>
            </a:pPr>
            <a:r>
              <a:rPr b="0" i="0" lang="en-US" sz="1800" u="none" cap="none" strike="noStrike">
                <a:solidFill>
                  <a:srgbClr val="666666"/>
                </a:solidFill>
                <a:latin typeface="Arial"/>
                <a:ea typeface="Arial"/>
                <a:cs typeface="Arial"/>
                <a:sym typeface="Arial"/>
              </a:rPr>
              <a:t>PHP</a:t>
            </a:r>
          </a:p>
          <a:p>
            <a:pPr indent="-285750" lvl="1" marL="742950" marR="0" rtl="0" algn="l">
              <a:lnSpc>
                <a:spcPct val="100000"/>
              </a:lnSpc>
              <a:spcBef>
                <a:spcPts val="300"/>
              </a:spcBef>
              <a:spcAft>
                <a:spcPts val="0"/>
              </a:spcAft>
              <a:buClr>
                <a:srgbClr val="666666"/>
              </a:buClr>
              <a:buSzPct val="100000"/>
              <a:buFont typeface="Verdana"/>
              <a:buChar char="–"/>
            </a:pPr>
            <a:r>
              <a:rPr b="0" i="0" lang="en-US" sz="1800" u="none" cap="none" strike="noStrike">
                <a:solidFill>
                  <a:srgbClr val="666666"/>
                </a:solidFill>
                <a:latin typeface="Arial"/>
                <a:ea typeface="Arial"/>
                <a:cs typeface="Arial"/>
                <a:sym typeface="Arial"/>
              </a:rPr>
              <a:t>Staticfile</a:t>
            </a:r>
          </a:p>
        </p:txBody>
      </p:sp>
      <p:sp>
        <p:nvSpPr>
          <p:cNvPr id="582" name="Shape 582"/>
          <p:cNvSpPr txBox="1"/>
          <p:nvPr/>
        </p:nvSpPr>
        <p:spPr>
          <a:xfrm>
            <a:off x="221569" y="168200"/>
            <a:ext cx="8410576" cy="623887"/>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spcAft>
                <a:spcPts val="0"/>
              </a:spcAft>
              <a:buClr>
                <a:srgbClr val="2C95DD"/>
              </a:buClr>
              <a:buSzPct val="25000"/>
              <a:buFont typeface="Arial"/>
              <a:buNone/>
            </a:pPr>
            <a:r>
              <a:rPr b="0" i="0" lang="en-US" sz="2800" u="none" cap="none" strike="noStrike">
                <a:solidFill>
                  <a:srgbClr val="2C95DD"/>
                </a:solidFill>
                <a:latin typeface="Arial"/>
                <a:ea typeface="Arial"/>
                <a:cs typeface="Arial"/>
                <a:sym typeface="Arial"/>
              </a:rPr>
              <a:t>Buildpack Flavors</a:t>
            </a:r>
          </a:p>
        </p:txBody>
      </p:sp>
      <p:sp>
        <p:nvSpPr>
          <p:cNvPr id="583" name="Shape 583"/>
          <p:cNvSpPr txBox="1"/>
          <p:nvPr/>
        </p:nvSpPr>
        <p:spPr>
          <a:xfrm>
            <a:off x="366713" y="2103963"/>
            <a:ext cx="2986085" cy="1127359"/>
          </a:xfrm>
          <a:prstGeom prst="rect">
            <a:avLst/>
          </a:prstGeom>
          <a:noFill/>
          <a:ln>
            <a:noFill/>
          </a:ln>
        </p:spPr>
        <p:txBody>
          <a:bodyPr anchorCtr="0" anchor="t" bIns="0" lIns="0" rIns="0" tIns="0">
            <a:noAutofit/>
          </a:bodyPr>
          <a:lstStyle/>
          <a:p>
            <a:pPr indent="-285750" lvl="1" marL="742950" marR="0" rtl="0" algn="l">
              <a:lnSpc>
                <a:spcPct val="100000"/>
              </a:lnSpc>
              <a:spcBef>
                <a:spcPts val="0"/>
              </a:spcBef>
              <a:spcAft>
                <a:spcPts val="0"/>
              </a:spcAft>
              <a:buClr>
                <a:srgbClr val="666666"/>
              </a:buClr>
              <a:buSzPct val="100000"/>
              <a:buFont typeface="Verdana"/>
              <a:buChar char="–"/>
            </a:pPr>
            <a:r>
              <a:rPr b="0" i="0" lang="en-US" sz="1800" u="none" cap="none" strike="noStrike">
                <a:solidFill>
                  <a:srgbClr val="666666"/>
                </a:solidFill>
                <a:latin typeface="Arial"/>
                <a:ea typeface="Arial"/>
                <a:cs typeface="Arial"/>
                <a:sym typeface="Arial"/>
              </a:rPr>
              <a:t>Java</a:t>
            </a:r>
          </a:p>
          <a:p>
            <a:pPr indent="-285750" lvl="1" marL="742950" marR="0" rtl="0" algn="l">
              <a:lnSpc>
                <a:spcPct val="100000"/>
              </a:lnSpc>
              <a:spcBef>
                <a:spcPts val="300"/>
              </a:spcBef>
              <a:spcAft>
                <a:spcPts val="0"/>
              </a:spcAft>
              <a:buClr>
                <a:srgbClr val="666666"/>
              </a:buClr>
              <a:buSzPct val="100000"/>
              <a:buFont typeface="Verdana"/>
              <a:buChar char="–"/>
            </a:pPr>
            <a:r>
              <a:rPr b="0" i="0" lang="en-US" sz="1800" u="none" cap="none" strike="noStrike">
                <a:solidFill>
                  <a:srgbClr val="666666"/>
                </a:solidFill>
                <a:latin typeface="Arial"/>
                <a:ea typeface="Arial"/>
                <a:cs typeface="Arial"/>
                <a:sym typeface="Arial"/>
              </a:rPr>
              <a:t>Ruby</a:t>
            </a:r>
          </a:p>
          <a:p>
            <a:pPr indent="-285750" lvl="1" marL="742950" marR="0" rtl="0" algn="l">
              <a:lnSpc>
                <a:spcPct val="100000"/>
              </a:lnSpc>
              <a:spcBef>
                <a:spcPts val="300"/>
              </a:spcBef>
              <a:spcAft>
                <a:spcPts val="0"/>
              </a:spcAft>
              <a:buClr>
                <a:srgbClr val="666666"/>
              </a:buClr>
              <a:buSzPct val="100000"/>
              <a:buFont typeface="Verdana"/>
              <a:buChar char="–"/>
            </a:pPr>
            <a:r>
              <a:rPr b="0" i="0" lang="en-US" sz="1800" u="none" cap="none" strike="noStrike">
                <a:solidFill>
                  <a:srgbClr val="666666"/>
                </a:solidFill>
                <a:latin typeface="Arial"/>
                <a:ea typeface="Arial"/>
                <a:cs typeface="Arial"/>
                <a:sym typeface="Arial"/>
              </a:rPr>
              <a:t>Node.js</a:t>
            </a:r>
          </a:p>
          <a:p>
            <a:pPr indent="-285750" lvl="1" marL="742950" marR="0" rtl="0" algn="l">
              <a:lnSpc>
                <a:spcPct val="100000"/>
              </a:lnSpc>
              <a:spcBef>
                <a:spcPts val="300"/>
              </a:spcBef>
              <a:spcAft>
                <a:spcPts val="0"/>
              </a:spcAft>
              <a:buClr>
                <a:srgbClr val="666666"/>
              </a:buClr>
              <a:buSzPct val="100000"/>
              <a:buFont typeface="Verdana"/>
              <a:buChar char="–"/>
            </a:pPr>
            <a:r>
              <a:rPr b="0" i="0" lang="en-US" sz="1800" u="none" cap="none" strike="noStrike">
                <a:solidFill>
                  <a:srgbClr val="666666"/>
                </a:solidFill>
                <a:latin typeface="Arial"/>
                <a:ea typeface="Arial"/>
                <a:cs typeface="Arial"/>
                <a:sym typeface="Arial"/>
              </a:rPr>
              <a:t>Binary</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587" name="Shape 587"/>
        <p:cNvGrpSpPr/>
        <p:nvPr/>
      </p:nvGrpSpPr>
      <p:grpSpPr>
        <a:xfrm>
          <a:off x="0" y="0"/>
          <a:ext cx="0" cy="0"/>
          <a:chOff x="0" y="0"/>
          <a:chExt cx="0" cy="0"/>
        </a:xfrm>
      </p:grpSpPr>
      <p:sp>
        <p:nvSpPr>
          <p:cNvPr id="588" name="Shape 588"/>
          <p:cNvSpPr txBox="1"/>
          <p:nvPr>
            <p:ph idx="12" type="sldNum"/>
          </p:nvPr>
        </p:nvSpPr>
        <p:spPr>
          <a:xfrm>
            <a:off x="8553450" y="5021494"/>
            <a:ext cx="533399" cy="127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808080"/>
              </a:buClr>
              <a:buSzPct val="25000"/>
              <a:buFont typeface="Arial"/>
              <a:buNone/>
            </a:pPr>
            <a:fld id="{00000000-1234-1234-1234-123412341234}" type="slidenum">
              <a:rPr b="0" i="0" lang="en-US" sz="800" u="none" cap="none" strike="noStrike">
                <a:solidFill>
                  <a:srgbClr val="808080"/>
                </a:solidFill>
                <a:latin typeface="Arial"/>
                <a:ea typeface="Arial"/>
                <a:cs typeface="Arial"/>
                <a:sym typeface="Arial"/>
              </a:rPr>
              <a:t>‹#›</a:t>
            </a:fld>
          </a:p>
        </p:txBody>
      </p:sp>
      <p:pic>
        <p:nvPicPr>
          <p:cNvPr id="589" name="Shape 589"/>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590" name="Shape 590"/>
          <p:cNvSpPr/>
          <p:nvPr/>
        </p:nvSpPr>
        <p:spPr>
          <a:xfrm>
            <a:off x="6451864" y="737758"/>
            <a:ext cx="2438450" cy="1112738"/>
          </a:xfrm>
          <a:prstGeom prst="wedgeEllipseCallout">
            <a:avLst>
              <a:gd fmla="val -83757" name="adj1"/>
              <a:gd fmla="val -24415" name="adj2"/>
            </a:avLst>
          </a:prstGeom>
          <a:solidFill>
            <a:srgbClr val="FFFFFF"/>
          </a:solidFill>
          <a:ln>
            <a:noFill/>
          </a:ln>
          <a:effectLst>
            <a:outerShdw blurRad="101599" rotWithShape="0" dir="5400000" dist="25400">
              <a:srgbClr val="000000">
                <a:alpha val="74901"/>
              </a:srgbClr>
            </a:outerShdw>
          </a:effectLst>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1"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1" i="0" lang="en-US" sz="1700" u="none" cap="none" strike="noStrike">
                <a:solidFill>
                  <a:srgbClr val="000000"/>
                </a:solidFill>
                <a:latin typeface="Arial"/>
                <a:ea typeface="Arial"/>
                <a:cs typeface="Arial"/>
                <a:sym typeface="Arial"/>
              </a:rPr>
              <a:t>CONTAINERS!!!!</a:t>
            </a:r>
            <a:br>
              <a:rPr b="1" i="0" lang="en-US" sz="1700" u="none" cap="none" strike="noStrike">
                <a:solidFill>
                  <a:srgbClr val="000000"/>
                </a:solidFill>
                <a:latin typeface="Arial"/>
                <a:ea typeface="Arial"/>
                <a:cs typeface="Arial"/>
                <a:sym typeface="Arial"/>
              </a:rPr>
            </a:br>
          </a:p>
        </p:txBody>
      </p:sp>
      <p:grpSp>
        <p:nvGrpSpPr>
          <p:cNvPr id="591" name="Shape 591"/>
          <p:cNvGrpSpPr/>
          <p:nvPr/>
        </p:nvGrpSpPr>
        <p:grpSpPr>
          <a:xfrm>
            <a:off x="7980" y="0"/>
            <a:ext cx="9144000" cy="5148496"/>
            <a:chOff x="7980" y="0"/>
            <a:chExt cx="9144000" cy="5148496"/>
          </a:xfrm>
        </p:grpSpPr>
        <p:grpSp>
          <p:nvGrpSpPr>
            <p:cNvPr id="592" name="Shape 592"/>
            <p:cNvGrpSpPr/>
            <p:nvPr/>
          </p:nvGrpSpPr>
          <p:grpSpPr>
            <a:xfrm>
              <a:off x="7980" y="0"/>
              <a:ext cx="9144000" cy="5148496"/>
              <a:chOff x="7980" y="0"/>
              <a:chExt cx="9144000" cy="5148496"/>
            </a:xfrm>
          </p:grpSpPr>
          <p:grpSp>
            <p:nvGrpSpPr>
              <p:cNvPr id="593" name="Shape 593"/>
              <p:cNvGrpSpPr/>
              <p:nvPr/>
            </p:nvGrpSpPr>
            <p:grpSpPr>
              <a:xfrm>
                <a:off x="7980" y="0"/>
                <a:ext cx="9144000" cy="5148496"/>
                <a:chOff x="7980" y="0"/>
                <a:chExt cx="9144000" cy="5148496"/>
              </a:xfrm>
            </p:grpSpPr>
            <p:sp>
              <p:nvSpPr>
                <p:cNvPr id="594" name="Shape 594"/>
                <p:cNvSpPr/>
                <p:nvPr/>
              </p:nvSpPr>
              <p:spPr>
                <a:xfrm>
                  <a:off x="7980" y="4995"/>
                  <a:ext cx="9144000" cy="5143500"/>
                </a:xfrm>
                <a:prstGeom prst="rect">
                  <a:avLst/>
                </a:prstGeom>
                <a:solidFill>
                  <a:srgbClr val="17232A"/>
                </a:solidFill>
                <a:ln>
                  <a:noFill/>
                </a:ln>
                <a:effectLst>
                  <a:outerShdw blurRad="39999" rotWithShape="0" dir="5400000" dist="23000">
                    <a:srgbClr val="000000">
                      <a:alpha val="3490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595" name="Shape 595"/>
                <p:cNvPicPr preferRelativeResize="0"/>
                <p:nvPr/>
              </p:nvPicPr>
              <p:blipFill rotWithShape="1">
                <a:blip r:embed="rId4">
                  <a:alphaModFix/>
                </a:blip>
                <a:srcRect b="0" l="0" r="0" t="0"/>
                <a:stretch/>
              </p:blipFill>
              <p:spPr>
                <a:xfrm>
                  <a:off x="3767662" y="0"/>
                  <a:ext cx="4826999" cy="5143500"/>
                </a:xfrm>
                <a:prstGeom prst="rect">
                  <a:avLst/>
                </a:prstGeom>
                <a:noFill/>
                <a:ln>
                  <a:noFill/>
                </a:ln>
              </p:spPr>
            </p:pic>
          </p:grpSp>
          <p:sp>
            <p:nvSpPr>
              <p:cNvPr id="596" name="Shape 596"/>
              <p:cNvSpPr txBox="1"/>
              <p:nvPr/>
            </p:nvSpPr>
            <p:spPr>
              <a:xfrm>
                <a:off x="383643" y="291568"/>
                <a:ext cx="8410500" cy="460500"/>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2800" u="none" cap="none" strike="noStrike">
                    <a:solidFill>
                      <a:srgbClr val="2C95DD"/>
                    </a:solidFill>
                    <a:latin typeface="Arial"/>
                    <a:ea typeface="Arial"/>
                    <a:cs typeface="Arial"/>
                    <a:sym typeface="Arial"/>
                  </a:rPr>
                  <a:t>Containers - History</a:t>
                </a:r>
              </a:p>
            </p:txBody>
          </p:sp>
        </p:grpSp>
        <p:sp>
          <p:nvSpPr>
            <p:cNvPr id="597" name="Shape 597"/>
            <p:cNvSpPr txBox="1"/>
            <p:nvPr/>
          </p:nvSpPr>
          <p:spPr>
            <a:xfrm>
              <a:off x="366714" y="1074737"/>
              <a:ext cx="3280500" cy="3383100"/>
            </a:xfrm>
            <a:prstGeom prst="rect">
              <a:avLst/>
            </a:prstGeom>
            <a:noFill/>
            <a:ln>
              <a:noFill/>
            </a:ln>
          </p:spPr>
          <p:txBody>
            <a:bodyPr anchorCtr="0" anchor="t" bIns="45700" lIns="91425" rIns="91425" tIns="45700">
              <a:noAutofit/>
            </a:bodyPr>
            <a:lstStyle/>
            <a:p>
              <a:pPr indent="-285750" lvl="0" marL="285750" marR="0" rtl="0" algn="l">
                <a:lnSpc>
                  <a:spcPct val="100000"/>
                </a:lnSpc>
                <a:spcBef>
                  <a:spcPts val="0"/>
                </a:spcBef>
                <a:spcAft>
                  <a:spcPts val="0"/>
                </a:spcAft>
                <a:buClr>
                  <a:srgbClr val="FFFFFF"/>
                </a:buClr>
                <a:buSzPct val="100000"/>
                <a:buFont typeface="Arial"/>
                <a:buChar char="-"/>
              </a:pPr>
              <a:r>
                <a:rPr b="0" i="0" lang="en-US" sz="1800" u="none" cap="none" strike="noStrike">
                  <a:solidFill>
                    <a:srgbClr val="FFFFFF"/>
                  </a:solidFill>
                  <a:latin typeface="Arial"/>
                  <a:ea typeface="Arial"/>
                  <a:cs typeface="Arial"/>
                  <a:sym typeface="Arial"/>
                </a:rPr>
                <a:t>Containers are not new</a:t>
              </a:r>
            </a:p>
            <a:p>
              <a:pPr indent="-285750" lvl="0" marL="285750" marR="0" rtl="0" algn="l">
                <a:lnSpc>
                  <a:spcPct val="100000"/>
                </a:lnSpc>
                <a:spcBef>
                  <a:spcPts val="0"/>
                </a:spcBef>
                <a:spcAft>
                  <a:spcPts val="0"/>
                </a:spcAft>
                <a:buClr>
                  <a:srgbClr val="FFFFFF"/>
                </a:buClr>
                <a:buSzPct val="100000"/>
                <a:buFont typeface="Arial"/>
                <a:buChar char="-"/>
              </a:pPr>
              <a:r>
                <a:rPr b="0" i="0" lang="en-US" sz="1800" u="none" cap="none" strike="noStrike">
                  <a:solidFill>
                    <a:srgbClr val="FFFFFF"/>
                  </a:solidFill>
                  <a:latin typeface="Arial"/>
                  <a:ea typeface="Arial"/>
                  <a:cs typeface="Arial"/>
                  <a:sym typeface="Arial"/>
                </a:rPr>
                <a:t>CF has used containers since it’s inception</a:t>
              </a:r>
            </a:p>
            <a:p>
              <a:pPr indent="-285750" lvl="0" marL="285750" marR="0" rtl="0" algn="l">
                <a:lnSpc>
                  <a:spcPct val="100000"/>
                </a:lnSpc>
                <a:spcBef>
                  <a:spcPts val="0"/>
                </a:spcBef>
                <a:spcAft>
                  <a:spcPts val="0"/>
                </a:spcAft>
                <a:buClr>
                  <a:srgbClr val="FFFFFF"/>
                </a:buClr>
                <a:buSzPct val="100000"/>
                <a:buFont typeface="Arial"/>
                <a:buChar char="-"/>
              </a:pPr>
              <a:r>
                <a:rPr b="0" i="0" lang="en-US" sz="1800" u="none" cap="none" strike="noStrike">
                  <a:solidFill>
                    <a:srgbClr val="FFFFFF"/>
                  </a:solidFill>
                  <a:latin typeface="Arial"/>
                  <a:ea typeface="Arial"/>
                  <a:cs typeface="Arial"/>
                  <a:sym typeface="Arial"/>
                </a:rPr>
                <a:t>CF supports multiple container technologies as first class citizens including Docker, Warden, Garden and runC</a:t>
              </a:r>
            </a:p>
            <a:p>
              <a:pPr indent="0" lvl="1" marL="457200" marR="0" rtl="0" algn="l">
                <a:lnSpc>
                  <a:spcPct val="100000"/>
                </a:lnSpc>
                <a:spcBef>
                  <a:spcPts val="0"/>
                </a:spcBef>
                <a:spcAft>
                  <a:spcPts val="0"/>
                </a:spcAft>
                <a:buClr>
                  <a:srgbClr val="000000"/>
                </a:buClr>
                <a:buFont typeface="Arial"/>
                <a:buNone/>
              </a:pPr>
              <a:r>
                <a:t/>
              </a:r>
              <a:endParaRPr b="0" i="0" sz="1800" u="sng" cap="none" strike="noStrike">
                <a:solidFill>
                  <a:schemeClr val="hlink"/>
                </a:solidFill>
                <a:latin typeface="Arial"/>
                <a:ea typeface="Arial"/>
                <a:cs typeface="Arial"/>
                <a:sym typeface="Arial"/>
                <a:hlinkClick r:id="rId5"/>
              </a:endParaRPr>
            </a:p>
          </p:txBody>
        </p:sp>
      </p:gr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1"/>
                                        </p:tgtEl>
                                        <p:attrNameLst>
                                          <p:attrName>style.visibility</p:attrName>
                                        </p:attrNameLst>
                                      </p:cBhvr>
                                      <p:to>
                                        <p:strVal val="visible"/>
                                      </p:to>
                                    </p:set>
                                    <p:anim calcmode="lin" valueType="num">
                                      <p:cBhvr additive="base">
                                        <p:cTn dur="500"/>
                                        <p:tgtEl>
                                          <p:spTgt spid="5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01" name="Shape 601"/>
        <p:cNvGrpSpPr/>
        <p:nvPr/>
      </p:nvGrpSpPr>
      <p:grpSpPr>
        <a:xfrm>
          <a:off x="0" y="0"/>
          <a:ext cx="0" cy="0"/>
          <a:chOff x="0" y="0"/>
          <a:chExt cx="0" cy="0"/>
        </a:xfrm>
      </p:grpSpPr>
      <p:sp>
        <p:nvSpPr>
          <p:cNvPr id="602" name="Shape 602"/>
          <p:cNvSpPr txBox="1"/>
          <p:nvPr>
            <p:ph type="ctrTitle"/>
          </p:nvPr>
        </p:nvSpPr>
        <p:spPr>
          <a:xfrm>
            <a:off x="1017587" y="1596570"/>
            <a:ext cx="6048299" cy="764058"/>
          </a:xfrm>
          <a:prstGeom prst="rect">
            <a:avLst/>
          </a:prstGeom>
          <a:noFill/>
          <a:ln>
            <a:noFill/>
          </a:ln>
        </p:spPr>
        <p:txBody>
          <a:bodyPr anchorCtr="0" anchor="b" bIns="91425" lIns="91425" rIns="91425" tIns="91425">
            <a:noAutofit/>
          </a:bodyPr>
          <a:lstStyle/>
          <a:p>
            <a:pPr indent="0" lvl="0" marL="0" marR="0" rtl="0" algn="l">
              <a:lnSpc>
                <a:spcPct val="90000"/>
              </a:lnSpc>
              <a:spcBef>
                <a:spcPts val="0"/>
              </a:spcBef>
              <a:spcAft>
                <a:spcPts val="0"/>
              </a:spcAft>
              <a:buClr>
                <a:srgbClr val="F27C3A"/>
              </a:buClr>
              <a:buSzPct val="25000"/>
              <a:buFont typeface="Arial"/>
              <a:buNone/>
            </a:pPr>
            <a:r>
              <a:rPr b="0" i="0" lang="en-US" sz="4000" u="none" cap="none" strike="noStrike">
                <a:solidFill>
                  <a:srgbClr val="F27C3A"/>
                </a:solidFill>
                <a:latin typeface="Arial"/>
                <a:ea typeface="Arial"/>
                <a:cs typeface="Arial"/>
                <a:sym typeface="Arial"/>
              </a:rPr>
              <a:t>Containers and Scaling</a:t>
            </a:r>
          </a:p>
        </p:txBody>
      </p:sp>
      <p:sp>
        <p:nvSpPr>
          <p:cNvPr id="603" name="Shape 603"/>
          <p:cNvSpPr txBox="1"/>
          <p:nvPr/>
        </p:nvSpPr>
        <p:spPr>
          <a:xfrm>
            <a:off x="1026053" y="2447127"/>
            <a:ext cx="6048374" cy="56276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400" u="none" cap="none" strike="noStrike">
                <a:solidFill>
                  <a:srgbClr val="FFFFFF"/>
                </a:solidFill>
                <a:latin typeface="Arial"/>
                <a:ea typeface="Arial"/>
                <a:cs typeface="Arial"/>
                <a:sym typeface="Arial"/>
              </a:rPr>
              <a:t>Overview</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07" name="Shape 607"/>
        <p:cNvGrpSpPr/>
        <p:nvPr/>
      </p:nvGrpSpPr>
      <p:grpSpPr>
        <a:xfrm>
          <a:off x="0" y="0"/>
          <a:ext cx="0" cy="0"/>
          <a:chOff x="0" y="0"/>
          <a:chExt cx="0" cy="0"/>
        </a:xfrm>
      </p:grpSpPr>
      <p:pic>
        <p:nvPicPr>
          <p:cNvPr descr="Stocksy_txp157cab05rEJ000_Medium_423382.jpg" id="608" name="Shape 608"/>
          <p:cNvPicPr preferRelativeResize="0"/>
          <p:nvPr/>
        </p:nvPicPr>
        <p:blipFill rotWithShape="1">
          <a:blip r:embed="rId3">
            <a:alphaModFix/>
          </a:blip>
          <a:srcRect b="0" l="0" r="0" t="15584"/>
          <a:stretch/>
        </p:blipFill>
        <p:spPr>
          <a:xfrm>
            <a:off x="0" y="0"/>
            <a:ext cx="9144000" cy="5143499"/>
          </a:xfrm>
          <a:prstGeom prst="rect">
            <a:avLst/>
          </a:prstGeom>
          <a:noFill/>
          <a:ln>
            <a:noFill/>
          </a:ln>
        </p:spPr>
      </p:pic>
      <p:sp>
        <p:nvSpPr>
          <p:cNvPr id="609" name="Shape 609"/>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nvGrpSpPr>
          <p:cNvPr id="610" name="Shape 610"/>
          <p:cNvGrpSpPr/>
          <p:nvPr/>
        </p:nvGrpSpPr>
        <p:grpSpPr>
          <a:xfrm>
            <a:off x="3754005" y="2328640"/>
            <a:ext cx="1187449" cy="800194"/>
            <a:chOff x="1314450" y="2381250"/>
            <a:chExt cx="1847849" cy="1245222"/>
          </a:xfrm>
        </p:grpSpPr>
        <p:sp>
          <p:nvSpPr>
            <p:cNvPr id="611" name="Shape 611"/>
            <p:cNvSpPr/>
            <p:nvPr/>
          </p:nvSpPr>
          <p:spPr>
            <a:xfrm>
              <a:off x="1752600" y="2806700"/>
              <a:ext cx="1028700" cy="635000"/>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pic>
          <p:nvPicPr>
            <p:cNvPr descr="cf-green.png" id="612" name="Shape 612"/>
            <p:cNvPicPr preferRelativeResize="0"/>
            <p:nvPr/>
          </p:nvPicPr>
          <p:blipFill rotWithShape="1">
            <a:blip r:embed="rId4">
              <a:alphaModFix/>
            </a:blip>
            <a:srcRect b="0" l="0" r="0" t="0"/>
            <a:stretch/>
          </p:blipFill>
          <p:spPr>
            <a:xfrm>
              <a:off x="1314450" y="2381250"/>
              <a:ext cx="1847849" cy="1245222"/>
            </a:xfrm>
            <a:prstGeom prst="rect">
              <a:avLst/>
            </a:prstGeom>
            <a:noFill/>
            <a:ln>
              <a:noFill/>
            </a:ln>
          </p:spPr>
        </p:pic>
      </p:grpSp>
      <p:cxnSp>
        <p:nvCxnSpPr>
          <p:cNvPr id="613" name="Shape 613"/>
          <p:cNvCxnSpPr/>
          <p:nvPr/>
        </p:nvCxnSpPr>
        <p:spPr>
          <a:xfrm>
            <a:off x="596900" y="2111130"/>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614" name="Shape 614"/>
          <p:cNvCxnSpPr/>
          <p:nvPr/>
        </p:nvCxnSpPr>
        <p:spPr>
          <a:xfrm>
            <a:off x="596900" y="3428753"/>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sp>
        <p:nvSpPr>
          <p:cNvPr id="615" name="Shape 615"/>
          <p:cNvSpPr txBox="1"/>
          <p:nvPr/>
        </p:nvSpPr>
        <p:spPr>
          <a:xfrm>
            <a:off x="1820793" y="1336858"/>
            <a:ext cx="5209486" cy="460500"/>
          </a:xfrm>
          <a:prstGeom prst="rect">
            <a:avLst/>
          </a:prstGeom>
          <a:noFill/>
          <a:ln>
            <a:noFill/>
          </a:ln>
        </p:spPr>
        <p:txBody>
          <a:bodyPr anchorCtr="0" anchor="t" bIns="0" lIns="0" rIns="0" tIns="0">
            <a:noAutofit/>
          </a:bodyPr>
          <a:lstStyle/>
          <a:p>
            <a:pPr indent="0" lvl="0" marL="0" marR="0" rtl="0" algn="just">
              <a:lnSpc>
                <a:spcPct val="90000"/>
              </a:lnSpc>
              <a:spcBef>
                <a:spcPts val="0"/>
              </a:spcBef>
              <a:spcAft>
                <a:spcPts val="0"/>
              </a:spcAft>
              <a:buClr>
                <a:srgbClr val="000000"/>
              </a:buClr>
              <a:buFont typeface="Arial"/>
              <a:buNone/>
            </a:pPr>
            <a:r>
              <a:t/>
            </a:r>
            <a:endParaRPr b="1" i="0" sz="4500" u="none" cap="none" strike="noStrike">
              <a:solidFill>
                <a:srgbClr val="008881"/>
              </a:solidFill>
              <a:latin typeface="Arial"/>
              <a:ea typeface="Arial"/>
              <a:cs typeface="Arial"/>
              <a:sym typeface="Arial"/>
            </a:endParaRPr>
          </a:p>
        </p:txBody>
      </p:sp>
      <p:sp>
        <p:nvSpPr>
          <p:cNvPr id="616" name="Shape 616"/>
          <p:cNvSpPr txBox="1"/>
          <p:nvPr/>
        </p:nvSpPr>
        <p:spPr>
          <a:xfrm>
            <a:off x="205956" y="1396070"/>
            <a:ext cx="8410499" cy="4605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74CEC7"/>
              </a:buClr>
              <a:buSzPct val="25000"/>
              <a:buFont typeface="Arial"/>
              <a:buNone/>
            </a:pPr>
            <a:r>
              <a:rPr b="1" i="0" lang="en-US" sz="3200" u="none" cap="none" strike="noStrike">
                <a:solidFill>
                  <a:srgbClr val="74CEC7"/>
                </a:solidFill>
                <a:latin typeface="Arial"/>
                <a:ea typeface="Arial"/>
                <a:cs typeface="Arial"/>
                <a:sym typeface="Arial"/>
              </a:rPr>
              <a:t>D E M O</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20" name="Shape 620"/>
        <p:cNvGrpSpPr/>
        <p:nvPr/>
      </p:nvGrpSpPr>
      <p:grpSpPr>
        <a:xfrm>
          <a:off x="0" y="0"/>
          <a:ext cx="0" cy="0"/>
          <a:chOff x="0" y="0"/>
          <a:chExt cx="0" cy="0"/>
        </a:xfrm>
      </p:grpSpPr>
      <p:sp>
        <p:nvSpPr>
          <p:cNvPr id="621" name="Shape 621"/>
          <p:cNvSpPr txBox="1"/>
          <p:nvPr>
            <p:ph type="title"/>
          </p:nvPr>
        </p:nvSpPr>
        <p:spPr>
          <a:xfrm>
            <a:off x="1117708" y="407953"/>
            <a:ext cx="6947615" cy="585513"/>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38A7E"/>
              </a:buClr>
              <a:buSzPct val="25000"/>
              <a:buFont typeface="Arial"/>
              <a:buNone/>
            </a:pPr>
            <a:r>
              <a:rPr b="0" i="0" lang="en-US" sz="2800" u="none" cap="none" strike="noStrike">
                <a:solidFill>
                  <a:srgbClr val="138A7E"/>
                </a:solidFill>
                <a:latin typeface="Arial"/>
                <a:ea typeface="Arial"/>
                <a:cs typeface="Arial"/>
                <a:sym typeface="Arial"/>
              </a:rPr>
              <a:t>The App-Container Approach - Scaling</a:t>
            </a:r>
          </a:p>
        </p:txBody>
      </p:sp>
      <p:sp>
        <p:nvSpPr>
          <p:cNvPr id="622" name="Shape 622"/>
          <p:cNvSpPr/>
          <p:nvPr/>
        </p:nvSpPr>
        <p:spPr>
          <a:xfrm>
            <a:off x="1637753" y="1294808"/>
            <a:ext cx="6204086" cy="3429001"/>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chemeClr val="lt1"/>
              </a:buClr>
              <a:buFont typeface="Arial"/>
              <a:buNone/>
            </a:pPr>
            <a:r>
              <a:t/>
            </a:r>
            <a:endParaRPr b="0" i="0" sz="1600" u="none" cap="none" strike="noStrike">
              <a:solidFill>
                <a:srgbClr val="008881"/>
              </a:solidFill>
              <a:latin typeface="Source Sans Pro"/>
              <a:ea typeface="Source Sans Pro"/>
              <a:cs typeface="Source Sans Pro"/>
              <a:sym typeface="Source Sans Pro"/>
            </a:endParaRPr>
          </a:p>
        </p:txBody>
      </p:sp>
      <p:sp>
        <p:nvSpPr>
          <p:cNvPr id="623" name="Shape 623"/>
          <p:cNvSpPr/>
          <p:nvPr/>
        </p:nvSpPr>
        <p:spPr>
          <a:xfrm rot="-5400000">
            <a:off x="214097" y="2822294"/>
            <a:ext cx="3581398" cy="374030"/>
          </a:xfrm>
          <a:prstGeom prst="roundRect">
            <a:avLst>
              <a:gd fmla="val 8685" name="adj"/>
            </a:avLst>
          </a:prstGeom>
          <a:solidFill>
            <a:srgbClr val="0A1831">
              <a:alpha val="24705"/>
            </a:srgbClr>
          </a:solidFill>
          <a:ln>
            <a:noFill/>
          </a:ln>
        </p:spPr>
        <p:txBody>
          <a:bodyPr anchorCtr="0" anchor="ctr" bIns="0" lIns="182875" rIns="0"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600" u="none" cap="none" strike="noStrike">
                <a:solidFill>
                  <a:srgbClr val="F2F2F2"/>
                </a:solidFill>
                <a:latin typeface="Calibri"/>
                <a:ea typeface="Calibri"/>
                <a:cs typeface="Calibri"/>
                <a:sym typeface="Calibri"/>
              </a:rPr>
              <a:t>Router</a:t>
            </a:r>
          </a:p>
        </p:txBody>
      </p:sp>
      <p:sp>
        <p:nvSpPr>
          <p:cNvPr id="624" name="Shape 624"/>
          <p:cNvSpPr/>
          <p:nvPr/>
        </p:nvSpPr>
        <p:spPr>
          <a:xfrm>
            <a:off x="2286000" y="1861991"/>
            <a:ext cx="1533402" cy="443726"/>
          </a:xfrm>
          <a:prstGeom prst="roundRect">
            <a:avLst>
              <a:gd fmla="val 4579" name="adj"/>
            </a:avLst>
          </a:prstGeom>
          <a:solidFill>
            <a:srgbClr val="A5A5A5"/>
          </a:solidFill>
          <a:ln>
            <a:noFill/>
          </a:ln>
          <a:effectLst>
            <a:outerShdw blurRad="39999" rotWithShape="0" dir="5400000" dist="23000">
              <a:srgbClr val="808080">
                <a:alpha val="34901"/>
              </a:srgbClr>
            </a:outerShdw>
          </a:effectLst>
        </p:spPr>
        <p:txBody>
          <a:bodyPr anchorCtr="0" anchor="ctr" bIns="0" lIns="320025" rIns="0" tIns="0">
            <a:noAutofit/>
          </a:bodyPr>
          <a:lstStyle/>
          <a:p>
            <a:pPr indent="0" lvl="0" marL="0" marR="0" rtl="0" algn="l">
              <a:lnSpc>
                <a:spcPct val="100000"/>
              </a:lnSpc>
              <a:spcBef>
                <a:spcPts val="0"/>
              </a:spcBef>
              <a:spcAft>
                <a:spcPts val="0"/>
              </a:spcAft>
              <a:buClr>
                <a:srgbClr val="FFFFFF"/>
              </a:buClr>
              <a:buSzPct val="25000"/>
              <a:buFont typeface="Source Sans Pro"/>
              <a:buNone/>
            </a:pPr>
            <a:r>
              <a:rPr b="1" i="0" lang="en-US" sz="1200" u="none" cap="none" strike="noStrike">
                <a:solidFill>
                  <a:srgbClr val="FFFFFF"/>
                </a:solidFill>
                <a:latin typeface="Source Sans Pro"/>
                <a:ea typeface="Source Sans Pro"/>
                <a:cs typeface="Source Sans Pro"/>
                <a:sym typeface="Source Sans Pro"/>
              </a:rPr>
              <a:t>Blobstore</a:t>
            </a:r>
          </a:p>
        </p:txBody>
      </p:sp>
      <p:sp>
        <p:nvSpPr>
          <p:cNvPr id="625" name="Shape 625"/>
          <p:cNvSpPr/>
          <p:nvPr/>
        </p:nvSpPr>
        <p:spPr>
          <a:xfrm>
            <a:off x="2349505" y="1975996"/>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nvGrpSpPr>
          <p:cNvPr id="626" name="Shape 626"/>
          <p:cNvGrpSpPr/>
          <p:nvPr/>
        </p:nvGrpSpPr>
        <p:grpSpPr>
          <a:xfrm>
            <a:off x="4038600" y="1861992"/>
            <a:ext cx="1533402" cy="443726"/>
            <a:chOff x="5181600" y="2326964"/>
            <a:chExt cx="1533402" cy="443726"/>
          </a:xfrm>
        </p:grpSpPr>
        <p:sp>
          <p:nvSpPr>
            <p:cNvPr id="627" name="Shape 627"/>
            <p:cNvSpPr/>
            <p:nvPr/>
          </p:nvSpPr>
          <p:spPr>
            <a:xfrm>
              <a:off x="5181600" y="2326964"/>
              <a:ext cx="1533402" cy="443726"/>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ctr" bIns="0" lIns="320025" rIns="0" tIns="0">
              <a:noAutofit/>
            </a:bodyPr>
            <a:lstStyle/>
            <a:p>
              <a:pPr indent="0" lvl="0" marL="0" marR="0" rtl="0" algn="l">
                <a:lnSpc>
                  <a:spcPct val="100000"/>
                </a:lnSpc>
                <a:spcBef>
                  <a:spcPts val="0"/>
                </a:spcBef>
                <a:spcAft>
                  <a:spcPts val="0"/>
                </a:spcAft>
                <a:buClr>
                  <a:srgbClr val="FFFFFF"/>
                </a:buClr>
                <a:buSzPct val="25000"/>
                <a:buFont typeface="Source Sans Pro"/>
                <a:buNone/>
              </a:pPr>
              <a:r>
                <a:rPr b="1" i="0" lang="en-US" sz="1200" u="none" cap="none" strike="noStrike">
                  <a:solidFill>
                    <a:srgbClr val="FFFFFF"/>
                  </a:solidFill>
                  <a:latin typeface="Source Sans Pro"/>
                  <a:ea typeface="Source Sans Pro"/>
                  <a:cs typeface="Source Sans Pro"/>
                  <a:sym typeface="Source Sans Pro"/>
                </a:rPr>
                <a:t>Cloud Controller</a:t>
              </a:r>
            </a:p>
          </p:txBody>
        </p:sp>
        <p:sp>
          <p:nvSpPr>
            <p:cNvPr id="628" name="Shape 628"/>
            <p:cNvSpPr/>
            <p:nvPr/>
          </p:nvSpPr>
          <p:spPr>
            <a:xfrm>
              <a:off x="5257800" y="2430983"/>
              <a:ext cx="199082" cy="26567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sp>
        <p:nvSpPr>
          <p:cNvPr id="629" name="Shape 629"/>
          <p:cNvSpPr/>
          <p:nvPr/>
        </p:nvSpPr>
        <p:spPr>
          <a:xfrm>
            <a:off x="4032021" y="3031577"/>
            <a:ext cx="1533402" cy="443726"/>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ctr" bIns="0" lIns="320025" rIns="0" tIns="0">
            <a:noAutofit/>
          </a:bodyPr>
          <a:lstStyle/>
          <a:p>
            <a:pPr indent="0" lvl="0" marL="0" marR="0" rtl="0" algn="l">
              <a:lnSpc>
                <a:spcPct val="100000"/>
              </a:lnSpc>
              <a:spcBef>
                <a:spcPts val="0"/>
              </a:spcBef>
              <a:spcAft>
                <a:spcPts val="0"/>
              </a:spcAft>
              <a:buClr>
                <a:srgbClr val="FFFFFF"/>
              </a:buClr>
              <a:buSzPct val="25000"/>
              <a:buFont typeface="Source Sans Pro"/>
              <a:buNone/>
            </a:pPr>
            <a:r>
              <a:rPr b="1" i="0" lang="en-US" sz="1200" u="none" cap="none" strike="noStrike">
                <a:solidFill>
                  <a:srgbClr val="FFFFFF"/>
                </a:solidFill>
                <a:latin typeface="Source Sans Pro"/>
                <a:ea typeface="Source Sans Pro"/>
                <a:cs typeface="Source Sans Pro"/>
                <a:sym typeface="Source Sans Pro"/>
              </a:rPr>
              <a:t>     Brain</a:t>
            </a:r>
          </a:p>
        </p:txBody>
      </p:sp>
      <p:sp>
        <p:nvSpPr>
          <p:cNvPr id="630" name="Shape 630"/>
          <p:cNvSpPr/>
          <p:nvPr/>
        </p:nvSpPr>
        <p:spPr>
          <a:xfrm rot="-10345447">
            <a:off x="4169585" y="3092246"/>
            <a:ext cx="239023" cy="210912"/>
          </a:xfrm>
          <a:custGeom>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nvGrpSpPr>
          <p:cNvPr id="631" name="Shape 631"/>
          <p:cNvGrpSpPr/>
          <p:nvPr/>
        </p:nvGrpSpPr>
        <p:grpSpPr>
          <a:xfrm>
            <a:off x="3057291" y="3765100"/>
            <a:ext cx="1099434" cy="781048"/>
            <a:chOff x="5412944" y="3105150"/>
            <a:chExt cx="1099434" cy="781048"/>
          </a:xfrm>
        </p:grpSpPr>
        <p:sp>
          <p:nvSpPr>
            <p:cNvPr id="632" name="Shape 632"/>
            <p:cNvSpPr/>
            <p:nvPr/>
          </p:nvSpPr>
          <p:spPr>
            <a:xfrm>
              <a:off x="5412944" y="3105150"/>
              <a:ext cx="1099434" cy="781048"/>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1"/>
                </a:srgbClr>
              </a:outerShdw>
            </a:effectLst>
          </p:spPr>
          <p:txBody>
            <a:bodyPr anchorCtr="0" anchor="t" bIns="0" lIns="320025" rIns="0" tIns="118850">
              <a:noAutofit/>
            </a:bodyPr>
            <a:lstStyle/>
            <a:p>
              <a:pPr indent="0" lvl="0" marL="0" marR="0" rtl="0" algn="l">
                <a:lnSpc>
                  <a:spcPct val="100000"/>
                </a:lnSpc>
                <a:spcBef>
                  <a:spcPts val="0"/>
                </a:spcBef>
                <a:spcAft>
                  <a:spcPts val="0"/>
                </a:spcAft>
                <a:buClr>
                  <a:srgbClr val="FFFFFF"/>
                </a:buClr>
                <a:buSzPct val="25000"/>
                <a:buFont typeface="Source Sans Pro"/>
                <a:buNone/>
              </a:pPr>
              <a:r>
                <a:rPr b="1" i="0" lang="en-US" sz="1200" u="none" cap="none" strike="noStrike">
                  <a:solidFill>
                    <a:srgbClr val="FFFFFF"/>
                  </a:solidFill>
                  <a:latin typeface="Source Sans Pro"/>
                  <a:ea typeface="Source Sans Pro"/>
                  <a:cs typeface="Source Sans Pro"/>
                  <a:sym typeface="Source Sans Pro"/>
                </a:rPr>
                <a:t>Cell</a:t>
              </a:r>
            </a:p>
          </p:txBody>
        </p:sp>
        <p:sp>
          <p:nvSpPr>
            <p:cNvPr id="633" name="Shape 633"/>
            <p:cNvSpPr/>
            <p:nvPr/>
          </p:nvSpPr>
          <p:spPr>
            <a:xfrm>
              <a:off x="5477046" y="3213241"/>
              <a:ext cx="225280" cy="222167"/>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grpSp>
        <p:nvGrpSpPr>
          <p:cNvPr id="634" name="Shape 634"/>
          <p:cNvGrpSpPr/>
          <p:nvPr/>
        </p:nvGrpSpPr>
        <p:grpSpPr>
          <a:xfrm>
            <a:off x="4249004" y="3765100"/>
            <a:ext cx="1099434" cy="781048"/>
            <a:chOff x="5412944" y="3105150"/>
            <a:chExt cx="1099434" cy="781048"/>
          </a:xfrm>
        </p:grpSpPr>
        <p:sp>
          <p:nvSpPr>
            <p:cNvPr id="635" name="Shape 635"/>
            <p:cNvSpPr/>
            <p:nvPr/>
          </p:nvSpPr>
          <p:spPr>
            <a:xfrm>
              <a:off x="5412944" y="3105150"/>
              <a:ext cx="1099434" cy="781048"/>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1"/>
                </a:srgbClr>
              </a:outerShdw>
            </a:effectLst>
          </p:spPr>
          <p:txBody>
            <a:bodyPr anchorCtr="0" anchor="t" bIns="0" lIns="320025" rIns="0" tIns="118850">
              <a:noAutofit/>
            </a:bodyPr>
            <a:lstStyle/>
            <a:p>
              <a:pPr indent="0" lvl="0" marL="0" marR="0" rtl="0" algn="l">
                <a:lnSpc>
                  <a:spcPct val="100000"/>
                </a:lnSpc>
                <a:spcBef>
                  <a:spcPts val="0"/>
                </a:spcBef>
                <a:spcAft>
                  <a:spcPts val="0"/>
                </a:spcAft>
                <a:buClr>
                  <a:srgbClr val="FFFFFF"/>
                </a:buClr>
                <a:buSzPct val="25000"/>
                <a:buFont typeface="Source Sans Pro"/>
                <a:buNone/>
              </a:pPr>
              <a:r>
                <a:rPr b="1" i="0" lang="en-US" sz="1200" u="none" cap="none" strike="noStrike">
                  <a:solidFill>
                    <a:srgbClr val="FFFFFF"/>
                  </a:solidFill>
                  <a:latin typeface="Source Sans Pro"/>
                  <a:ea typeface="Source Sans Pro"/>
                  <a:cs typeface="Source Sans Pro"/>
                  <a:sym typeface="Source Sans Pro"/>
                </a:rPr>
                <a:t>Cell</a:t>
              </a:r>
            </a:p>
          </p:txBody>
        </p:sp>
        <p:sp>
          <p:nvSpPr>
            <p:cNvPr id="636" name="Shape 636"/>
            <p:cNvSpPr/>
            <p:nvPr/>
          </p:nvSpPr>
          <p:spPr>
            <a:xfrm>
              <a:off x="5477046" y="3213241"/>
              <a:ext cx="225280" cy="222167"/>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grpSp>
        <p:nvGrpSpPr>
          <p:cNvPr id="637" name="Shape 637"/>
          <p:cNvGrpSpPr/>
          <p:nvPr/>
        </p:nvGrpSpPr>
        <p:grpSpPr>
          <a:xfrm>
            <a:off x="5440718" y="3765100"/>
            <a:ext cx="1099434" cy="781048"/>
            <a:chOff x="5412944" y="3105150"/>
            <a:chExt cx="1099434" cy="781048"/>
          </a:xfrm>
        </p:grpSpPr>
        <p:sp>
          <p:nvSpPr>
            <p:cNvPr id="638" name="Shape 638"/>
            <p:cNvSpPr/>
            <p:nvPr/>
          </p:nvSpPr>
          <p:spPr>
            <a:xfrm>
              <a:off x="5412944" y="3105150"/>
              <a:ext cx="1099434" cy="781048"/>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1"/>
                </a:srgbClr>
              </a:outerShdw>
            </a:effectLst>
          </p:spPr>
          <p:txBody>
            <a:bodyPr anchorCtr="0" anchor="t" bIns="0" lIns="320025" rIns="0" tIns="118850">
              <a:noAutofit/>
            </a:bodyPr>
            <a:lstStyle/>
            <a:p>
              <a:pPr indent="0" lvl="0" marL="0" marR="0" rtl="0" algn="l">
                <a:lnSpc>
                  <a:spcPct val="100000"/>
                </a:lnSpc>
                <a:spcBef>
                  <a:spcPts val="0"/>
                </a:spcBef>
                <a:spcAft>
                  <a:spcPts val="0"/>
                </a:spcAft>
                <a:buClr>
                  <a:srgbClr val="FFFFFF"/>
                </a:buClr>
                <a:buSzPct val="25000"/>
                <a:buFont typeface="Source Sans Pro"/>
                <a:buNone/>
              </a:pPr>
              <a:r>
                <a:rPr b="1" i="0" lang="en-US" sz="1200" u="none" cap="none" strike="noStrike">
                  <a:solidFill>
                    <a:srgbClr val="FFFFFF"/>
                  </a:solidFill>
                  <a:latin typeface="Source Sans Pro"/>
                  <a:ea typeface="Source Sans Pro"/>
                  <a:cs typeface="Source Sans Pro"/>
                  <a:sym typeface="Source Sans Pro"/>
                </a:rPr>
                <a:t>Cell</a:t>
              </a:r>
            </a:p>
          </p:txBody>
        </p:sp>
        <p:sp>
          <p:nvSpPr>
            <p:cNvPr id="639" name="Shape 639"/>
            <p:cNvSpPr/>
            <p:nvPr/>
          </p:nvSpPr>
          <p:spPr>
            <a:xfrm>
              <a:off x="5477046" y="3213241"/>
              <a:ext cx="225280" cy="222167"/>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grpSp>
      <p:cxnSp>
        <p:nvCxnSpPr>
          <p:cNvPr id="640" name="Shape 640"/>
          <p:cNvCxnSpPr>
            <a:stCxn id="624" idx="3"/>
            <a:endCxn id="627" idx="1"/>
          </p:cNvCxnSpPr>
          <p:nvPr/>
        </p:nvCxnSpPr>
        <p:spPr>
          <a:xfrm>
            <a:off x="3819402" y="2083855"/>
            <a:ext cx="219300" cy="0"/>
          </a:xfrm>
          <a:prstGeom prst="straightConnector1">
            <a:avLst/>
          </a:prstGeom>
          <a:noFill/>
          <a:ln cap="flat" cmpd="sng" w="19050">
            <a:solidFill>
              <a:schemeClr val="dk2"/>
            </a:solidFill>
            <a:prstDash val="solid"/>
            <a:round/>
            <a:headEnd len="med" w="med" type="none"/>
            <a:tailEnd len="med" w="med" type="none"/>
          </a:ln>
        </p:spPr>
      </p:cxnSp>
      <p:sp>
        <p:nvSpPr>
          <p:cNvPr id="641" name="Shape 641"/>
          <p:cNvSpPr/>
          <p:nvPr/>
        </p:nvSpPr>
        <p:spPr>
          <a:xfrm rot="-2700000">
            <a:off x="3533624" y="2046968"/>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cxnSp>
        <p:nvCxnSpPr>
          <p:cNvPr id="642" name="Shape 642"/>
          <p:cNvCxnSpPr>
            <a:stCxn id="627" idx="2"/>
            <a:endCxn id="629" idx="0"/>
          </p:cNvCxnSpPr>
          <p:nvPr/>
        </p:nvCxnSpPr>
        <p:spPr>
          <a:xfrm flipH="1">
            <a:off x="4798701" y="2305718"/>
            <a:ext cx="6600" cy="726000"/>
          </a:xfrm>
          <a:prstGeom prst="straightConnector1">
            <a:avLst/>
          </a:prstGeom>
          <a:noFill/>
          <a:ln cap="flat" cmpd="sng" w="19050">
            <a:solidFill>
              <a:srgbClr val="7F7F7F"/>
            </a:solidFill>
            <a:prstDash val="solid"/>
            <a:round/>
            <a:headEnd len="med" w="med" type="none"/>
            <a:tailEnd len="lg" w="lg" type="triangle"/>
          </a:ln>
        </p:spPr>
      </p:cxnSp>
      <p:sp>
        <p:nvSpPr>
          <p:cNvPr id="643" name="Shape 643"/>
          <p:cNvSpPr/>
          <p:nvPr/>
        </p:nvSpPr>
        <p:spPr>
          <a:xfrm rot="-2700000">
            <a:off x="3533624" y="2046968"/>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cxnSp>
        <p:nvCxnSpPr>
          <p:cNvPr id="644" name="Shape 644"/>
          <p:cNvCxnSpPr/>
          <p:nvPr/>
        </p:nvCxnSpPr>
        <p:spPr>
          <a:xfrm rot="10800000">
            <a:off x="1955571" y="3100369"/>
            <a:ext cx="2076449" cy="0"/>
          </a:xfrm>
          <a:prstGeom prst="straightConnector1">
            <a:avLst/>
          </a:prstGeom>
          <a:noFill/>
          <a:ln cap="flat" cmpd="sng" w="19050">
            <a:solidFill>
              <a:srgbClr val="7F7F7F"/>
            </a:solidFill>
            <a:prstDash val="solid"/>
            <a:round/>
            <a:headEnd len="med" w="med" type="none"/>
            <a:tailEnd len="lg" w="lg" type="triangle"/>
          </a:ln>
        </p:spPr>
      </p:cxnSp>
      <p:sp>
        <p:nvSpPr>
          <p:cNvPr id="645" name="Shape 645"/>
          <p:cNvSpPr/>
          <p:nvPr/>
        </p:nvSpPr>
        <p:spPr>
          <a:xfrm>
            <a:off x="1889505" y="3733210"/>
            <a:ext cx="230584" cy="230584"/>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646" name="Shape 646"/>
          <p:cNvSpPr/>
          <p:nvPr/>
        </p:nvSpPr>
        <p:spPr>
          <a:xfrm>
            <a:off x="599089" y="2854835"/>
            <a:ext cx="1038662" cy="776286"/>
          </a:xfrm>
          <a:prstGeom prst="rightArrow">
            <a:avLst>
              <a:gd fmla="val 72086" name="adj1"/>
              <a:gd fmla="val 41820"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Source Sans Pro"/>
              <a:buNone/>
            </a:pPr>
            <a:r>
              <a:rPr b="0" i="0" lang="en-US" sz="1400" u="none" cap="none" strike="noStrike">
                <a:solidFill>
                  <a:srgbClr val="FFFFFF"/>
                </a:solidFill>
                <a:latin typeface="Source Sans Pro"/>
                <a:ea typeface="Source Sans Pro"/>
                <a:cs typeface="Source Sans Pro"/>
                <a:sym typeface="Source Sans Pro"/>
              </a:rPr>
              <a:t>Access App</a:t>
            </a:r>
          </a:p>
        </p:txBody>
      </p:sp>
      <p:cxnSp>
        <p:nvCxnSpPr>
          <p:cNvPr id="647" name="Shape 647"/>
          <p:cNvCxnSpPr/>
          <p:nvPr/>
        </p:nvCxnSpPr>
        <p:spPr>
          <a:xfrm flipH="1">
            <a:off x="3398079" y="3475303"/>
            <a:ext cx="758646" cy="289796"/>
          </a:xfrm>
          <a:prstGeom prst="straightConnector1">
            <a:avLst/>
          </a:prstGeom>
          <a:noFill/>
          <a:ln cap="flat" cmpd="sng" w="19050">
            <a:solidFill>
              <a:srgbClr val="7F7F7F"/>
            </a:solidFill>
            <a:prstDash val="solid"/>
            <a:round/>
            <a:headEnd len="med" w="med" type="none"/>
            <a:tailEnd len="lg" w="lg" type="triangle"/>
          </a:ln>
        </p:spPr>
      </p:cxnSp>
      <p:sp>
        <p:nvSpPr>
          <p:cNvPr id="648" name="Shape 648"/>
          <p:cNvSpPr/>
          <p:nvPr/>
        </p:nvSpPr>
        <p:spPr>
          <a:xfrm rot="5400000">
            <a:off x="3427170" y="3834767"/>
            <a:ext cx="382602" cy="978671"/>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649" name="Shape 649"/>
          <p:cNvSpPr/>
          <p:nvPr/>
        </p:nvSpPr>
        <p:spPr>
          <a:xfrm>
            <a:off x="3951726" y="4203785"/>
            <a:ext cx="177447" cy="226652"/>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cxnSp>
        <p:nvCxnSpPr>
          <p:cNvPr id="650" name="Shape 650"/>
          <p:cNvCxnSpPr>
            <a:stCxn id="646" idx="3"/>
            <a:endCxn id="632" idx="1"/>
          </p:cNvCxnSpPr>
          <p:nvPr/>
        </p:nvCxnSpPr>
        <p:spPr>
          <a:xfrm>
            <a:off x="1637752" y="3242979"/>
            <a:ext cx="1419600" cy="912599"/>
          </a:xfrm>
          <a:prstGeom prst="curvedConnector3">
            <a:avLst>
              <a:gd fmla="val 50000" name="adj1"/>
            </a:avLst>
          </a:prstGeom>
          <a:noFill/>
          <a:ln cap="flat" cmpd="sng" w="19050">
            <a:solidFill>
              <a:srgbClr val="7F7F7F"/>
            </a:solidFill>
            <a:prstDash val="solid"/>
            <a:round/>
            <a:headEnd len="med" w="med" type="none"/>
            <a:tailEnd len="lg" w="lg" type="triangle"/>
          </a:ln>
        </p:spPr>
      </p:cxnSp>
      <p:cxnSp>
        <p:nvCxnSpPr>
          <p:cNvPr id="651" name="Shape 651"/>
          <p:cNvCxnSpPr/>
          <p:nvPr/>
        </p:nvCxnSpPr>
        <p:spPr>
          <a:xfrm rot="10800000">
            <a:off x="1955571" y="3242980"/>
            <a:ext cx="2076449" cy="0"/>
          </a:xfrm>
          <a:prstGeom prst="straightConnector1">
            <a:avLst/>
          </a:prstGeom>
          <a:noFill/>
          <a:ln cap="flat" cmpd="sng" w="19050">
            <a:solidFill>
              <a:srgbClr val="7F7F7F"/>
            </a:solidFill>
            <a:prstDash val="solid"/>
            <a:round/>
            <a:headEnd len="med" w="med" type="none"/>
            <a:tailEnd len="lg" w="lg" type="triangle"/>
          </a:ln>
        </p:spPr>
      </p:cxnSp>
      <p:cxnSp>
        <p:nvCxnSpPr>
          <p:cNvPr id="652" name="Shape 652"/>
          <p:cNvCxnSpPr>
            <a:stCxn id="632" idx="0"/>
          </p:cNvCxnSpPr>
          <p:nvPr/>
        </p:nvCxnSpPr>
        <p:spPr>
          <a:xfrm flipH="1" rot="10800000">
            <a:off x="3607008" y="3475300"/>
            <a:ext cx="706800" cy="289800"/>
          </a:xfrm>
          <a:prstGeom prst="straightConnector1">
            <a:avLst/>
          </a:prstGeom>
          <a:noFill/>
          <a:ln cap="flat" cmpd="sng" w="19050">
            <a:solidFill>
              <a:srgbClr val="7F7F7F"/>
            </a:solidFill>
            <a:prstDash val="solid"/>
            <a:round/>
            <a:headEnd len="med" w="med" type="none"/>
            <a:tailEnd len="lg" w="lg" type="triangle"/>
          </a:ln>
        </p:spPr>
      </p:cxnSp>
      <p:cxnSp>
        <p:nvCxnSpPr>
          <p:cNvPr id="653" name="Shape 653"/>
          <p:cNvCxnSpPr/>
          <p:nvPr/>
        </p:nvCxnSpPr>
        <p:spPr>
          <a:xfrm rot="10800000">
            <a:off x="4594707" y="3469059"/>
            <a:ext cx="0" cy="289796"/>
          </a:xfrm>
          <a:prstGeom prst="straightConnector1">
            <a:avLst/>
          </a:prstGeom>
          <a:noFill/>
          <a:ln cap="flat" cmpd="sng" w="19050">
            <a:solidFill>
              <a:srgbClr val="7F7F7F"/>
            </a:solidFill>
            <a:prstDash val="solid"/>
            <a:round/>
            <a:headEnd len="med" w="med" type="none"/>
            <a:tailEnd len="lg" w="lg" type="triangle"/>
          </a:ln>
        </p:spPr>
      </p:cxnSp>
      <p:sp>
        <p:nvSpPr>
          <p:cNvPr id="654" name="Shape 654"/>
          <p:cNvSpPr/>
          <p:nvPr/>
        </p:nvSpPr>
        <p:spPr>
          <a:xfrm rot="-2700000">
            <a:off x="3533624" y="2046968"/>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655" name="Shape 655"/>
          <p:cNvSpPr/>
          <p:nvPr/>
        </p:nvSpPr>
        <p:spPr>
          <a:xfrm rot="5400000">
            <a:off x="4607420" y="3834767"/>
            <a:ext cx="382602" cy="978671"/>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656" name="Shape 656"/>
          <p:cNvSpPr/>
          <p:nvPr/>
        </p:nvSpPr>
        <p:spPr>
          <a:xfrm>
            <a:off x="5131976" y="4203785"/>
            <a:ext cx="177447" cy="226652"/>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Source Sans Pro"/>
              <a:ea typeface="Source Sans Pro"/>
              <a:cs typeface="Source Sans Pro"/>
              <a:sym typeface="Source Sans Pro"/>
            </a:endParaRPr>
          </a:p>
        </p:txBody>
      </p:sp>
      <p:sp>
        <p:nvSpPr>
          <p:cNvPr id="657" name="Shape 657"/>
          <p:cNvSpPr/>
          <p:nvPr/>
        </p:nvSpPr>
        <p:spPr>
          <a:xfrm>
            <a:off x="6815667" y="3992810"/>
            <a:ext cx="1026169" cy="646331"/>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Calibri"/>
                <a:ea typeface="Calibri"/>
                <a:cs typeface="Calibri"/>
                <a:sym typeface="Calibri"/>
              </a:rPr>
              <a:t>Platform Runtime</a:t>
            </a:r>
          </a:p>
        </p:txBody>
      </p:sp>
      <p:sp>
        <p:nvSpPr>
          <p:cNvPr id="658" name="Shape 658"/>
          <p:cNvSpPr/>
          <p:nvPr/>
        </p:nvSpPr>
        <p:spPr>
          <a:xfrm>
            <a:off x="2556333" y="2565917"/>
            <a:ext cx="4156489" cy="2130409"/>
          </a:xfrm>
          <a:prstGeom prst="roundRect">
            <a:avLst>
              <a:gd fmla="val 16667" name="adj"/>
            </a:avLst>
          </a:prstGeom>
          <a:solidFill>
            <a:srgbClr val="008881">
              <a:alpha val="12941"/>
            </a:srgbClr>
          </a:solidFill>
          <a:ln cap="flat" cmpd="sng" w="9525">
            <a:solidFill>
              <a:schemeClr val="lt1"/>
            </a:solidFill>
            <a:prstDash val="solid"/>
            <a:round/>
            <a:headEnd len="med" w="med" type="none"/>
            <a:tailEnd len="med" w="med" type="none"/>
          </a:ln>
        </p:spPr>
        <p:txBody>
          <a:bodyPr anchorCtr="1"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Source Sans Pro"/>
              <a:buNone/>
            </a:pPr>
            <a:r>
              <a:rPr b="0" i="0" lang="en-US" sz="1600" u="none" cap="none" strike="noStrike">
                <a:solidFill>
                  <a:srgbClr val="FFFFFF"/>
                </a:solidFill>
                <a:latin typeface="Source Sans Pro"/>
                <a:ea typeface="Source Sans Pro"/>
                <a:cs typeface="Source Sans Pro"/>
                <a:sym typeface="Source Sans Pro"/>
              </a:rPr>
              <a:t>Container Management - DIEGO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50"/>
                                        </p:tgtEl>
                                      </p:cBhvr>
                                    </p:animEffect>
                                    <p:set>
                                      <p:cBhvr>
                                        <p:cTn dur="1" fill="hold">
                                          <p:stCondLst>
                                            <p:cond delay="500"/>
                                          </p:stCondLst>
                                        </p:cTn>
                                        <p:tgtEl>
                                          <p:spTgt spid="65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71" name="Shape 171"/>
        <p:cNvGrpSpPr/>
        <p:nvPr/>
      </p:nvGrpSpPr>
      <p:grpSpPr>
        <a:xfrm>
          <a:off x="0" y="0"/>
          <a:ext cx="0" cy="0"/>
          <a:chOff x="0" y="0"/>
          <a:chExt cx="0" cy="0"/>
        </a:xfrm>
      </p:grpSpPr>
      <p:sp>
        <p:nvSpPr>
          <p:cNvPr id="172" name="Shape 172"/>
          <p:cNvSpPr txBox="1"/>
          <p:nvPr>
            <p:ph type="title"/>
          </p:nvPr>
        </p:nvSpPr>
        <p:spPr>
          <a:xfrm>
            <a:off x="366712" y="325437"/>
            <a:ext cx="8410499"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008881"/>
              </a:buClr>
              <a:buSzPct val="25000"/>
              <a:buFont typeface="Arial"/>
              <a:buNone/>
            </a:pPr>
            <a:r>
              <a:rPr b="1" i="0" lang="en-US" sz="2400" u="none" cap="none" strike="noStrike">
                <a:solidFill>
                  <a:srgbClr val="008881"/>
                </a:solidFill>
                <a:latin typeface="Arial"/>
                <a:ea typeface="Arial"/>
                <a:cs typeface="Arial"/>
                <a:sym typeface="Arial"/>
              </a:rPr>
              <a:t>PCF Overview</a:t>
            </a:r>
          </a:p>
        </p:txBody>
      </p:sp>
      <p:sp>
        <p:nvSpPr>
          <p:cNvPr id="173" name="Shape 173"/>
          <p:cNvSpPr txBox="1"/>
          <p:nvPr>
            <p:ph idx="1" type="body"/>
          </p:nvPr>
        </p:nvSpPr>
        <p:spPr>
          <a:xfrm>
            <a:off x="366712" y="1074737"/>
            <a:ext cx="8410499" cy="3383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lt1"/>
              </a:buClr>
              <a:buSzPct val="25000"/>
              <a:buFont typeface="Noto Sans Symbols"/>
              <a:buNone/>
            </a:pPr>
            <a:r>
              <a:rPr b="0" i="0" lang="en-US" sz="1600" u="none" cap="none" strike="noStrike">
                <a:solidFill>
                  <a:srgbClr val="666666"/>
                </a:solidFill>
                <a:latin typeface="Arial"/>
                <a:ea typeface="Arial"/>
                <a:cs typeface="Arial"/>
                <a:sym typeface="Arial"/>
              </a:rPr>
              <a:t> </a:t>
            </a:r>
            <a:r>
              <a:rPr b="0" i="0" lang="en-US" sz="2000" u="sng" cap="none" strike="noStrike">
                <a:solidFill>
                  <a:srgbClr val="666666"/>
                </a:solidFill>
                <a:latin typeface="Arial"/>
                <a:ea typeface="Arial"/>
                <a:cs typeface="Arial"/>
                <a:sym typeface="Arial"/>
              </a:rPr>
              <a:t>Agenda:</a:t>
            </a:r>
          </a:p>
          <a:p>
            <a:pPr indent="0" lvl="0" marL="0" marR="0" rtl="0" algn="l">
              <a:lnSpc>
                <a:spcPct val="100000"/>
              </a:lnSpc>
              <a:spcBef>
                <a:spcPts val="1200"/>
              </a:spcBef>
              <a:spcAft>
                <a:spcPts val="0"/>
              </a:spcAft>
              <a:buClr>
                <a:schemeClr val="lt1"/>
              </a:buClr>
              <a:buSzPct val="25000"/>
              <a:buFont typeface="Noto Sans Symbols"/>
              <a:buNone/>
            </a:pPr>
            <a:r>
              <a:rPr b="0" i="0" lang="en-US" sz="2000" u="none" cap="none" strike="noStrike">
                <a:solidFill>
                  <a:srgbClr val="666666"/>
                </a:solidFill>
                <a:latin typeface="Arial"/>
                <a:ea typeface="Arial"/>
                <a:cs typeface="Arial"/>
                <a:sym typeface="Arial"/>
              </a:rPr>
              <a:t>1) PCF overview</a:t>
            </a:r>
          </a:p>
          <a:p>
            <a:pPr indent="0" lvl="0" marL="0" marR="0" rtl="0" algn="l">
              <a:lnSpc>
                <a:spcPct val="100000"/>
              </a:lnSpc>
              <a:spcBef>
                <a:spcPts val="1200"/>
              </a:spcBef>
              <a:spcAft>
                <a:spcPts val="0"/>
              </a:spcAft>
              <a:buClr>
                <a:schemeClr val="lt1"/>
              </a:buClr>
              <a:buSzPct val="25000"/>
              <a:buFont typeface="Noto Sans Symbols"/>
              <a:buNone/>
            </a:pPr>
            <a:r>
              <a:rPr b="0" i="0" lang="en-US" sz="2000" u="none" cap="none" strike="noStrike">
                <a:solidFill>
                  <a:srgbClr val="666666"/>
                </a:solidFill>
                <a:latin typeface="Arial"/>
                <a:ea typeface="Arial"/>
                <a:cs typeface="Arial"/>
                <a:sym typeface="Arial"/>
              </a:rPr>
              <a:t>2) Deploying and scaling an app to PCF</a:t>
            </a:r>
          </a:p>
          <a:p>
            <a:pPr indent="0" lvl="0" marL="0" marR="0" rtl="0" algn="l">
              <a:lnSpc>
                <a:spcPct val="100000"/>
              </a:lnSpc>
              <a:spcBef>
                <a:spcPts val="1200"/>
              </a:spcBef>
              <a:spcAft>
                <a:spcPts val="0"/>
              </a:spcAft>
              <a:buClr>
                <a:schemeClr val="lt1"/>
              </a:buClr>
              <a:buSzPct val="25000"/>
              <a:buFont typeface="Noto Sans Symbols"/>
              <a:buNone/>
            </a:pPr>
            <a:r>
              <a:rPr b="0" i="0" lang="en-US" sz="2000" u="none" cap="none" strike="noStrike">
                <a:solidFill>
                  <a:srgbClr val="666666"/>
                </a:solidFill>
                <a:latin typeface="Arial"/>
                <a:ea typeface="Arial"/>
                <a:cs typeface="Arial"/>
                <a:sym typeface="Arial"/>
              </a:rPr>
              <a:t>3) PCF Architecture</a:t>
            </a:r>
          </a:p>
          <a:p>
            <a:pPr indent="0" lvl="0" marL="0" marR="0" rtl="0" algn="l">
              <a:lnSpc>
                <a:spcPct val="100000"/>
              </a:lnSpc>
              <a:spcBef>
                <a:spcPts val="1200"/>
              </a:spcBef>
              <a:spcAft>
                <a:spcPts val="0"/>
              </a:spcAft>
              <a:buClr>
                <a:schemeClr val="lt1"/>
              </a:buClr>
              <a:buSzPct val="25000"/>
              <a:buFont typeface="Noto Sans Symbols"/>
              <a:buNone/>
            </a:pPr>
            <a:r>
              <a:rPr b="0" i="0" lang="en-US" sz="2000" u="none" cap="none" strike="noStrike">
                <a:solidFill>
                  <a:srgbClr val="666666"/>
                </a:solidFill>
                <a:latin typeface="Arial"/>
                <a:ea typeface="Arial"/>
                <a:cs typeface="Arial"/>
                <a:sym typeface="Arial"/>
              </a:rPr>
              <a:t>4) PCF Services and Binding an App to a service(s)</a:t>
            </a:r>
          </a:p>
          <a:p>
            <a:pPr indent="0" lvl="0" marL="0" marR="0" rtl="0" algn="l">
              <a:lnSpc>
                <a:spcPct val="100000"/>
              </a:lnSpc>
              <a:spcBef>
                <a:spcPts val="1200"/>
              </a:spcBef>
              <a:spcAft>
                <a:spcPts val="0"/>
              </a:spcAft>
              <a:buClr>
                <a:schemeClr val="lt1"/>
              </a:buClr>
              <a:buSzPct val="25000"/>
              <a:buFont typeface="Noto Sans Symbols"/>
              <a:buNone/>
            </a:pPr>
            <a:r>
              <a:rPr b="0" i="0" lang="en-US" sz="2000" u="none" cap="none" strike="noStrike">
                <a:solidFill>
                  <a:srgbClr val="666666"/>
                </a:solidFill>
                <a:latin typeface="Arial"/>
                <a:ea typeface="Arial"/>
                <a:cs typeface="Arial"/>
                <a:sym typeface="Arial"/>
              </a:rPr>
              <a:t>5) High Availability and App failures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62" name="Shape 662"/>
        <p:cNvGrpSpPr/>
        <p:nvPr/>
      </p:nvGrpSpPr>
      <p:grpSpPr>
        <a:xfrm>
          <a:off x="0" y="0"/>
          <a:ext cx="0" cy="0"/>
          <a:chOff x="0" y="0"/>
          <a:chExt cx="0" cy="0"/>
        </a:xfrm>
      </p:grpSpPr>
      <p:pic>
        <p:nvPicPr>
          <p:cNvPr descr="Stocksy_txp157cab05rEJ000_Medium_423382.jpg" id="663" name="Shape 663"/>
          <p:cNvPicPr preferRelativeResize="0"/>
          <p:nvPr/>
        </p:nvPicPr>
        <p:blipFill rotWithShape="1">
          <a:blip r:embed="rId3">
            <a:alphaModFix/>
          </a:blip>
          <a:srcRect b="0" l="0" r="0" t="15584"/>
          <a:stretch/>
        </p:blipFill>
        <p:spPr>
          <a:xfrm>
            <a:off x="0" y="0"/>
            <a:ext cx="9144000" cy="5143499"/>
          </a:xfrm>
          <a:prstGeom prst="rect">
            <a:avLst/>
          </a:prstGeom>
          <a:noFill/>
          <a:ln>
            <a:noFill/>
          </a:ln>
        </p:spPr>
      </p:pic>
      <p:sp>
        <p:nvSpPr>
          <p:cNvPr id="664" name="Shape 664"/>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cxnSp>
        <p:nvCxnSpPr>
          <p:cNvPr id="665" name="Shape 665"/>
          <p:cNvCxnSpPr/>
          <p:nvPr/>
        </p:nvCxnSpPr>
        <p:spPr>
          <a:xfrm>
            <a:off x="596900" y="2111130"/>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666" name="Shape 666"/>
          <p:cNvCxnSpPr/>
          <p:nvPr/>
        </p:nvCxnSpPr>
        <p:spPr>
          <a:xfrm>
            <a:off x="596900" y="3428753"/>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sp>
        <p:nvSpPr>
          <p:cNvPr id="667" name="Shape 667"/>
          <p:cNvSpPr txBox="1"/>
          <p:nvPr/>
        </p:nvSpPr>
        <p:spPr>
          <a:xfrm>
            <a:off x="1820793" y="1336858"/>
            <a:ext cx="5209486" cy="460500"/>
          </a:xfrm>
          <a:prstGeom prst="rect">
            <a:avLst/>
          </a:prstGeom>
          <a:noFill/>
          <a:ln>
            <a:noFill/>
          </a:ln>
        </p:spPr>
        <p:txBody>
          <a:bodyPr anchorCtr="0" anchor="t" bIns="0" lIns="0" rIns="0" tIns="0">
            <a:noAutofit/>
          </a:bodyPr>
          <a:lstStyle/>
          <a:p>
            <a:pPr indent="0" lvl="0" marL="0" marR="0" rtl="0" algn="just">
              <a:lnSpc>
                <a:spcPct val="90000"/>
              </a:lnSpc>
              <a:spcBef>
                <a:spcPts val="0"/>
              </a:spcBef>
              <a:spcAft>
                <a:spcPts val="0"/>
              </a:spcAft>
              <a:buClr>
                <a:srgbClr val="000000"/>
              </a:buClr>
              <a:buFont typeface="Arial"/>
              <a:buNone/>
            </a:pPr>
            <a:r>
              <a:t/>
            </a:r>
            <a:endParaRPr b="1" i="0" sz="4500" u="none" cap="none" strike="noStrike">
              <a:solidFill>
                <a:srgbClr val="008881"/>
              </a:solidFill>
              <a:latin typeface="Arial"/>
              <a:ea typeface="Arial"/>
              <a:cs typeface="Arial"/>
              <a:sym typeface="Arial"/>
            </a:endParaRPr>
          </a:p>
        </p:txBody>
      </p:sp>
      <p:sp>
        <p:nvSpPr>
          <p:cNvPr id="668" name="Shape 668"/>
          <p:cNvSpPr txBox="1"/>
          <p:nvPr/>
        </p:nvSpPr>
        <p:spPr>
          <a:xfrm>
            <a:off x="205956" y="2553541"/>
            <a:ext cx="8410499" cy="4605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138A7E"/>
              </a:buClr>
              <a:buSzPct val="25000"/>
              <a:buFont typeface="Arial"/>
              <a:buNone/>
            </a:pPr>
            <a:r>
              <a:rPr b="1" i="0" lang="en-US" sz="3200" u="none" cap="none" strike="noStrike">
                <a:solidFill>
                  <a:srgbClr val="138A7E"/>
                </a:solidFill>
                <a:latin typeface="Arial"/>
                <a:ea typeface="Arial"/>
                <a:cs typeface="Arial"/>
                <a:sym typeface="Arial"/>
              </a:rPr>
              <a:t>DOMAINS AND ROUTES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73" name="Shape 673"/>
        <p:cNvGrpSpPr/>
        <p:nvPr/>
      </p:nvGrpSpPr>
      <p:grpSpPr>
        <a:xfrm>
          <a:off x="0" y="0"/>
          <a:ext cx="0" cy="0"/>
          <a:chOff x="0" y="0"/>
          <a:chExt cx="0" cy="0"/>
        </a:xfrm>
      </p:grpSpPr>
      <p:sp>
        <p:nvSpPr>
          <p:cNvPr id="674" name="Shape 674"/>
          <p:cNvSpPr txBox="1"/>
          <p:nvPr>
            <p:ph type="title"/>
          </p:nvPr>
        </p:nvSpPr>
        <p:spPr>
          <a:xfrm>
            <a:off x="457199" y="320039"/>
            <a:ext cx="8229600" cy="363558"/>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accent1"/>
              </a:buClr>
              <a:buSzPct val="25000"/>
              <a:buFont typeface="Arial"/>
              <a:buNone/>
            </a:pPr>
            <a:r>
              <a:rPr b="0" i="0" lang="en-US" sz="3200" u="none" cap="none" strike="noStrike">
                <a:solidFill>
                  <a:schemeClr val="accent1"/>
                </a:solidFill>
                <a:latin typeface="Arial"/>
                <a:ea typeface="Arial"/>
                <a:cs typeface="Arial"/>
                <a:sym typeface="Arial"/>
              </a:rPr>
              <a:t>Domains</a:t>
            </a:r>
          </a:p>
        </p:txBody>
      </p:sp>
      <p:sp>
        <p:nvSpPr>
          <p:cNvPr id="675" name="Shape 675"/>
          <p:cNvSpPr txBox="1"/>
          <p:nvPr>
            <p:ph idx="1" type="body"/>
          </p:nvPr>
        </p:nvSpPr>
        <p:spPr>
          <a:xfrm>
            <a:off x="457200" y="1108074"/>
            <a:ext cx="4098702" cy="3146166"/>
          </a:xfrm>
          <a:prstGeom prst="rect">
            <a:avLst/>
          </a:prstGeom>
          <a:noFill/>
          <a:ln>
            <a:noFill/>
          </a:ln>
        </p:spPr>
        <p:txBody>
          <a:bodyPr anchorCtr="0" anchor="t" bIns="45700" lIns="91425" rIns="91425" tIns="45700">
            <a:noAutofit/>
          </a:bodyPr>
          <a:lstStyle/>
          <a:p>
            <a:pPr indent="-342900" lvl="0" marL="342900" marR="0" rtl="0" algn="l">
              <a:lnSpc>
                <a:spcPct val="90000"/>
              </a:lnSpc>
              <a:spcBef>
                <a:spcPts val="0"/>
              </a:spcBef>
              <a:spcAft>
                <a:spcPts val="0"/>
              </a:spcAft>
              <a:buClr>
                <a:srgbClr val="666666"/>
              </a:buClr>
              <a:buSzPct val="100000"/>
              <a:buFont typeface="Arial"/>
              <a:buChar char="•"/>
            </a:pPr>
            <a:r>
              <a:rPr b="0" i="0" lang="en-US" sz="2000" u="none" cap="none" strike="noStrike">
                <a:solidFill>
                  <a:srgbClr val="666666"/>
                </a:solidFill>
                <a:latin typeface="Arial"/>
                <a:ea typeface="Arial"/>
                <a:cs typeface="Arial"/>
                <a:sym typeface="Arial"/>
              </a:rPr>
              <a:t>Each Cloud Foundry installation has a default </a:t>
            </a:r>
            <a:r>
              <a:rPr b="0" i="1" lang="en-US" sz="2000" u="none" cap="none" strike="noStrike">
                <a:solidFill>
                  <a:srgbClr val="666666"/>
                </a:solidFill>
                <a:latin typeface="Arial"/>
                <a:ea typeface="Arial"/>
                <a:cs typeface="Arial"/>
                <a:sym typeface="Arial"/>
              </a:rPr>
              <a:t>app domain</a:t>
            </a:r>
          </a:p>
          <a:p>
            <a:pPr indent="-342900" lvl="0" marL="342900" marR="0" rtl="0" algn="l">
              <a:lnSpc>
                <a:spcPct val="90000"/>
              </a:lnSpc>
              <a:spcBef>
                <a:spcPts val="0"/>
              </a:spcBef>
              <a:spcAft>
                <a:spcPts val="0"/>
              </a:spcAft>
              <a:buClr>
                <a:srgbClr val="666666"/>
              </a:buClr>
              <a:buSzPct val="100000"/>
              <a:buFont typeface="Arial"/>
              <a:buChar char="•"/>
            </a:pPr>
            <a:r>
              <a:rPr b="0" i="0" lang="en-US" sz="2000" u="none" cap="none" strike="noStrike">
                <a:solidFill>
                  <a:srgbClr val="666666"/>
                </a:solidFill>
                <a:latin typeface="Arial"/>
                <a:ea typeface="Arial"/>
                <a:cs typeface="Arial"/>
                <a:sym typeface="Arial"/>
              </a:rPr>
              <a:t>Domains provide a namespace from which to create routes</a:t>
            </a:r>
          </a:p>
          <a:p>
            <a:pPr indent="-342900" lvl="0" marL="342900" marR="0" rtl="0" algn="l">
              <a:lnSpc>
                <a:spcPct val="90000"/>
              </a:lnSpc>
              <a:spcBef>
                <a:spcPts val="0"/>
              </a:spcBef>
              <a:spcAft>
                <a:spcPts val="0"/>
              </a:spcAft>
              <a:buClr>
                <a:srgbClr val="666666"/>
              </a:buClr>
              <a:buSzPct val="100000"/>
              <a:buFont typeface="Arial"/>
              <a:buChar char="•"/>
            </a:pPr>
            <a:r>
              <a:rPr b="0" i="0" lang="en-US" sz="2000" u="none" cap="none" strike="noStrike">
                <a:solidFill>
                  <a:srgbClr val="666666"/>
                </a:solidFill>
                <a:latin typeface="Arial"/>
                <a:ea typeface="Arial"/>
                <a:cs typeface="Arial"/>
                <a:sym typeface="Arial"/>
              </a:rPr>
              <a:t>Requests for any routes created from the domain will be routed to Elastic Runtime. </a:t>
            </a:r>
          </a:p>
          <a:p>
            <a:pPr indent="-342900" lvl="0" marL="342900" marR="0" rtl="0" algn="l">
              <a:lnSpc>
                <a:spcPct val="90000"/>
              </a:lnSpc>
              <a:spcBef>
                <a:spcPts val="0"/>
              </a:spcBef>
              <a:spcAft>
                <a:spcPts val="0"/>
              </a:spcAft>
              <a:buClr>
                <a:srgbClr val="666666"/>
              </a:buClr>
              <a:buSzPct val="100000"/>
              <a:buFont typeface="Arial"/>
              <a:buChar char="•"/>
            </a:pPr>
            <a:r>
              <a:rPr b="0" i="0" lang="en-US" sz="2000" u="none" cap="none" strike="noStrike">
                <a:solidFill>
                  <a:srgbClr val="666666"/>
                </a:solidFill>
                <a:latin typeface="Arial"/>
                <a:ea typeface="Arial"/>
                <a:cs typeface="Arial"/>
                <a:sym typeface="Arial"/>
              </a:rPr>
              <a:t>Domains can be shared or private in regards to PCF organizations </a:t>
            </a:r>
          </a:p>
        </p:txBody>
      </p:sp>
      <p:pic>
        <p:nvPicPr>
          <p:cNvPr descr="Screen Shot 2015-12-23 at 8.32.34 PM.png" id="676" name="Shape 676"/>
          <p:cNvPicPr preferRelativeResize="0"/>
          <p:nvPr/>
        </p:nvPicPr>
        <p:blipFill rotWithShape="1">
          <a:blip r:embed="rId3">
            <a:alphaModFix/>
          </a:blip>
          <a:srcRect b="0" l="0" r="0" t="0"/>
          <a:stretch/>
        </p:blipFill>
        <p:spPr>
          <a:xfrm>
            <a:off x="4633062" y="1309545"/>
            <a:ext cx="4448770" cy="2185437"/>
          </a:xfrm>
          <a:prstGeom prst="rect">
            <a:avLst/>
          </a:prstGeom>
          <a:noFill/>
          <a:ln>
            <a:noFill/>
          </a:ln>
        </p:spPr>
      </p:pic>
      <p:sp>
        <p:nvSpPr>
          <p:cNvPr id="677" name="Shape 677"/>
          <p:cNvSpPr/>
          <p:nvPr/>
        </p:nvSpPr>
        <p:spPr>
          <a:xfrm>
            <a:off x="5639373" y="2939776"/>
            <a:ext cx="1003541" cy="222038"/>
          </a:xfrm>
          <a:prstGeom prst="rect">
            <a:avLst/>
          </a:prstGeom>
          <a:noFill/>
          <a:ln cap="flat" cmpd="sng" w="952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82" name="Shape 682"/>
        <p:cNvGrpSpPr/>
        <p:nvPr/>
      </p:nvGrpSpPr>
      <p:grpSpPr>
        <a:xfrm>
          <a:off x="0" y="0"/>
          <a:ext cx="0" cy="0"/>
          <a:chOff x="0" y="0"/>
          <a:chExt cx="0" cy="0"/>
        </a:xfrm>
      </p:grpSpPr>
      <p:sp>
        <p:nvSpPr>
          <p:cNvPr id="683" name="Shape 683"/>
          <p:cNvSpPr txBox="1"/>
          <p:nvPr>
            <p:ph type="title"/>
          </p:nvPr>
        </p:nvSpPr>
        <p:spPr>
          <a:xfrm>
            <a:off x="457199" y="320039"/>
            <a:ext cx="8229600" cy="363558"/>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accent1"/>
              </a:buClr>
              <a:buSzPct val="25000"/>
              <a:buFont typeface="Arial"/>
              <a:buNone/>
            </a:pPr>
            <a:r>
              <a:rPr b="0" i="0" lang="en-US" sz="3200" u="none" cap="none" strike="noStrike">
                <a:solidFill>
                  <a:schemeClr val="accent1"/>
                </a:solidFill>
                <a:latin typeface="Arial"/>
                <a:ea typeface="Arial"/>
                <a:cs typeface="Arial"/>
                <a:sym typeface="Arial"/>
              </a:rPr>
              <a:t>Domains – Behind the Scenes</a:t>
            </a:r>
          </a:p>
        </p:txBody>
      </p:sp>
      <p:sp>
        <p:nvSpPr>
          <p:cNvPr id="684" name="Shape 684"/>
          <p:cNvSpPr txBox="1"/>
          <p:nvPr>
            <p:ph idx="1" type="body"/>
          </p:nvPr>
        </p:nvSpPr>
        <p:spPr>
          <a:xfrm>
            <a:off x="457200" y="1108074"/>
            <a:ext cx="4320726" cy="3146166"/>
          </a:xfrm>
          <a:prstGeom prst="rect">
            <a:avLst/>
          </a:prstGeom>
          <a:noFill/>
          <a:ln>
            <a:noFill/>
          </a:ln>
        </p:spPr>
        <p:txBody>
          <a:bodyPr anchorCtr="0" anchor="t" bIns="45700" lIns="91425" rIns="91425" tIns="45700">
            <a:noAutofit/>
          </a:bodyPr>
          <a:lstStyle/>
          <a:p>
            <a:pPr indent="-342900" lvl="0" marL="342900" marR="0" rtl="0" algn="l">
              <a:lnSpc>
                <a:spcPct val="100000"/>
              </a:lnSpc>
              <a:spcBef>
                <a:spcPts val="0"/>
              </a:spcBef>
              <a:spcAft>
                <a:spcPts val="0"/>
              </a:spcAft>
              <a:buClr>
                <a:srgbClr val="666666"/>
              </a:buClr>
              <a:buSzPct val="100000"/>
              <a:buFont typeface="Arial"/>
              <a:buChar char="•"/>
            </a:pPr>
            <a:r>
              <a:rPr b="0" i="0" lang="en-US" sz="2000" u="none" cap="none" strike="noStrike">
                <a:solidFill>
                  <a:srgbClr val="666666"/>
                </a:solidFill>
                <a:latin typeface="Arial"/>
                <a:ea typeface="Arial"/>
                <a:cs typeface="Arial"/>
                <a:sym typeface="Arial"/>
              </a:rPr>
              <a:t>A wildcard entry (*) is added to the DNS for the app domain</a:t>
            </a:r>
          </a:p>
          <a:p>
            <a:pPr indent="-342900" lvl="0" marL="342900" marR="0" rtl="0" algn="l">
              <a:lnSpc>
                <a:spcPct val="100000"/>
              </a:lnSpc>
              <a:spcBef>
                <a:spcPts val="0"/>
              </a:spcBef>
              <a:spcAft>
                <a:spcPts val="0"/>
              </a:spcAft>
              <a:buClr>
                <a:srgbClr val="666666"/>
              </a:buClr>
              <a:buSzPct val="100000"/>
              <a:buFont typeface="Arial"/>
              <a:buChar char="•"/>
            </a:pPr>
            <a:r>
              <a:rPr b="0" i="0" lang="en-US" sz="2000" u="none" cap="none" strike="noStrike">
                <a:solidFill>
                  <a:srgbClr val="666666"/>
                </a:solidFill>
                <a:latin typeface="Arial"/>
                <a:ea typeface="Arial"/>
                <a:cs typeface="Arial"/>
                <a:sym typeface="Arial"/>
              </a:rPr>
              <a:t>That DNS entry points to a load balancer (or Cloud Foundry’s HA Proxy), which points to the Cloud Foundry’s Router</a:t>
            </a:r>
          </a:p>
          <a:p>
            <a:pPr indent="-342900" lvl="0" marL="342900" marR="0" rtl="0" algn="l">
              <a:lnSpc>
                <a:spcPct val="100000"/>
              </a:lnSpc>
              <a:spcBef>
                <a:spcPts val="0"/>
              </a:spcBef>
              <a:spcAft>
                <a:spcPts val="0"/>
              </a:spcAft>
              <a:buClr>
                <a:srgbClr val="666666"/>
              </a:buClr>
              <a:buSzPct val="100000"/>
              <a:buFont typeface="Arial"/>
              <a:buChar char="•"/>
            </a:pPr>
            <a:r>
              <a:rPr b="0" i="0" lang="en-US" sz="2000" u="none" cap="none" strike="noStrike">
                <a:solidFill>
                  <a:srgbClr val="666666"/>
                </a:solidFill>
                <a:latin typeface="Arial"/>
                <a:ea typeface="Arial"/>
                <a:cs typeface="Arial"/>
                <a:sym typeface="Arial"/>
              </a:rPr>
              <a:t>The Router uses the subdomain to map to application instance(s)</a:t>
            </a:r>
          </a:p>
        </p:txBody>
      </p:sp>
      <p:pic>
        <p:nvPicPr>
          <p:cNvPr descr="Screen Shot 2016-01-20 at 11.14.48 PM.png" id="685" name="Shape 685"/>
          <p:cNvPicPr preferRelativeResize="0"/>
          <p:nvPr/>
        </p:nvPicPr>
        <p:blipFill rotWithShape="1">
          <a:blip r:embed="rId3">
            <a:alphaModFix/>
          </a:blip>
          <a:srcRect b="0" l="0" r="0" t="0"/>
          <a:stretch/>
        </p:blipFill>
        <p:spPr>
          <a:xfrm>
            <a:off x="4862171" y="1492092"/>
            <a:ext cx="4210779" cy="17668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89" name="Shape 689"/>
        <p:cNvGrpSpPr/>
        <p:nvPr/>
      </p:nvGrpSpPr>
      <p:grpSpPr>
        <a:xfrm>
          <a:off x="0" y="0"/>
          <a:ext cx="0" cy="0"/>
          <a:chOff x="0" y="0"/>
          <a:chExt cx="0" cy="0"/>
        </a:xfrm>
      </p:grpSpPr>
      <p:pic>
        <p:nvPicPr>
          <p:cNvPr descr="Stocksy_txp157cab05rEJ000_Medium_423382.jpg" id="690" name="Shape 690"/>
          <p:cNvPicPr preferRelativeResize="0"/>
          <p:nvPr/>
        </p:nvPicPr>
        <p:blipFill rotWithShape="1">
          <a:blip r:embed="rId3">
            <a:alphaModFix/>
          </a:blip>
          <a:srcRect b="0" l="0" r="0" t="15584"/>
          <a:stretch/>
        </p:blipFill>
        <p:spPr>
          <a:xfrm>
            <a:off x="0" y="0"/>
            <a:ext cx="9144000" cy="5143499"/>
          </a:xfrm>
          <a:prstGeom prst="rect">
            <a:avLst/>
          </a:prstGeom>
          <a:noFill/>
          <a:ln>
            <a:noFill/>
          </a:ln>
        </p:spPr>
      </p:pic>
      <p:sp>
        <p:nvSpPr>
          <p:cNvPr id="691" name="Shape 691"/>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cxnSp>
        <p:nvCxnSpPr>
          <p:cNvPr id="692" name="Shape 692"/>
          <p:cNvCxnSpPr/>
          <p:nvPr/>
        </p:nvCxnSpPr>
        <p:spPr>
          <a:xfrm>
            <a:off x="596900" y="2111130"/>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693" name="Shape 693"/>
          <p:cNvCxnSpPr/>
          <p:nvPr/>
        </p:nvCxnSpPr>
        <p:spPr>
          <a:xfrm>
            <a:off x="596900" y="3428753"/>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sp>
        <p:nvSpPr>
          <p:cNvPr id="694" name="Shape 694"/>
          <p:cNvSpPr txBox="1"/>
          <p:nvPr/>
        </p:nvSpPr>
        <p:spPr>
          <a:xfrm>
            <a:off x="1820793" y="1336858"/>
            <a:ext cx="5209486" cy="460500"/>
          </a:xfrm>
          <a:prstGeom prst="rect">
            <a:avLst/>
          </a:prstGeom>
          <a:noFill/>
          <a:ln>
            <a:noFill/>
          </a:ln>
        </p:spPr>
        <p:txBody>
          <a:bodyPr anchorCtr="0" anchor="t" bIns="0" lIns="0" rIns="0" tIns="0">
            <a:noAutofit/>
          </a:bodyPr>
          <a:lstStyle/>
          <a:p>
            <a:pPr indent="0" lvl="0" marL="0" marR="0" rtl="0" algn="just">
              <a:lnSpc>
                <a:spcPct val="90000"/>
              </a:lnSpc>
              <a:spcBef>
                <a:spcPts val="0"/>
              </a:spcBef>
              <a:spcAft>
                <a:spcPts val="0"/>
              </a:spcAft>
              <a:buClr>
                <a:srgbClr val="000000"/>
              </a:buClr>
              <a:buFont typeface="Arial"/>
              <a:buNone/>
            </a:pPr>
            <a:r>
              <a:t/>
            </a:r>
            <a:endParaRPr b="1" i="0" sz="4500" u="none" cap="none" strike="noStrike">
              <a:solidFill>
                <a:srgbClr val="008881"/>
              </a:solidFill>
              <a:latin typeface="Arial"/>
              <a:ea typeface="Arial"/>
              <a:cs typeface="Arial"/>
              <a:sym typeface="Arial"/>
            </a:endParaRPr>
          </a:p>
        </p:txBody>
      </p:sp>
      <p:sp>
        <p:nvSpPr>
          <p:cNvPr id="695" name="Shape 695"/>
          <p:cNvSpPr txBox="1"/>
          <p:nvPr/>
        </p:nvSpPr>
        <p:spPr>
          <a:xfrm>
            <a:off x="205956" y="2553541"/>
            <a:ext cx="8410499" cy="4605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138A7E"/>
              </a:buClr>
              <a:buSzPct val="25000"/>
              <a:buFont typeface="Arial"/>
              <a:buNone/>
            </a:pPr>
            <a:r>
              <a:rPr b="1" i="0" lang="en-US" sz="3200" u="none" cap="none" strike="noStrike">
                <a:solidFill>
                  <a:srgbClr val="138A7E"/>
                </a:solidFill>
                <a:latin typeface="Arial"/>
                <a:ea typeface="Arial"/>
                <a:cs typeface="Arial"/>
                <a:sym typeface="Arial"/>
              </a:rPr>
              <a:t>LOGGING</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99" name="Shape 699"/>
        <p:cNvGrpSpPr/>
        <p:nvPr/>
      </p:nvGrpSpPr>
      <p:grpSpPr>
        <a:xfrm>
          <a:off x="0" y="0"/>
          <a:ext cx="0" cy="0"/>
          <a:chOff x="0" y="0"/>
          <a:chExt cx="0" cy="0"/>
        </a:xfrm>
      </p:grpSpPr>
      <p:pic>
        <p:nvPicPr>
          <p:cNvPr descr="Stocksy_txp157cab05rEJ000_Medium_423382.jpg" id="700" name="Shape 700"/>
          <p:cNvPicPr preferRelativeResize="0"/>
          <p:nvPr/>
        </p:nvPicPr>
        <p:blipFill rotWithShape="1">
          <a:blip r:embed="rId3">
            <a:alphaModFix/>
          </a:blip>
          <a:srcRect b="0" l="0" r="0" t="15584"/>
          <a:stretch/>
        </p:blipFill>
        <p:spPr>
          <a:xfrm>
            <a:off x="0" y="0"/>
            <a:ext cx="9144000" cy="5143499"/>
          </a:xfrm>
          <a:prstGeom prst="rect">
            <a:avLst/>
          </a:prstGeom>
          <a:noFill/>
          <a:ln>
            <a:noFill/>
          </a:ln>
        </p:spPr>
      </p:pic>
      <p:sp>
        <p:nvSpPr>
          <p:cNvPr id="701" name="Shape 701"/>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nvGrpSpPr>
          <p:cNvPr id="702" name="Shape 702"/>
          <p:cNvGrpSpPr/>
          <p:nvPr/>
        </p:nvGrpSpPr>
        <p:grpSpPr>
          <a:xfrm>
            <a:off x="3754005" y="2328640"/>
            <a:ext cx="1187449" cy="800194"/>
            <a:chOff x="1314450" y="2381250"/>
            <a:chExt cx="1847849" cy="1245222"/>
          </a:xfrm>
        </p:grpSpPr>
        <p:sp>
          <p:nvSpPr>
            <p:cNvPr id="703" name="Shape 703"/>
            <p:cNvSpPr/>
            <p:nvPr/>
          </p:nvSpPr>
          <p:spPr>
            <a:xfrm>
              <a:off x="1752600" y="2806700"/>
              <a:ext cx="1028700" cy="635000"/>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pic>
          <p:nvPicPr>
            <p:cNvPr descr="cf-green.png" id="704" name="Shape 704"/>
            <p:cNvPicPr preferRelativeResize="0"/>
            <p:nvPr/>
          </p:nvPicPr>
          <p:blipFill rotWithShape="1">
            <a:blip r:embed="rId4">
              <a:alphaModFix/>
            </a:blip>
            <a:srcRect b="0" l="0" r="0" t="0"/>
            <a:stretch/>
          </p:blipFill>
          <p:spPr>
            <a:xfrm>
              <a:off x="1314450" y="2381250"/>
              <a:ext cx="1847849" cy="1245222"/>
            </a:xfrm>
            <a:prstGeom prst="rect">
              <a:avLst/>
            </a:prstGeom>
            <a:noFill/>
            <a:ln>
              <a:noFill/>
            </a:ln>
          </p:spPr>
        </p:pic>
      </p:grpSp>
      <p:cxnSp>
        <p:nvCxnSpPr>
          <p:cNvPr id="705" name="Shape 705"/>
          <p:cNvCxnSpPr/>
          <p:nvPr/>
        </p:nvCxnSpPr>
        <p:spPr>
          <a:xfrm>
            <a:off x="596900" y="2111130"/>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706" name="Shape 706"/>
          <p:cNvCxnSpPr/>
          <p:nvPr/>
        </p:nvCxnSpPr>
        <p:spPr>
          <a:xfrm>
            <a:off x="596900" y="3428753"/>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sp>
        <p:nvSpPr>
          <p:cNvPr id="707" name="Shape 707"/>
          <p:cNvSpPr txBox="1"/>
          <p:nvPr/>
        </p:nvSpPr>
        <p:spPr>
          <a:xfrm>
            <a:off x="1820793" y="1336858"/>
            <a:ext cx="5209486" cy="460500"/>
          </a:xfrm>
          <a:prstGeom prst="rect">
            <a:avLst/>
          </a:prstGeom>
          <a:noFill/>
          <a:ln>
            <a:noFill/>
          </a:ln>
        </p:spPr>
        <p:txBody>
          <a:bodyPr anchorCtr="0" anchor="t" bIns="0" lIns="0" rIns="0" tIns="0">
            <a:noAutofit/>
          </a:bodyPr>
          <a:lstStyle/>
          <a:p>
            <a:pPr indent="0" lvl="0" marL="0" marR="0" rtl="0" algn="just">
              <a:lnSpc>
                <a:spcPct val="90000"/>
              </a:lnSpc>
              <a:spcBef>
                <a:spcPts val="0"/>
              </a:spcBef>
              <a:spcAft>
                <a:spcPts val="0"/>
              </a:spcAft>
              <a:buClr>
                <a:srgbClr val="000000"/>
              </a:buClr>
              <a:buFont typeface="Arial"/>
              <a:buNone/>
            </a:pPr>
            <a:r>
              <a:t/>
            </a:r>
            <a:endParaRPr b="1" i="0" sz="4500" u="none" cap="none" strike="noStrike">
              <a:solidFill>
                <a:srgbClr val="008881"/>
              </a:solidFill>
              <a:latin typeface="Arial"/>
              <a:ea typeface="Arial"/>
              <a:cs typeface="Arial"/>
              <a:sym typeface="Arial"/>
            </a:endParaRPr>
          </a:p>
        </p:txBody>
      </p:sp>
      <p:sp>
        <p:nvSpPr>
          <p:cNvPr id="708" name="Shape 708"/>
          <p:cNvSpPr txBox="1"/>
          <p:nvPr/>
        </p:nvSpPr>
        <p:spPr>
          <a:xfrm>
            <a:off x="205956" y="1396070"/>
            <a:ext cx="8410499" cy="4605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74CEC7"/>
              </a:buClr>
              <a:buSzPct val="25000"/>
              <a:buFont typeface="Arial"/>
              <a:buNone/>
            </a:pPr>
            <a:r>
              <a:rPr b="1" i="0" lang="en-US" sz="3200" u="none" cap="none" strike="noStrike">
                <a:solidFill>
                  <a:srgbClr val="74CEC7"/>
                </a:solidFill>
                <a:latin typeface="Arial"/>
                <a:ea typeface="Arial"/>
                <a:cs typeface="Arial"/>
                <a:sym typeface="Arial"/>
              </a:rPr>
              <a:t>D E M O</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712" name="Shape 712"/>
        <p:cNvGrpSpPr/>
        <p:nvPr/>
      </p:nvGrpSpPr>
      <p:grpSpPr>
        <a:xfrm>
          <a:off x="0" y="0"/>
          <a:ext cx="0" cy="0"/>
          <a:chOff x="0" y="0"/>
          <a:chExt cx="0" cy="0"/>
        </a:xfrm>
      </p:grpSpPr>
      <p:sp>
        <p:nvSpPr>
          <p:cNvPr id="713" name="Shape 713"/>
          <p:cNvSpPr txBox="1"/>
          <p:nvPr>
            <p:ph type="title"/>
          </p:nvPr>
        </p:nvSpPr>
        <p:spPr>
          <a:xfrm>
            <a:off x="1117708" y="407953"/>
            <a:ext cx="6947615" cy="58551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accent1"/>
              </a:buClr>
              <a:buSzPct val="25000"/>
              <a:buFont typeface="Arial"/>
              <a:buNone/>
            </a:pPr>
            <a:r>
              <a:rPr b="0" i="0" lang="en-US" sz="3200" u="none" cap="none" strike="noStrike">
                <a:solidFill>
                  <a:schemeClr val="accent1"/>
                </a:solidFill>
                <a:latin typeface="Arial"/>
                <a:ea typeface="Arial"/>
                <a:cs typeface="Arial"/>
                <a:sym typeface="Arial"/>
              </a:rPr>
              <a:t>Log Streaming and Aggregation</a:t>
            </a:r>
          </a:p>
        </p:txBody>
      </p:sp>
      <p:sp>
        <p:nvSpPr>
          <p:cNvPr id="714" name="Shape 714"/>
          <p:cNvSpPr txBox="1"/>
          <p:nvPr/>
        </p:nvSpPr>
        <p:spPr>
          <a:xfrm>
            <a:off x="5443994" y="1296662"/>
            <a:ext cx="4218428" cy="3111598"/>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000000"/>
              </a:buClr>
              <a:buFont typeface="Arial"/>
              <a:buNone/>
            </a:pPr>
            <a:r>
              <a:t/>
            </a:r>
            <a:endParaRPr b="0" i="0" sz="1400" u="none" cap="none" strike="noStrike">
              <a:solidFill>
                <a:srgbClr val="DBDBDB"/>
              </a:solidFill>
              <a:latin typeface="Arial"/>
              <a:ea typeface="Arial"/>
              <a:cs typeface="Arial"/>
              <a:sym typeface="Arial"/>
            </a:endParaRPr>
          </a:p>
        </p:txBody>
      </p:sp>
      <p:sp>
        <p:nvSpPr>
          <p:cNvPr id="715" name="Shape 715"/>
          <p:cNvSpPr txBox="1"/>
          <p:nvPr/>
        </p:nvSpPr>
        <p:spPr>
          <a:xfrm>
            <a:off x="457200" y="1500974"/>
            <a:ext cx="8686800" cy="3188459"/>
          </a:xfrm>
          <a:prstGeom prst="rect">
            <a:avLst/>
          </a:prstGeom>
          <a:noFill/>
          <a:ln>
            <a:noFill/>
          </a:ln>
        </p:spPr>
        <p:txBody>
          <a:bodyPr anchorCtr="0" anchor="t" bIns="45700" lIns="91425" rIns="91425" tIns="45700">
            <a:noAutofit/>
          </a:bodyPr>
          <a:lstStyle/>
          <a:p>
            <a:pPr indent="-342900" lvl="0" marL="342900" marR="0" rtl="0" algn="l">
              <a:lnSpc>
                <a:spcPct val="100000"/>
              </a:lnSpc>
              <a:spcBef>
                <a:spcPts val="0"/>
              </a:spcBef>
              <a:spcAft>
                <a:spcPts val="0"/>
              </a:spcAft>
              <a:buClr>
                <a:srgbClr val="666666"/>
              </a:buClr>
              <a:buSzPct val="100000"/>
              <a:buFont typeface="Arial"/>
              <a:buChar char="•"/>
            </a:pPr>
            <a:r>
              <a:rPr b="1" i="0" lang="en-US" sz="2000" u="none" cap="none" strike="noStrike">
                <a:solidFill>
                  <a:srgbClr val="666666"/>
                </a:solidFill>
                <a:latin typeface="Arial"/>
                <a:ea typeface="Arial"/>
                <a:cs typeface="Arial"/>
                <a:sym typeface="Arial"/>
              </a:rPr>
              <a:t>App Developers </a:t>
            </a:r>
            <a:r>
              <a:rPr b="0" i="0" lang="en-US" sz="2000" u="none" cap="none" strike="noStrike">
                <a:solidFill>
                  <a:srgbClr val="666666"/>
                </a:solidFill>
                <a:latin typeface="Arial"/>
                <a:ea typeface="Arial"/>
                <a:cs typeface="Arial"/>
                <a:sym typeface="Arial"/>
              </a:rPr>
              <a:t>can tail their application logs or dump the recent logs from the CF CLI, or stream these to a third party log archive and analysis services</a:t>
            </a:r>
          </a:p>
          <a:p>
            <a:pPr indent="-342900" lvl="0" marL="342900" marR="0" rtl="0" algn="l">
              <a:lnSpc>
                <a:spcPct val="100000"/>
              </a:lnSpc>
              <a:spcBef>
                <a:spcPts val="400"/>
              </a:spcBef>
              <a:spcAft>
                <a:spcPts val="0"/>
              </a:spcAft>
              <a:buClr>
                <a:srgbClr val="666666"/>
              </a:buClr>
              <a:buSzPct val="100000"/>
              <a:buFont typeface="Arial"/>
              <a:buChar char="•"/>
            </a:pPr>
            <a:r>
              <a:rPr b="1" i="0" lang="en-US" sz="2000" u="none" cap="none" strike="noStrike">
                <a:solidFill>
                  <a:srgbClr val="666666"/>
                </a:solidFill>
                <a:latin typeface="Arial"/>
                <a:ea typeface="Arial"/>
                <a:cs typeface="Arial"/>
                <a:sym typeface="Arial"/>
              </a:rPr>
              <a:t>Operators and administrators </a:t>
            </a:r>
            <a:r>
              <a:rPr b="0" i="0" lang="en-US" sz="2000" u="none" cap="none" strike="noStrike">
                <a:solidFill>
                  <a:srgbClr val="666666"/>
                </a:solidFill>
                <a:latin typeface="Arial"/>
                <a:ea typeface="Arial"/>
                <a:cs typeface="Arial"/>
                <a:sym typeface="Arial"/>
              </a:rPr>
              <a:t>can access the Loggregator firehose, the combined stream of logs from all apps, plus metrics data from CF components</a:t>
            </a:r>
          </a:p>
          <a:p>
            <a:pPr indent="-342900" lvl="0" marL="342900" marR="0" rtl="0" algn="l">
              <a:lnSpc>
                <a:spcPct val="100000"/>
              </a:lnSpc>
              <a:spcBef>
                <a:spcPts val="400"/>
              </a:spcBef>
              <a:spcAft>
                <a:spcPts val="0"/>
              </a:spcAft>
              <a:buClr>
                <a:srgbClr val="666666"/>
              </a:buClr>
              <a:buSzPct val="100000"/>
              <a:buFont typeface="Arial"/>
              <a:buChar char="•"/>
            </a:pPr>
            <a:r>
              <a:rPr b="1" i="0" lang="en-US" sz="2000" u="none" cap="none" strike="noStrike">
                <a:solidFill>
                  <a:srgbClr val="666666"/>
                </a:solidFill>
                <a:latin typeface="Arial"/>
                <a:ea typeface="Arial"/>
                <a:cs typeface="Arial"/>
                <a:sym typeface="Arial"/>
              </a:rPr>
              <a:t>Operators</a:t>
            </a:r>
            <a:r>
              <a:rPr b="0" i="0" lang="en-US" sz="2000" u="none" cap="none" strike="noStrike">
                <a:solidFill>
                  <a:srgbClr val="666666"/>
                </a:solidFill>
                <a:latin typeface="Arial"/>
                <a:ea typeface="Arial"/>
                <a:cs typeface="Arial"/>
                <a:sym typeface="Arial"/>
              </a:rPr>
              <a:t> can deploy ‘nozzles’ to the firehose. A nozzle listens to the firehose for specified events and metrics. E.g syslog or datadog nozzle</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719" name="Shape 719"/>
        <p:cNvGrpSpPr/>
        <p:nvPr/>
      </p:nvGrpSpPr>
      <p:grpSpPr>
        <a:xfrm>
          <a:off x="0" y="0"/>
          <a:ext cx="0" cy="0"/>
          <a:chOff x="0" y="0"/>
          <a:chExt cx="0" cy="0"/>
        </a:xfrm>
      </p:grpSpPr>
      <p:sp>
        <p:nvSpPr>
          <p:cNvPr id="720" name="Shape 720"/>
          <p:cNvSpPr txBox="1"/>
          <p:nvPr>
            <p:ph type="title"/>
          </p:nvPr>
        </p:nvSpPr>
        <p:spPr>
          <a:xfrm>
            <a:off x="1117708" y="407953"/>
            <a:ext cx="6947615" cy="585513"/>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8881"/>
              </a:buClr>
              <a:buSzPct val="25000"/>
              <a:buFont typeface="Arial"/>
              <a:buNone/>
            </a:pPr>
            <a:r>
              <a:rPr b="0" i="0" lang="en-US" sz="2500" u="none" cap="none" strike="noStrike">
                <a:solidFill>
                  <a:srgbClr val="008881"/>
                </a:solidFill>
                <a:latin typeface="Arial"/>
                <a:ea typeface="Arial"/>
                <a:cs typeface="Arial"/>
                <a:sym typeface="Arial"/>
              </a:rPr>
              <a:t>Log Aggregation and CF Components</a:t>
            </a:r>
          </a:p>
        </p:txBody>
      </p:sp>
      <p:sp>
        <p:nvSpPr>
          <p:cNvPr id="721" name="Shape 721"/>
          <p:cNvSpPr/>
          <p:nvPr/>
        </p:nvSpPr>
        <p:spPr>
          <a:xfrm>
            <a:off x="3124200" y="971549"/>
            <a:ext cx="5676298" cy="3200398"/>
          </a:xfrm>
          <a:prstGeom prst="roundRect">
            <a:avLst>
              <a:gd fmla="val 8224" name="adj"/>
            </a:avLst>
          </a:prstGeom>
          <a:gradFill>
            <a:gsLst>
              <a:gs pos="0">
                <a:srgbClr val="D8D8D8"/>
              </a:gs>
              <a:gs pos="100000">
                <a:srgbClr val="F2F2F2"/>
              </a:gs>
            </a:gsLst>
            <a:lin ang="5400012"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Arial"/>
              <a:ea typeface="Arial"/>
              <a:cs typeface="Arial"/>
              <a:sym typeface="Arial"/>
            </a:endParaRPr>
          </a:p>
        </p:txBody>
      </p:sp>
      <p:sp>
        <p:nvSpPr>
          <p:cNvPr id="722" name="Shape 722"/>
          <p:cNvSpPr/>
          <p:nvPr/>
        </p:nvSpPr>
        <p:spPr>
          <a:xfrm>
            <a:off x="6705600" y="1962150"/>
            <a:ext cx="1676399" cy="596099"/>
          </a:xfrm>
          <a:prstGeom prst="roundRect">
            <a:avLst>
              <a:gd fmla="val 4579" name="adj"/>
            </a:avLst>
          </a:prstGeom>
          <a:solidFill>
            <a:srgbClr val="33928A"/>
          </a:solidFill>
          <a:ln>
            <a:noFill/>
          </a:ln>
        </p:spPr>
        <p:txBody>
          <a:bodyPr anchorCtr="0" anchor="t" bIns="0" lIns="365725" rIns="0"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Cloud Controller</a:t>
            </a:r>
          </a:p>
        </p:txBody>
      </p:sp>
      <p:sp>
        <p:nvSpPr>
          <p:cNvPr id="723" name="Shape 723"/>
          <p:cNvSpPr/>
          <p:nvPr/>
        </p:nvSpPr>
        <p:spPr>
          <a:xfrm>
            <a:off x="6781800" y="2038350"/>
            <a:ext cx="199198" cy="26580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24" name="Shape 724"/>
          <p:cNvSpPr/>
          <p:nvPr/>
        </p:nvSpPr>
        <p:spPr>
          <a:xfrm>
            <a:off x="6705600" y="1200150"/>
            <a:ext cx="1676399" cy="629998"/>
          </a:xfrm>
          <a:prstGeom prst="roundRect">
            <a:avLst>
              <a:gd fmla="val 4579" name="adj"/>
            </a:avLst>
          </a:prstGeom>
          <a:solidFill>
            <a:srgbClr val="33928A"/>
          </a:solidFill>
          <a:ln>
            <a:noFill/>
          </a:ln>
        </p:spPr>
        <p:txBody>
          <a:bodyPr anchorCtr="0" anchor="t" bIns="0" lIns="320000" rIns="0" tIns="91425">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Health Monitor</a:t>
            </a:r>
          </a:p>
        </p:txBody>
      </p:sp>
      <p:sp>
        <p:nvSpPr>
          <p:cNvPr id="725" name="Shape 725"/>
          <p:cNvSpPr/>
          <p:nvPr/>
        </p:nvSpPr>
        <p:spPr>
          <a:xfrm>
            <a:off x="6739350" y="1309762"/>
            <a:ext cx="221100" cy="195298"/>
          </a:xfrm>
          <a:prstGeom prst="hear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26" name="Shape 726"/>
          <p:cNvSpPr/>
          <p:nvPr/>
        </p:nvSpPr>
        <p:spPr>
          <a:xfrm>
            <a:off x="6705600" y="2647950"/>
            <a:ext cx="1676399" cy="609599"/>
          </a:xfrm>
          <a:prstGeom prst="roundRect">
            <a:avLst>
              <a:gd fmla="val 4579" name="adj"/>
            </a:avLst>
          </a:prstGeom>
          <a:solidFill>
            <a:srgbClr val="33928A"/>
          </a:solidFill>
          <a:ln>
            <a:noFill/>
          </a:ln>
        </p:spPr>
        <p:txBody>
          <a:bodyPr anchorCtr="0" anchor="t" bIns="0" lIns="320000" rIns="0"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Messaging (NATS)</a:t>
            </a:r>
          </a:p>
        </p:txBody>
      </p:sp>
      <p:sp>
        <p:nvSpPr>
          <p:cNvPr id="727" name="Shape 727"/>
          <p:cNvSpPr/>
          <p:nvPr/>
        </p:nvSpPr>
        <p:spPr>
          <a:xfrm rot="-10345747">
            <a:off x="6761812" y="2738959"/>
            <a:ext cx="239083" cy="210953"/>
          </a:xfrm>
          <a:custGeom>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28" name="Shape 728"/>
          <p:cNvSpPr/>
          <p:nvPr/>
        </p:nvSpPr>
        <p:spPr>
          <a:xfrm>
            <a:off x="3505201" y="1885950"/>
            <a:ext cx="1895700" cy="7809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p:spPr>
        <p:txBody>
          <a:bodyPr anchorCtr="0" anchor="t" bIns="0" lIns="320000"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Syslog Aggregator</a:t>
            </a:r>
          </a:p>
        </p:txBody>
      </p:sp>
      <p:sp>
        <p:nvSpPr>
          <p:cNvPr id="729" name="Shape 729"/>
          <p:cNvSpPr/>
          <p:nvPr/>
        </p:nvSpPr>
        <p:spPr>
          <a:xfrm>
            <a:off x="6705600" y="3333751"/>
            <a:ext cx="1676399" cy="628499"/>
          </a:xfrm>
          <a:prstGeom prst="roundRect">
            <a:avLst>
              <a:gd fmla="val 4579" name="adj"/>
            </a:avLst>
          </a:prstGeom>
          <a:solidFill>
            <a:srgbClr val="33928A"/>
          </a:solidFill>
          <a:ln cap="flat" cmpd="sng" w="9525">
            <a:solidFill>
              <a:srgbClr val="D8D8D8"/>
            </a:solidFill>
            <a:prstDash val="solid"/>
            <a:round/>
            <a:headEnd len="med" w="med" type="none"/>
            <a:tailEnd len="med" w="med" type="none"/>
          </a:ln>
        </p:spPr>
        <p:txBody>
          <a:bodyPr anchorCtr="0" anchor="t" bIns="0" lIns="320000" rIns="0"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730" name="Shape 730"/>
          <p:cNvSpPr/>
          <p:nvPr/>
        </p:nvSpPr>
        <p:spPr>
          <a:xfrm>
            <a:off x="6769702" y="3416382"/>
            <a:ext cx="225299" cy="222300"/>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31" name="Shape 731"/>
          <p:cNvSpPr/>
          <p:nvPr/>
        </p:nvSpPr>
        <p:spPr>
          <a:xfrm>
            <a:off x="7010400" y="1574578"/>
            <a:ext cx="533399" cy="235200"/>
          </a:xfrm>
          <a:prstGeom prst="roundRect">
            <a:avLst>
              <a:gd fmla="val 4579" name="adj"/>
            </a:avLst>
          </a:prstGeom>
          <a:solidFill>
            <a:srgbClr val="A5A5A5"/>
          </a:solid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Syslog</a:t>
            </a:r>
          </a:p>
        </p:txBody>
      </p:sp>
      <p:sp>
        <p:nvSpPr>
          <p:cNvPr id="732" name="Shape 732"/>
          <p:cNvSpPr/>
          <p:nvPr/>
        </p:nvSpPr>
        <p:spPr>
          <a:xfrm>
            <a:off x="7010400" y="2266950"/>
            <a:ext cx="533399" cy="235200"/>
          </a:xfrm>
          <a:prstGeom prst="roundRect">
            <a:avLst>
              <a:gd fmla="val 4579" name="adj"/>
            </a:avLst>
          </a:prstGeom>
          <a:solidFill>
            <a:srgbClr val="A5A5A5"/>
          </a:solid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Syslog</a:t>
            </a:r>
          </a:p>
        </p:txBody>
      </p:sp>
      <p:sp>
        <p:nvSpPr>
          <p:cNvPr id="733" name="Shape 733"/>
          <p:cNvSpPr/>
          <p:nvPr/>
        </p:nvSpPr>
        <p:spPr>
          <a:xfrm>
            <a:off x="7010400" y="2946176"/>
            <a:ext cx="533399" cy="235200"/>
          </a:xfrm>
          <a:prstGeom prst="roundRect">
            <a:avLst>
              <a:gd fmla="val 4579" name="adj"/>
            </a:avLst>
          </a:prstGeom>
          <a:solidFill>
            <a:srgbClr val="A5A5A5"/>
          </a:solid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Syslog</a:t>
            </a:r>
          </a:p>
        </p:txBody>
      </p:sp>
      <p:sp>
        <p:nvSpPr>
          <p:cNvPr id="734" name="Shape 734"/>
          <p:cNvSpPr/>
          <p:nvPr/>
        </p:nvSpPr>
        <p:spPr>
          <a:xfrm>
            <a:off x="7010400" y="3625405"/>
            <a:ext cx="533399" cy="235200"/>
          </a:xfrm>
          <a:prstGeom prst="roundRect">
            <a:avLst>
              <a:gd fmla="val 4579" name="adj"/>
            </a:avLst>
          </a:prstGeom>
          <a:solidFill>
            <a:srgbClr val="A5A5A5"/>
          </a:solid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Syslog</a:t>
            </a:r>
          </a:p>
        </p:txBody>
      </p:sp>
      <p:sp>
        <p:nvSpPr>
          <p:cNvPr id="735" name="Shape 735"/>
          <p:cNvSpPr/>
          <p:nvPr/>
        </p:nvSpPr>
        <p:spPr>
          <a:xfrm>
            <a:off x="762002" y="2419350"/>
            <a:ext cx="1895700" cy="780900"/>
          </a:xfrm>
          <a:prstGeom prst="roundRect">
            <a:avLst>
              <a:gd fmla="val 4579" name="adj"/>
            </a:avLst>
          </a:prstGeom>
          <a:solidFill>
            <a:srgbClr val="7F7F7F"/>
          </a:solidFill>
          <a:ln cap="flat" cmpd="sng" w="9525">
            <a:solidFill>
              <a:srgbClr val="D8D8D8"/>
            </a:solidFill>
            <a:prstDash val="solid"/>
            <a:round/>
            <a:headEnd len="med" w="med" type="none"/>
            <a:tailEnd len="med" w="med" type="none"/>
          </a:ln>
        </p:spPr>
        <p:txBody>
          <a:bodyPr anchorCtr="0" anchor="t" bIns="0" lIns="320000"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Logstash</a:t>
            </a:r>
          </a:p>
        </p:txBody>
      </p:sp>
      <p:sp>
        <p:nvSpPr>
          <p:cNvPr id="736" name="Shape 736"/>
          <p:cNvSpPr/>
          <p:nvPr/>
        </p:nvSpPr>
        <p:spPr>
          <a:xfrm>
            <a:off x="1143000" y="2952750"/>
            <a:ext cx="1895700" cy="780900"/>
          </a:xfrm>
          <a:prstGeom prst="roundRect">
            <a:avLst>
              <a:gd fmla="val 4579" name="adj"/>
            </a:avLst>
          </a:prstGeom>
          <a:solidFill>
            <a:srgbClr val="7F7F7F"/>
          </a:solidFill>
          <a:ln cap="flat" cmpd="sng" w="9525">
            <a:solidFill>
              <a:srgbClr val="D8D8D8"/>
            </a:solidFill>
            <a:prstDash val="solid"/>
            <a:round/>
            <a:headEnd len="med" w="med" type="none"/>
            <a:tailEnd len="med" w="med" type="none"/>
          </a:ln>
        </p:spPr>
        <p:txBody>
          <a:bodyPr anchorCtr="0" anchor="t" bIns="0" lIns="320000"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Splunk</a:t>
            </a:r>
          </a:p>
        </p:txBody>
      </p:sp>
      <p:sp>
        <p:nvSpPr>
          <p:cNvPr id="737" name="Shape 737"/>
          <p:cNvSpPr txBox="1"/>
          <p:nvPr/>
        </p:nvSpPr>
        <p:spPr>
          <a:xfrm>
            <a:off x="2057400" y="3638550"/>
            <a:ext cx="415500" cy="3692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2"/>
              </a:buClr>
              <a:buSzPct val="25000"/>
              <a:buFont typeface="Arial"/>
              <a:buNone/>
            </a:pPr>
            <a:r>
              <a:rPr b="0" i="0" lang="en-US" sz="1800" u="none" cap="none" strike="noStrike">
                <a:solidFill>
                  <a:schemeClr val="lt2"/>
                </a:solidFill>
                <a:latin typeface="Arial"/>
                <a:ea typeface="Arial"/>
                <a:cs typeface="Arial"/>
                <a:sym typeface="Arial"/>
              </a:rPr>
              <a:t>…</a:t>
            </a:r>
          </a:p>
        </p:txBody>
      </p:sp>
      <p:cxnSp>
        <p:nvCxnSpPr>
          <p:cNvPr id="738" name="Shape 738"/>
          <p:cNvCxnSpPr>
            <a:stCxn id="731" idx="1"/>
            <a:endCxn id="728" idx="3"/>
          </p:cNvCxnSpPr>
          <p:nvPr/>
        </p:nvCxnSpPr>
        <p:spPr>
          <a:xfrm flipH="1">
            <a:off x="5400900" y="1692178"/>
            <a:ext cx="1609500" cy="584100"/>
          </a:xfrm>
          <a:prstGeom prst="curvedConnector3">
            <a:avLst>
              <a:gd fmla="val 50000" name="adj1"/>
            </a:avLst>
          </a:prstGeom>
          <a:noFill/>
          <a:ln cap="flat" cmpd="sng" w="19050">
            <a:solidFill>
              <a:schemeClr val="lt2"/>
            </a:solidFill>
            <a:prstDash val="solid"/>
            <a:round/>
            <a:headEnd len="med" w="med" type="none"/>
            <a:tailEnd len="lg" w="lg" type="stealth"/>
          </a:ln>
        </p:spPr>
      </p:cxnSp>
      <p:cxnSp>
        <p:nvCxnSpPr>
          <p:cNvPr id="739" name="Shape 739"/>
          <p:cNvCxnSpPr>
            <a:stCxn id="732" idx="1"/>
            <a:endCxn id="728" idx="3"/>
          </p:cNvCxnSpPr>
          <p:nvPr/>
        </p:nvCxnSpPr>
        <p:spPr>
          <a:xfrm rot="10800000">
            <a:off x="5400900" y="2276550"/>
            <a:ext cx="1609500" cy="108000"/>
          </a:xfrm>
          <a:prstGeom prst="curvedConnector3">
            <a:avLst>
              <a:gd fmla="val 50000" name="adj1"/>
            </a:avLst>
          </a:prstGeom>
          <a:noFill/>
          <a:ln cap="flat" cmpd="sng" w="19050">
            <a:solidFill>
              <a:schemeClr val="lt2"/>
            </a:solidFill>
            <a:prstDash val="solid"/>
            <a:round/>
            <a:headEnd len="med" w="med" type="none"/>
            <a:tailEnd len="lg" w="lg" type="stealth"/>
          </a:ln>
        </p:spPr>
      </p:cxnSp>
      <p:cxnSp>
        <p:nvCxnSpPr>
          <p:cNvPr id="740" name="Shape 740"/>
          <p:cNvCxnSpPr>
            <a:stCxn id="733" idx="1"/>
            <a:endCxn id="728" idx="3"/>
          </p:cNvCxnSpPr>
          <p:nvPr/>
        </p:nvCxnSpPr>
        <p:spPr>
          <a:xfrm rot="10800000">
            <a:off x="5400900" y="2276276"/>
            <a:ext cx="1609500" cy="787500"/>
          </a:xfrm>
          <a:prstGeom prst="curvedConnector3">
            <a:avLst>
              <a:gd fmla="val 50000" name="adj1"/>
            </a:avLst>
          </a:prstGeom>
          <a:noFill/>
          <a:ln cap="flat" cmpd="sng" w="19050">
            <a:solidFill>
              <a:schemeClr val="lt2"/>
            </a:solidFill>
            <a:prstDash val="solid"/>
            <a:round/>
            <a:headEnd len="med" w="med" type="none"/>
            <a:tailEnd len="lg" w="lg" type="stealth"/>
          </a:ln>
        </p:spPr>
      </p:cxnSp>
      <p:cxnSp>
        <p:nvCxnSpPr>
          <p:cNvPr id="741" name="Shape 741"/>
          <p:cNvCxnSpPr>
            <a:stCxn id="734" idx="1"/>
          </p:cNvCxnSpPr>
          <p:nvPr/>
        </p:nvCxnSpPr>
        <p:spPr>
          <a:xfrm rot="10800000">
            <a:off x="5410200" y="2267005"/>
            <a:ext cx="1600200" cy="1476000"/>
          </a:xfrm>
          <a:prstGeom prst="curvedConnector3">
            <a:avLst>
              <a:gd fmla="val 50000" name="adj1"/>
            </a:avLst>
          </a:prstGeom>
          <a:noFill/>
          <a:ln cap="flat" cmpd="sng" w="19050">
            <a:solidFill>
              <a:schemeClr val="lt2"/>
            </a:solidFill>
            <a:prstDash val="solid"/>
            <a:round/>
            <a:headEnd len="med" w="med" type="none"/>
            <a:tailEnd len="lg" w="lg" type="stealth"/>
          </a:ln>
        </p:spPr>
      </p:cxnSp>
      <p:cxnSp>
        <p:nvCxnSpPr>
          <p:cNvPr id="742" name="Shape 742"/>
          <p:cNvCxnSpPr>
            <a:stCxn id="731" idx="1"/>
            <a:endCxn id="736" idx="3"/>
          </p:cNvCxnSpPr>
          <p:nvPr/>
        </p:nvCxnSpPr>
        <p:spPr>
          <a:xfrm flipH="1">
            <a:off x="3038700" y="1692178"/>
            <a:ext cx="3971700" cy="1650899"/>
          </a:xfrm>
          <a:prstGeom prst="curvedConnector3">
            <a:avLst>
              <a:gd fmla="val 50000" name="adj1"/>
            </a:avLst>
          </a:prstGeom>
          <a:noFill/>
          <a:ln cap="flat" cmpd="sng" w="19050">
            <a:solidFill>
              <a:schemeClr val="lt2"/>
            </a:solidFill>
            <a:prstDash val="solid"/>
            <a:round/>
            <a:headEnd len="med" w="med" type="none"/>
            <a:tailEnd len="lg" w="lg" type="stealth"/>
          </a:ln>
        </p:spPr>
      </p:cxnSp>
      <p:cxnSp>
        <p:nvCxnSpPr>
          <p:cNvPr id="743" name="Shape 743"/>
          <p:cNvCxnSpPr>
            <a:stCxn id="732" idx="1"/>
            <a:endCxn id="736" idx="3"/>
          </p:cNvCxnSpPr>
          <p:nvPr/>
        </p:nvCxnSpPr>
        <p:spPr>
          <a:xfrm flipH="1">
            <a:off x="3038700" y="2384550"/>
            <a:ext cx="3971700" cy="958800"/>
          </a:xfrm>
          <a:prstGeom prst="curvedConnector3">
            <a:avLst>
              <a:gd fmla="val 50000" name="adj1"/>
            </a:avLst>
          </a:prstGeom>
          <a:noFill/>
          <a:ln cap="flat" cmpd="sng" w="19050">
            <a:solidFill>
              <a:schemeClr val="lt2"/>
            </a:solidFill>
            <a:prstDash val="solid"/>
            <a:round/>
            <a:headEnd len="med" w="med" type="none"/>
            <a:tailEnd len="lg" w="lg" type="stealth"/>
          </a:ln>
        </p:spPr>
      </p:cxnSp>
      <p:cxnSp>
        <p:nvCxnSpPr>
          <p:cNvPr id="744" name="Shape 744"/>
          <p:cNvCxnSpPr>
            <a:stCxn id="733" idx="1"/>
            <a:endCxn id="736" idx="3"/>
          </p:cNvCxnSpPr>
          <p:nvPr/>
        </p:nvCxnSpPr>
        <p:spPr>
          <a:xfrm flipH="1">
            <a:off x="3038700" y="3063776"/>
            <a:ext cx="3971700" cy="279299"/>
          </a:xfrm>
          <a:prstGeom prst="curvedConnector3">
            <a:avLst>
              <a:gd fmla="val 50000" name="adj1"/>
            </a:avLst>
          </a:prstGeom>
          <a:noFill/>
          <a:ln cap="flat" cmpd="sng" w="19050">
            <a:solidFill>
              <a:schemeClr val="lt2"/>
            </a:solidFill>
            <a:prstDash val="solid"/>
            <a:round/>
            <a:headEnd len="med" w="med" type="none"/>
            <a:tailEnd len="lg" w="lg" type="stealth"/>
          </a:ln>
        </p:spPr>
      </p:cxnSp>
      <p:cxnSp>
        <p:nvCxnSpPr>
          <p:cNvPr id="745" name="Shape 745"/>
          <p:cNvCxnSpPr>
            <a:stCxn id="734" idx="1"/>
          </p:cNvCxnSpPr>
          <p:nvPr/>
        </p:nvCxnSpPr>
        <p:spPr>
          <a:xfrm rot="10800000">
            <a:off x="3048000" y="3333805"/>
            <a:ext cx="3962400" cy="409200"/>
          </a:xfrm>
          <a:prstGeom prst="curvedConnector3">
            <a:avLst>
              <a:gd fmla="val 50000" name="adj1"/>
            </a:avLst>
          </a:prstGeom>
          <a:noFill/>
          <a:ln cap="flat" cmpd="sng" w="19050">
            <a:solidFill>
              <a:schemeClr val="lt2"/>
            </a:solidFill>
            <a:prstDash val="solid"/>
            <a:round/>
            <a:headEnd len="med" w="med" type="none"/>
            <a:tailEnd len="lg" w="lg" type="stealth"/>
          </a:ln>
        </p:spPr>
      </p:cxnSp>
      <p:sp>
        <p:nvSpPr>
          <p:cNvPr id="746" name="Shape 746"/>
          <p:cNvSpPr/>
          <p:nvPr/>
        </p:nvSpPr>
        <p:spPr>
          <a:xfrm>
            <a:off x="3276600" y="3486151"/>
            <a:ext cx="1696799" cy="6461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Calibri"/>
                <a:ea typeface="Calibri"/>
                <a:cs typeface="Calibri"/>
                <a:sym typeface="Calibri"/>
              </a:rPr>
              <a:t>Pivotal CF Elastic Runtime</a:t>
            </a: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750" name="Shape 750"/>
        <p:cNvGrpSpPr/>
        <p:nvPr/>
      </p:nvGrpSpPr>
      <p:grpSpPr>
        <a:xfrm>
          <a:off x="0" y="0"/>
          <a:ext cx="0" cy="0"/>
          <a:chOff x="0" y="0"/>
          <a:chExt cx="0" cy="0"/>
        </a:xfrm>
      </p:grpSpPr>
      <p:sp>
        <p:nvSpPr>
          <p:cNvPr id="751" name="Shape 751"/>
          <p:cNvSpPr txBox="1"/>
          <p:nvPr>
            <p:ph type="title"/>
          </p:nvPr>
        </p:nvSpPr>
        <p:spPr>
          <a:xfrm>
            <a:off x="1117708" y="407953"/>
            <a:ext cx="6947615" cy="585513"/>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8881"/>
              </a:buClr>
              <a:buSzPct val="25000"/>
              <a:buFont typeface="Arial"/>
              <a:buNone/>
            </a:pPr>
            <a:r>
              <a:rPr b="0" i="0" lang="en-US" sz="2500" u="none" cap="none" strike="noStrike">
                <a:solidFill>
                  <a:srgbClr val="008881"/>
                </a:solidFill>
                <a:latin typeface="Arial"/>
                <a:ea typeface="Arial"/>
                <a:cs typeface="Arial"/>
                <a:sym typeface="Arial"/>
              </a:rPr>
              <a:t>Loggregator Components</a:t>
            </a:r>
          </a:p>
        </p:txBody>
      </p:sp>
      <p:pic>
        <p:nvPicPr>
          <p:cNvPr id="752" name="Shape 752"/>
          <p:cNvPicPr preferRelativeResize="0"/>
          <p:nvPr/>
        </p:nvPicPr>
        <p:blipFill rotWithShape="1">
          <a:blip r:embed="rId3">
            <a:alphaModFix/>
          </a:blip>
          <a:srcRect b="0" l="0" r="0" t="0"/>
          <a:stretch/>
        </p:blipFill>
        <p:spPr>
          <a:xfrm>
            <a:off x="1495136" y="1369866"/>
            <a:ext cx="6350825" cy="3179041"/>
          </a:xfrm>
          <a:prstGeom prst="rect">
            <a:avLst/>
          </a:prstGeom>
          <a:noFill/>
          <a:ln>
            <a:noFill/>
          </a:ln>
        </p:spPr>
      </p:pic>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757" name="Shape 757"/>
        <p:cNvGrpSpPr/>
        <p:nvPr/>
      </p:nvGrpSpPr>
      <p:grpSpPr>
        <a:xfrm>
          <a:off x="0" y="0"/>
          <a:ext cx="0" cy="0"/>
          <a:chOff x="0" y="0"/>
          <a:chExt cx="0" cy="0"/>
        </a:xfrm>
      </p:grpSpPr>
      <p:sp>
        <p:nvSpPr>
          <p:cNvPr id="758" name="Shape 758"/>
          <p:cNvSpPr txBox="1"/>
          <p:nvPr>
            <p:ph type="title"/>
          </p:nvPr>
        </p:nvSpPr>
        <p:spPr>
          <a:xfrm>
            <a:off x="1117708" y="407953"/>
            <a:ext cx="6947615" cy="58551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3600" u="none" cap="none" strike="noStrike">
                <a:solidFill>
                  <a:srgbClr val="00685D"/>
                </a:solidFill>
                <a:latin typeface="Arial"/>
                <a:ea typeface="Arial"/>
                <a:cs typeface="Arial"/>
                <a:sym typeface="Arial"/>
              </a:rPr>
              <a:t>Elastic Runtime Architecture</a:t>
            </a:r>
          </a:p>
        </p:txBody>
      </p:sp>
      <p:sp>
        <p:nvSpPr>
          <p:cNvPr id="759" name="Shape 759"/>
          <p:cNvSpPr/>
          <p:nvPr/>
        </p:nvSpPr>
        <p:spPr>
          <a:xfrm>
            <a:off x="263682" y="1446820"/>
            <a:ext cx="3884984" cy="2466323"/>
          </a:xfrm>
          <a:prstGeom prst="roundRect">
            <a:avLst>
              <a:gd fmla="val 1618" name="adj"/>
            </a:avLst>
          </a:prstGeom>
          <a:solidFill>
            <a:schemeClr val="accent1"/>
          </a:solidFill>
          <a:ln>
            <a:noFill/>
          </a:ln>
        </p:spPr>
        <p:txBody>
          <a:bodyPr anchorCtr="0" anchor="b"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Pivotal CF Elastic Runtime</a:t>
            </a:r>
          </a:p>
        </p:txBody>
      </p:sp>
      <p:sp>
        <p:nvSpPr>
          <p:cNvPr id="760" name="Shape 760"/>
          <p:cNvSpPr/>
          <p:nvPr/>
        </p:nvSpPr>
        <p:spPr>
          <a:xfrm>
            <a:off x="337916" y="1519683"/>
            <a:ext cx="2687452" cy="213867"/>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Dynamic Router</a:t>
            </a:r>
          </a:p>
        </p:txBody>
      </p:sp>
      <p:sp>
        <p:nvSpPr>
          <p:cNvPr id="761" name="Shape 761"/>
          <p:cNvSpPr/>
          <p:nvPr/>
        </p:nvSpPr>
        <p:spPr>
          <a:xfrm>
            <a:off x="2319425" y="1549236"/>
            <a:ext cx="161925" cy="154451"/>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p:txBody>
      </p:sp>
      <p:sp>
        <p:nvSpPr>
          <p:cNvPr id="762" name="Shape 762"/>
          <p:cNvSpPr/>
          <p:nvPr/>
        </p:nvSpPr>
        <p:spPr>
          <a:xfrm>
            <a:off x="343965" y="1804808"/>
            <a:ext cx="1493993" cy="233541"/>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OAuth 2.0 Server (UAA)</a:t>
            </a:r>
          </a:p>
        </p:txBody>
      </p:sp>
      <p:sp>
        <p:nvSpPr>
          <p:cNvPr id="763" name="Shape 763"/>
          <p:cNvSpPr/>
          <p:nvPr/>
        </p:nvSpPr>
        <p:spPr>
          <a:xfrm>
            <a:off x="339646" y="2647950"/>
            <a:ext cx="1855412" cy="705740"/>
          </a:xfrm>
          <a:prstGeom prst="roundRect">
            <a:avLst>
              <a:gd fmla="val 2039" name="adj"/>
            </a:avLst>
          </a:prstGeom>
          <a:solidFill>
            <a:srgbClr val="33928A"/>
          </a:solidFill>
          <a:ln>
            <a:noFill/>
          </a:ln>
        </p:spPr>
        <p:txBody>
          <a:bodyPr anchorCtr="0" anchor="t"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CELL</a:t>
            </a:r>
          </a:p>
        </p:txBody>
      </p:sp>
      <p:sp>
        <p:nvSpPr>
          <p:cNvPr id="764" name="Shape 764"/>
          <p:cNvSpPr/>
          <p:nvPr/>
        </p:nvSpPr>
        <p:spPr>
          <a:xfrm>
            <a:off x="380237" y="2843538"/>
            <a:ext cx="1784820" cy="211485"/>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Garden</a:t>
            </a:r>
          </a:p>
        </p:txBody>
      </p:sp>
      <p:sp>
        <p:nvSpPr>
          <p:cNvPr id="765" name="Shape 765"/>
          <p:cNvSpPr/>
          <p:nvPr/>
        </p:nvSpPr>
        <p:spPr>
          <a:xfrm>
            <a:off x="380237" y="3100222"/>
            <a:ext cx="1784820" cy="211485"/>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Build Packs</a:t>
            </a:r>
          </a:p>
        </p:txBody>
      </p:sp>
      <p:sp>
        <p:nvSpPr>
          <p:cNvPr id="766" name="Shape 766"/>
          <p:cNvSpPr/>
          <p:nvPr/>
        </p:nvSpPr>
        <p:spPr>
          <a:xfrm>
            <a:off x="1837959" y="2867907"/>
            <a:ext cx="152694" cy="164322"/>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p:txBody>
      </p:sp>
      <p:sp>
        <p:nvSpPr>
          <p:cNvPr id="767" name="Shape 767"/>
          <p:cNvSpPr/>
          <p:nvPr/>
        </p:nvSpPr>
        <p:spPr>
          <a:xfrm>
            <a:off x="1859660" y="3122508"/>
            <a:ext cx="141341" cy="164604"/>
          </a:xfrm>
          <a:custGeom>
            <a:pathLst>
              <a:path extrusionOk="0" h="120000" w="12000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p:txBody>
      </p:sp>
      <p:sp>
        <p:nvSpPr>
          <p:cNvPr id="768" name="Shape 768"/>
          <p:cNvSpPr/>
          <p:nvPr/>
        </p:nvSpPr>
        <p:spPr>
          <a:xfrm>
            <a:off x="1859660" y="1804808"/>
            <a:ext cx="1169840" cy="233540"/>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Login Server</a:t>
            </a:r>
          </a:p>
        </p:txBody>
      </p:sp>
      <p:sp>
        <p:nvSpPr>
          <p:cNvPr id="769" name="Shape 769"/>
          <p:cNvSpPr/>
          <p:nvPr/>
        </p:nvSpPr>
        <p:spPr>
          <a:xfrm>
            <a:off x="2686218" y="1873100"/>
            <a:ext cx="224904" cy="108636"/>
          </a:xfrm>
          <a:custGeom>
            <a:pathLst>
              <a:path extrusionOk="0" h="120000" w="12000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sp>
        <p:nvSpPr>
          <p:cNvPr id="770" name="Shape 770"/>
          <p:cNvSpPr/>
          <p:nvPr/>
        </p:nvSpPr>
        <p:spPr>
          <a:xfrm>
            <a:off x="337917" y="2073040"/>
            <a:ext cx="960631" cy="196142"/>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800" u="none" cap="none" strike="noStrike">
                <a:solidFill>
                  <a:srgbClr val="F2F2F2"/>
                </a:solidFill>
                <a:latin typeface="Calibri"/>
                <a:ea typeface="Calibri"/>
                <a:cs typeface="Calibri"/>
                <a:sym typeface="Calibri"/>
              </a:rPr>
              <a:t>Cloud Controller</a:t>
            </a:r>
          </a:p>
        </p:txBody>
      </p:sp>
      <p:sp>
        <p:nvSpPr>
          <p:cNvPr id="771" name="Shape 771"/>
          <p:cNvSpPr/>
          <p:nvPr/>
        </p:nvSpPr>
        <p:spPr>
          <a:xfrm>
            <a:off x="2236517" y="2649108"/>
            <a:ext cx="795809" cy="705329"/>
          </a:xfrm>
          <a:prstGeom prst="roundRect">
            <a:avLst>
              <a:gd fmla="val 2039" name="adj"/>
            </a:avLst>
          </a:prstGeom>
          <a:solidFill>
            <a:srgbClr val="33928A"/>
          </a:solidFill>
          <a:ln>
            <a:noFill/>
          </a:ln>
        </p:spPr>
        <p:txBody>
          <a:bodyPr anchorCtr="0" anchor="t"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Blob Store</a:t>
            </a:r>
          </a:p>
        </p:txBody>
      </p:sp>
      <p:sp>
        <p:nvSpPr>
          <p:cNvPr id="772" name="Shape 772"/>
          <p:cNvSpPr/>
          <p:nvPr/>
        </p:nvSpPr>
        <p:spPr>
          <a:xfrm>
            <a:off x="342047" y="2355726"/>
            <a:ext cx="2687452" cy="213790"/>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Brain / BBS</a:t>
            </a:r>
          </a:p>
        </p:txBody>
      </p:sp>
      <p:sp>
        <p:nvSpPr>
          <p:cNvPr id="773" name="Shape 773"/>
          <p:cNvSpPr/>
          <p:nvPr/>
        </p:nvSpPr>
        <p:spPr>
          <a:xfrm>
            <a:off x="337916" y="3412351"/>
            <a:ext cx="889197" cy="213790"/>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Sys Log </a:t>
            </a:r>
          </a:p>
        </p:txBody>
      </p:sp>
      <p:sp>
        <p:nvSpPr>
          <p:cNvPr id="774" name="Shape 774"/>
          <p:cNvSpPr/>
          <p:nvPr/>
        </p:nvSpPr>
        <p:spPr>
          <a:xfrm rot="-10345447">
            <a:off x="2516226" y="2377410"/>
            <a:ext cx="205847" cy="173258"/>
          </a:xfrm>
          <a:custGeom>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p:txBody>
      </p:sp>
      <p:sp>
        <p:nvSpPr>
          <p:cNvPr id="775" name="Shape 775"/>
          <p:cNvSpPr/>
          <p:nvPr/>
        </p:nvSpPr>
        <p:spPr>
          <a:xfrm rot="-5400000">
            <a:off x="3093800" y="2525950"/>
            <a:ext cx="2484393" cy="289988"/>
          </a:xfrm>
          <a:prstGeom prst="roundRect">
            <a:avLst>
              <a:gd fmla="val 17740" name="adj"/>
            </a:avLst>
          </a:prstGeom>
          <a:solidFill>
            <a:srgbClr val="137DA0"/>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1" i="0" lang="en-US" sz="1200" u="none" cap="none" strike="noStrike">
                <a:solidFill>
                  <a:srgbClr val="F2F2F2"/>
                </a:solidFill>
                <a:latin typeface="Calibri"/>
                <a:ea typeface="Calibri"/>
                <a:cs typeface="Calibri"/>
                <a:sym typeface="Calibri"/>
              </a:rPr>
              <a:t>Service Brokers</a:t>
            </a:r>
          </a:p>
        </p:txBody>
      </p:sp>
      <p:sp>
        <p:nvSpPr>
          <p:cNvPr id="776" name="Shape 776"/>
          <p:cNvSpPr/>
          <p:nvPr/>
        </p:nvSpPr>
        <p:spPr>
          <a:xfrm rot="-5400000">
            <a:off x="4265612" y="1751323"/>
            <a:ext cx="159793" cy="152418"/>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p:txBody>
      </p:sp>
      <p:sp>
        <p:nvSpPr>
          <p:cNvPr id="777" name="Shape 777"/>
          <p:cNvSpPr/>
          <p:nvPr/>
        </p:nvSpPr>
        <p:spPr>
          <a:xfrm>
            <a:off x="1298550" y="3412351"/>
            <a:ext cx="867795" cy="213790"/>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Collector</a:t>
            </a:r>
          </a:p>
        </p:txBody>
      </p:sp>
      <p:sp>
        <p:nvSpPr>
          <p:cNvPr id="778" name="Shape 778"/>
          <p:cNvSpPr/>
          <p:nvPr/>
        </p:nvSpPr>
        <p:spPr>
          <a:xfrm>
            <a:off x="2236517" y="3412351"/>
            <a:ext cx="784488" cy="213790"/>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App Log </a:t>
            </a:r>
          </a:p>
        </p:txBody>
      </p:sp>
      <p:sp>
        <p:nvSpPr>
          <p:cNvPr id="779" name="Shape 779"/>
          <p:cNvSpPr/>
          <p:nvPr/>
        </p:nvSpPr>
        <p:spPr>
          <a:xfrm>
            <a:off x="3535173" y="1452008"/>
            <a:ext cx="630439"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Pr>
              <a:t>ROUTING</a:t>
            </a:r>
          </a:p>
        </p:txBody>
      </p:sp>
      <p:sp>
        <p:nvSpPr>
          <p:cNvPr id="780" name="Shape 780"/>
          <p:cNvSpPr/>
          <p:nvPr/>
        </p:nvSpPr>
        <p:spPr>
          <a:xfrm>
            <a:off x="3137266" y="1776005"/>
            <a:ext cx="1034393"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Pr>
              <a:t>AUTHENTICATION</a:t>
            </a:r>
          </a:p>
        </p:txBody>
      </p:sp>
      <p:sp>
        <p:nvSpPr>
          <p:cNvPr id="781" name="Shape 781"/>
          <p:cNvSpPr/>
          <p:nvPr/>
        </p:nvSpPr>
        <p:spPr>
          <a:xfrm>
            <a:off x="3297635" y="2038350"/>
            <a:ext cx="867975"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Pr>
              <a:t>APP LIFECYCLE</a:t>
            </a:r>
          </a:p>
        </p:txBody>
      </p:sp>
      <p:sp>
        <p:nvSpPr>
          <p:cNvPr id="782" name="Shape 782"/>
          <p:cNvSpPr/>
          <p:nvPr/>
        </p:nvSpPr>
        <p:spPr>
          <a:xfrm>
            <a:off x="3318850" y="2659616"/>
            <a:ext cx="846763" cy="3693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Pr>
              <a:t>APP STORAGE</a:t>
            </a:r>
          </a:p>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Pr>
              <a:t>&amp; EXECUTION</a:t>
            </a:r>
          </a:p>
        </p:txBody>
      </p:sp>
      <p:sp>
        <p:nvSpPr>
          <p:cNvPr id="783" name="Shape 783"/>
          <p:cNvSpPr/>
          <p:nvPr/>
        </p:nvSpPr>
        <p:spPr>
          <a:xfrm>
            <a:off x="3403866" y="2340916"/>
            <a:ext cx="761747"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Pr>
              <a:t>MESSAGING</a:t>
            </a:r>
          </a:p>
        </p:txBody>
      </p:sp>
      <p:sp>
        <p:nvSpPr>
          <p:cNvPr id="784" name="Shape 784"/>
          <p:cNvSpPr/>
          <p:nvPr/>
        </p:nvSpPr>
        <p:spPr>
          <a:xfrm>
            <a:off x="2985482" y="3379703"/>
            <a:ext cx="1180131"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Pr>
              <a:t>METRICS &amp; LOGGING</a:t>
            </a:r>
          </a:p>
        </p:txBody>
      </p:sp>
      <p:sp>
        <p:nvSpPr>
          <p:cNvPr id="785" name="Shape 785"/>
          <p:cNvSpPr/>
          <p:nvPr/>
        </p:nvSpPr>
        <p:spPr>
          <a:xfrm>
            <a:off x="265192" y="3959594"/>
            <a:ext cx="4230606" cy="316054"/>
          </a:xfrm>
          <a:prstGeom prst="roundRect">
            <a:avLst>
              <a:gd fmla="val 8346" name="adj"/>
            </a:avLst>
          </a:prstGeom>
          <a:solidFill>
            <a:schemeClr val="accent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Pivotal CF Ops Manager / BOSH</a:t>
            </a:r>
          </a:p>
        </p:txBody>
      </p:sp>
      <p:sp>
        <p:nvSpPr>
          <p:cNvPr id="786" name="Shape 786"/>
          <p:cNvSpPr/>
          <p:nvPr/>
        </p:nvSpPr>
        <p:spPr>
          <a:xfrm rot="-2700000">
            <a:off x="3609415" y="4076988"/>
            <a:ext cx="270000" cy="98296"/>
          </a:xfrm>
          <a:custGeom>
            <a:pathLst>
              <a:path extrusionOk="0" h="120000" w="12000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87" name="Shape 787"/>
          <p:cNvSpPr/>
          <p:nvPr/>
        </p:nvSpPr>
        <p:spPr>
          <a:xfrm>
            <a:off x="1430037" y="2084141"/>
            <a:ext cx="703560" cy="185040"/>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etcd</a:t>
            </a:r>
          </a:p>
        </p:txBody>
      </p:sp>
      <p:sp>
        <p:nvSpPr>
          <p:cNvPr id="788" name="Shape 788"/>
          <p:cNvSpPr/>
          <p:nvPr/>
        </p:nvSpPr>
        <p:spPr>
          <a:xfrm>
            <a:off x="2177910" y="2076925"/>
            <a:ext cx="861588" cy="182806"/>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Pr>
              <a:t>Auctioneer</a:t>
            </a:r>
          </a:p>
        </p:txBody>
      </p:sp>
      <p:sp>
        <p:nvSpPr>
          <p:cNvPr id="789" name="Shape 789"/>
          <p:cNvSpPr/>
          <p:nvPr/>
        </p:nvSpPr>
        <p:spPr>
          <a:xfrm>
            <a:off x="1981200" y="2114550"/>
            <a:ext cx="134438" cy="140217"/>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90" name="Shape 790"/>
          <p:cNvSpPr txBox="1"/>
          <p:nvPr/>
        </p:nvSpPr>
        <p:spPr>
          <a:xfrm>
            <a:off x="5405050" y="1155738"/>
            <a:ext cx="3385576" cy="3007755"/>
          </a:xfrm>
          <a:prstGeom prst="rect">
            <a:avLst/>
          </a:prstGeom>
          <a:noFill/>
          <a:ln>
            <a:noFill/>
          </a:ln>
        </p:spPr>
        <p:txBody>
          <a:bodyPr anchorCtr="0" anchor="t" bIns="45700" lIns="91425" rIns="91425" tIns="45700">
            <a:noAutofit/>
          </a:bodyPr>
          <a:lstStyle/>
          <a:p>
            <a:pPr indent="-285750" lvl="0" marL="285750" marR="0" rtl="0" algn="l">
              <a:lnSpc>
                <a:spcPct val="100000"/>
              </a:lnSpc>
              <a:spcBef>
                <a:spcPts val="0"/>
              </a:spcBef>
              <a:spcAft>
                <a:spcPts val="0"/>
              </a:spcAft>
              <a:buClr>
                <a:schemeClr val="lt1"/>
              </a:buClr>
              <a:buSzPct val="100000"/>
              <a:buFont typeface="Arial"/>
              <a:buChar char="•"/>
            </a:pPr>
            <a:r>
              <a:rPr b="0" i="0" lang="en-US" sz="1400" u="none" cap="none" strike="noStrike">
                <a:solidFill>
                  <a:schemeClr val="lt1"/>
                </a:solidFill>
                <a:latin typeface="Open Sans"/>
                <a:ea typeface="Open Sans"/>
                <a:cs typeface="Open Sans"/>
                <a:sym typeface="Open Sans"/>
              </a:rPr>
              <a:t>Turnkey, Fully automated Cloud Native Platform</a:t>
            </a:r>
          </a:p>
          <a:p>
            <a:pPr indent="-285750" lvl="0" marL="285750" marR="0" rtl="0" algn="l">
              <a:lnSpc>
                <a:spcPct val="100000"/>
              </a:lnSpc>
              <a:spcBef>
                <a:spcPts val="1200"/>
              </a:spcBef>
              <a:spcAft>
                <a:spcPts val="0"/>
              </a:spcAft>
              <a:buClr>
                <a:schemeClr val="lt1"/>
              </a:buClr>
              <a:buSzPct val="100000"/>
              <a:buFont typeface="Arial"/>
              <a:buChar char="•"/>
            </a:pPr>
            <a:r>
              <a:rPr b="0" i="0" lang="en-US" sz="1400" u="none" cap="none" strike="noStrike">
                <a:solidFill>
                  <a:schemeClr val="lt1"/>
                </a:solidFill>
                <a:latin typeface="Open Sans"/>
                <a:ea typeface="Open Sans"/>
                <a:cs typeface="Open Sans"/>
                <a:sym typeface="Open Sans"/>
              </a:rPr>
              <a:t>Scalable runtime environment, extensible to modern framework and languages</a:t>
            </a:r>
          </a:p>
          <a:p>
            <a:pPr indent="-285750" lvl="0" marL="285750" marR="0" rtl="0" algn="l">
              <a:lnSpc>
                <a:spcPct val="100000"/>
              </a:lnSpc>
              <a:spcBef>
                <a:spcPts val="1200"/>
              </a:spcBef>
              <a:spcAft>
                <a:spcPts val="0"/>
              </a:spcAft>
              <a:buClr>
                <a:schemeClr val="lt1"/>
              </a:buClr>
              <a:buSzPct val="100000"/>
              <a:buFont typeface="Arial"/>
              <a:buChar char="•"/>
            </a:pPr>
            <a:r>
              <a:rPr b="0" i="0" lang="en-US" sz="1400" u="none" cap="none" strike="noStrike">
                <a:solidFill>
                  <a:schemeClr val="lt1"/>
                </a:solidFill>
                <a:latin typeface="Open Sans"/>
                <a:ea typeface="Open Sans"/>
                <a:cs typeface="Open Sans"/>
                <a:sym typeface="Open Sans"/>
              </a:rPr>
              <a:t>Instant scalable with updates and upgrades with no downtime</a:t>
            </a:r>
          </a:p>
          <a:p>
            <a:pPr indent="-285750" lvl="0" marL="285750" marR="0" rtl="0" algn="l">
              <a:lnSpc>
                <a:spcPct val="100000"/>
              </a:lnSpc>
              <a:spcBef>
                <a:spcPts val="1200"/>
              </a:spcBef>
              <a:spcAft>
                <a:spcPts val="0"/>
              </a:spcAft>
              <a:buClr>
                <a:schemeClr val="lt1"/>
              </a:buClr>
              <a:buSzPct val="100000"/>
              <a:buFont typeface="Arial"/>
              <a:buChar char="•"/>
            </a:pPr>
            <a:r>
              <a:rPr b="0" i="0" lang="en-US" sz="1400" u="none" cap="none" strike="noStrike">
                <a:solidFill>
                  <a:schemeClr val="lt1"/>
                </a:solidFill>
                <a:latin typeface="Open Sans"/>
                <a:ea typeface="Open Sans"/>
                <a:cs typeface="Open Sans"/>
                <a:sym typeface="Open Sans"/>
              </a:rPr>
              <a:t>Deploy, scale and manage applications with services</a:t>
            </a:r>
          </a:p>
          <a:p>
            <a:pPr indent="-285750" lvl="0" marL="285750" marR="0" rtl="0" algn="l">
              <a:lnSpc>
                <a:spcPct val="100000"/>
              </a:lnSpc>
              <a:spcBef>
                <a:spcPts val="1200"/>
              </a:spcBef>
              <a:spcAft>
                <a:spcPts val="0"/>
              </a:spcAft>
              <a:buClr>
                <a:srgbClr val="000000"/>
              </a:buClr>
              <a:buFont typeface="Arial"/>
              <a:buNone/>
            </a:pPr>
            <a:r>
              <a:t/>
            </a:r>
            <a:endParaRPr b="0" i="0" sz="1400" u="none" cap="none" strike="noStrike">
              <a:solidFill>
                <a:schemeClr val="lt1"/>
              </a:solidFill>
              <a:latin typeface="Open Sans"/>
              <a:ea typeface="Open Sans"/>
              <a:cs typeface="Open Sans"/>
              <a:sym typeface="Open Sans"/>
            </a:endParaRPr>
          </a:p>
        </p:txBody>
      </p:sp>
      <p:sp>
        <p:nvSpPr>
          <p:cNvPr id="791" name="Shape 791"/>
          <p:cNvSpPr/>
          <p:nvPr/>
        </p:nvSpPr>
        <p:spPr>
          <a:xfrm>
            <a:off x="2505702" y="3028949"/>
            <a:ext cx="226893" cy="231624"/>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795" name="Shape 795"/>
        <p:cNvGrpSpPr/>
        <p:nvPr/>
      </p:nvGrpSpPr>
      <p:grpSpPr>
        <a:xfrm>
          <a:off x="0" y="0"/>
          <a:ext cx="0" cy="0"/>
          <a:chOff x="0" y="0"/>
          <a:chExt cx="0" cy="0"/>
        </a:xfrm>
      </p:grpSpPr>
      <p:grpSp>
        <p:nvGrpSpPr>
          <p:cNvPr id="796" name="Shape 796"/>
          <p:cNvGrpSpPr/>
          <p:nvPr/>
        </p:nvGrpSpPr>
        <p:grpSpPr>
          <a:xfrm>
            <a:off x="7048643" y="891822"/>
            <a:ext cx="1744133" cy="886963"/>
            <a:chOff x="6775984" y="840178"/>
            <a:chExt cx="1744133" cy="886963"/>
          </a:xfrm>
        </p:grpSpPr>
        <p:sp>
          <p:nvSpPr>
            <p:cNvPr id="797" name="Shape 797"/>
            <p:cNvSpPr/>
            <p:nvPr/>
          </p:nvSpPr>
          <p:spPr>
            <a:xfrm>
              <a:off x="6775984" y="840178"/>
              <a:ext cx="1744133" cy="864803"/>
            </a:xfrm>
            <a:prstGeom prst="roundRect">
              <a:avLst>
                <a:gd fmla="val 7589" name="adj"/>
              </a:avLst>
            </a:prstGeom>
            <a:solidFill>
              <a:srgbClr val="D8D8D8"/>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a:t>
              </a:r>
            </a:p>
          </p:txBody>
        </p:sp>
        <p:grpSp>
          <p:nvGrpSpPr>
            <p:cNvPr id="798" name="Shape 798"/>
            <p:cNvGrpSpPr/>
            <p:nvPr/>
          </p:nvGrpSpPr>
          <p:grpSpPr>
            <a:xfrm>
              <a:off x="6847703" y="928524"/>
              <a:ext cx="1621611" cy="798617"/>
              <a:chOff x="1163919" y="1239446"/>
              <a:chExt cx="1621611" cy="798617"/>
            </a:xfrm>
          </p:grpSpPr>
          <p:grpSp>
            <p:nvGrpSpPr>
              <p:cNvPr id="799" name="Shape 799"/>
              <p:cNvGrpSpPr/>
              <p:nvPr/>
            </p:nvGrpSpPr>
            <p:grpSpPr>
              <a:xfrm>
                <a:off x="1163919" y="1239446"/>
                <a:ext cx="1621611" cy="568476"/>
                <a:chOff x="5481921" y="2721113"/>
                <a:chExt cx="1621611" cy="568476"/>
              </a:xfrm>
            </p:grpSpPr>
            <p:sp>
              <p:nvSpPr>
                <p:cNvPr id="800" name="Shape 800"/>
                <p:cNvSpPr/>
                <p:nvPr/>
              </p:nvSpPr>
              <p:spPr>
                <a:xfrm>
                  <a:off x="5481921" y="2721113"/>
                  <a:ext cx="1613145" cy="272143"/>
                </a:xfrm>
                <a:prstGeom prst="roundRect">
                  <a:avLst>
                    <a:gd fmla="val 17740" name="adj"/>
                  </a:avLst>
                </a:prstGeom>
                <a:solidFill>
                  <a:srgbClr val="33928A"/>
                </a:solidFill>
                <a:ln cap="flat" cmpd="sng" w="9525">
                  <a:solidFill>
                    <a:srgbClr val="FFFFFF"/>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Ops Manager UI</a:t>
                  </a:r>
                </a:p>
              </p:txBody>
            </p:sp>
            <p:sp>
              <p:nvSpPr>
                <p:cNvPr id="801" name="Shape 801"/>
                <p:cNvSpPr/>
                <p:nvPr/>
              </p:nvSpPr>
              <p:spPr>
                <a:xfrm>
                  <a:off x="5490387" y="3017446"/>
                  <a:ext cx="1613145" cy="272143"/>
                </a:xfrm>
                <a:prstGeom prst="roundRect">
                  <a:avLst>
                    <a:gd fmla="val 17740" name="adj"/>
                  </a:avLst>
                </a:prstGeom>
                <a:solidFill>
                  <a:srgbClr val="33928A"/>
                </a:solidFill>
                <a:ln cap="flat" cmpd="sng" w="9525">
                  <a:solidFill>
                    <a:srgbClr val="FFFFFF"/>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Ops Manager Director</a:t>
                  </a:r>
                </a:p>
              </p:txBody>
            </p:sp>
            <p:sp>
              <p:nvSpPr>
                <p:cNvPr id="802" name="Shape 802"/>
                <p:cNvSpPr/>
                <p:nvPr/>
              </p:nvSpPr>
              <p:spPr>
                <a:xfrm rot="-2700000">
                  <a:off x="6784414" y="2806977"/>
                  <a:ext cx="269998" cy="98294"/>
                </a:xfrm>
                <a:custGeom>
                  <a:pathLst>
                    <a:path extrusionOk="0" h="120000" w="12000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grpSp>
          <p:sp>
            <p:nvSpPr>
              <p:cNvPr id="803" name="Shape 803"/>
              <p:cNvSpPr txBox="1"/>
              <p:nvPr/>
            </p:nvSpPr>
            <p:spPr>
              <a:xfrm>
                <a:off x="1169700" y="1761066"/>
                <a:ext cx="1587544"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Operations Manager</a:t>
                </a:r>
              </a:p>
            </p:txBody>
          </p:sp>
        </p:grpSp>
      </p:grpSp>
      <p:grpSp>
        <p:nvGrpSpPr>
          <p:cNvPr id="804" name="Shape 804"/>
          <p:cNvGrpSpPr/>
          <p:nvPr/>
        </p:nvGrpSpPr>
        <p:grpSpPr>
          <a:xfrm>
            <a:off x="7063953" y="1936205"/>
            <a:ext cx="1744133" cy="896935"/>
            <a:chOff x="6775984" y="1967163"/>
            <a:chExt cx="1744133" cy="896935"/>
          </a:xfrm>
        </p:grpSpPr>
        <p:sp>
          <p:nvSpPr>
            <p:cNvPr id="805" name="Shape 805"/>
            <p:cNvSpPr/>
            <p:nvPr/>
          </p:nvSpPr>
          <p:spPr>
            <a:xfrm>
              <a:off x="6775984" y="1967163"/>
              <a:ext cx="1744133" cy="864803"/>
            </a:xfrm>
            <a:prstGeom prst="roundRect">
              <a:avLst>
                <a:gd fmla="val 7589" name="adj"/>
              </a:avLst>
            </a:prstGeom>
            <a:solidFill>
              <a:srgbClr val="D8D8D8"/>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a:t>
              </a:r>
            </a:p>
          </p:txBody>
        </p:sp>
        <p:grpSp>
          <p:nvGrpSpPr>
            <p:cNvPr id="806" name="Shape 806"/>
            <p:cNvGrpSpPr/>
            <p:nvPr/>
          </p:nvGrpSpPr>
          <p:grpSpPr>
            <a:xfrm>
              <a:off x="6847707" y="2014681"/>
              <a:ext cx="1613145" cy="849418"/>
              <a:chOff x="6430190" y="1230979"/>
              <a:chExt cx="1613145" cy="849418"/>
            </a:xfrm>
          </p:grpSpPr>
          <p:grpSp>
            <p:nvGrpSpPr>
              <p:cNvPr id="807" name="Shape 807"/>
              <p:cNvGrpSpPr/>
              <p:nvPr/>
            </p:nvGrpSpPr>
            <p:grpSpPr>
              <a:xfrm>
                <a:off x="6430190" y="1230979"/>
                <a:ext cx="1613145" cy="568473"/>
                <a:chOff x="5490387" y="1527312"/>
                <a:chExt cx="1613145" cy="568473"/>
              </a:xfrm>
            </p:grpSpPr>
            <p:sp>
              <p:nvSpPr>
                <p:cNvPr id="808" name="Shape 808"/>
                <p:cNvSpPr/>
                <p:nvPr/>
              </p:nvSpPr>
              <p:spPr>
                <a:xfrm>
                  <a:off x="5490387" y="1527312"/>
                  <a:ext cx="1613145" cy="272143"/>
                </a:xfrm>
                <a:prstGeom prst="roundRect">
                  <a:avLst>
                    <a:gd fmla="val 17740" name="adj"/>
                  </a:avLst>
                </a:prstGeom>
                <a:solidFill>
                  <a:srgbClr val="33928A"/>
                </a:solidFill>
                <a:ln cap="flat" cmpd="sng" w="9525">
                  <a:solidFill>
                    <a:srgbClr val="FFFFFF"/>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Service Broker</a:t>
                  </a:r>
                </a:p>
              </p:txBody>
            </p:sp>
            <p:sp>
              <p:nvSpPr>
                <p:cNvPr id="809" name="Shape 809"/>
                <p:cNvSpPr/>
                <p:nvPr/>
              </p:nvSpPr>
              <p:spPr>
                <a:xfrm>
                  <a:off x="5490387" y="1823642"/>
                  <a:ext cx="1613145" cy="272143"/>
                </a:xfrm>
                <a:prstGeom prst="roundRect">
                  <a:avLst>
                    <a:gd fmla="val 17740" name="adj"/>
                  </a:avLst>
                </a:prstGeom>
                <a:solidFill>
                  <a:srgbClr val="33928A"/>
                </a:solidFill>
                <a:ln cap="flat" cmpd="sng" w="9525">
                  <a:solidFill>
                    <a:srgbClr val="FFFFFF"/>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Service Nodes</a:t>
                  </a:r>
                </a:p>
              </p:txBody>
            </p:sp>
            <p:sp>
              <p:nvSpPr>
                <p:cNvPr id="810" name="Shape 810"/>
                <p:cNvSpPr/>
                <p:nvPr/>
              </p:nvSpPr>
              <p:spPr>
                <a:xfrm>
                  <a:off x="6846607" y="1563850"/>
                  <a:ext cx="194025" cy="194020"/>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grpSp>
          <p:sp>
            <p:nvSpPr>
              <p:cNvPr id="811" name="Shape 811"/>
              <p:cNvSpPr txBox="1"/>
              <p:nvPr/>
            </p:nvSpPr>
            <p:spPr>
              <a:xfrm>
                <a:off x="6880835" y="1803399"/>
                <a:ext cx="697802"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Service</a:t>
                </a:r>
              </a:p>
            </p:txBody>
          </p:sp>
          <p:sp>
            <p:nvSpPr>
              <p:cNvPr id="812" name="Shape 812"/>
              <p:cNvSpPr/>
              <p:nvPr/>
            </p:nvSpPr>
            <p:spPr>
              <a:xfrm>
                <a:off x="7807128" y="1574578"/>
                <a:ext cx="160006" cy="152621"/>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80000"/>
                  </a:lnSpc>
                  <a:spcBef>
                    <a:spcPts val="0"/>
                  </a:spcBef>
                  <a:spcAft>
                    <a:spcPts val="0"/>
                  </a:spcAft>
                  <a:buClr>
                    <a:srgbClr val="000000"/>
                  </a:buClr>
                  <a:buFont typeface="Arial"/>
                  <a:buNone/>
                </a:pPr>
                <a:r>
                  <a:t/>
                </a:r>
                <a:endParaRPr b="0" i="0" sz="450" u="none" cap="none" strike="noStrike">
                  <a:solidFill>
                    <a:schemeClr val="lt1"/>
                  </a:solidFill>
                  <a:latin typeface="Arial"/>
                  <a:ea typeface="Arial"/>
                  <a:cs typeface="Arial"/>
                  <a:sym typeface="Arial"/>
                </a:endParaRPr>
              </a:p>
            </p:txBody>
          </p:sp>
        </p:grpSp>
      </p:grpSp>
      <p:grpSp>
        <p:nvGrpSpPr>
          <p:cNvPr id="813" name="Shape 813"/>
          <p:cNvGrpSpPr/>
          <p:nvPr/>
        </p:nvGrpSpPr>
        <p:grpSpPr>
          <a:xfrm>
            <a:off x="393647" y="830822"/>
            <a:ext cx="6540132" cy="3333900"/>
            <a:chOff x="1082694" y="751235"/>
            <a:chExt cx="5574743" cy="3449483"/>
          </a:xfrm>
        </p:grpSpPr>
        <p:sp>
          <p:nvSpPr>
            <p:cNvPr id="814" name="Shape 814"/>
            <p:cNvSpPr/>
            <p:nvPr/>
          </p:nvSpPr>
          <p:spPr>
            <a:xfrm>
              <a:off x="1082694" y="751235"/>
              <a:ext cx="5574743" cy="3449483"/>
            </a:xfrm>
            <a:prstGeom prst="roundRect">
              <a:avLst>
                <a:gd fmla="val 7589" name="adj"/>
              </a:avLst>
            </a:prstGeom>
            <a:solidFill>
              <a:srgbClr val="D8D8D8"/>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a:t>
              </a:r>
            </a:p>
          </p:txBody>
        </p:sp>
        <p:sp>
          <p:nvSpPr>
            <p:cNvPr id="815" name="Shape 815"/>
            <p:cNvSpPr/>
            <p:nvPr/>
          </p:nvSpPr>
          <p:spPr>
            <a:xfrm>
              <a:off x="5105239" y="1287867"/>
              <a:ext cx="1417638" cy="403139"/>
            </a:xfrm>
            <a:prstGeom prst="roundRect">
              <a:avLst>
                <a:gd fmla="val 7401" name="adj"/>
              </a:avLst>
            </a:prstGeom>
            <a:solidFill>
              <a:srgbClr val="004A4A"/>
            </a:solidFill>
            <a:ln cap="sq" cmpd="sng" w="9525">
              <a:solidFill>
                <a:srgbClr val="FFFFFF"/>
              </a:solidFill>
              <a:prstDash val="solid"/>
              <a:miter/>
              <a:headEnd len="med" w="med" type="none"/>
              <a:tailEnd len="med" w="med" type="none"/>
            </a:ln>
            <a:effectLst>
              <a:outerShdw blurRad="63500" rotWithShape="0" algn="ctr" dir="1064680" dist="75596">
                <a:srgbClr val="808080">
                  <a:alpha val="34901"/>
                </a:srgbClr>
              </a:outerShdw>
            </a:effectLst>
          </p:spPr>
          <p:txBody>
            <a:bodyPr anchorCtr="1" anchor="ctr" bIns="0" lIns="0" rIns="0" tIns="0">
              <a:noAutofit/>
            </a:bodyPr>
            <a:lstStyle/>
            <a:p>
              <a:pPr indent="0" lvl="0" marL="0" marR="0" rtl="0" algn="ctr">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BBS</a:t>
              </a:r>
            </a:p>
          </p:txBody>
        </p:sp>
        <p:sp>
          <p:nvSpPr>
            <p:cNvPr id="816" name="Shape 816"/>
            <p:cNvSpPr/>
            <p:nvPr/>
          </p:nvSpPr>
          <p:spPr>
            <a:xfrm>
              <a:off x="2132542" y="3437648"/>
              <a:ext cx="2907196" cy="706423"/>
            </a:xfrm>
            <a:prstGeom prst="roundRect">
              <a:avLst>
                <a:gd fmla="val 431" name="adj"/>
              </a:avLst>
            </a:prstGeom>
            <a:solidFill>
              <a:srgbClr val="00685D"/>
            </a:solidFill>
            <a:ln cap="flat" cmpd="sng" w="9525">
              <a:solidFill>
                <a:srgbClr val="808080"/>
              </a:solidFill>
              <a:prstDash val="solid"/>
              <a:round/>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  Loggregator</a:t>
              </a:r>
            </a:p>
          </p:txBody>
        </p:sp>
        <p:sp>
          <p:nvSpPr>
            <p:cNvPr id="817" name="Shape 817"/>
            <p:cNvSpPr/>
            <p:nvPr/>
          </p:nvSpPr>
          <p:spPr>
            <a:xfrm>
              <a:off x="3623689" y="814518"/>
              <a:ext cx="1402133" cy="403139"/>
            </a:xfrm>
            <a:prstGeom prst="roundRect">
              <a:avLst>
                <a:gd fmla="val 4579" name="adj"/>
              </a:avLst>
            </a:prstGeom>
            <a:solidFill>
              <a:srgbClr val="00685D"/>
            </a:solidFill>
            <a:ln cap="flat" cmpd="sng" w="9525">
              <a:solidFill>
                <a:srgbClr val="FFFFFF"/>
              </a:solidFill>
              <a:prstDash val="solid"/>
              <a:round/>
              <a:headEnd len="med" w="med" type="none"/>
              <a:tailEnd len="med" w="med" type="none"/>
            </a:ln>
            <a:effectLst>
              <a:outerShdw blurRad="63500" rotWithShape="0" algn="ctr" dir="1064680" dist="75596">
                <a:srgbClr val="808080">
                  <a:alpha val="34901"/>
                </a:srgbClr>
              </a:outerShdw>
            </a:effectLst>
          </p:spPr>
          <p:txBody>
            <a:bodyPr anchorCtr="1" anchor="ctr" bIns="0" lIns="32400" rIns="0" tIns="0">
              <a:noAutofit/>
            </a:bodyPr>
            <a:lstStyle/>
            <a:p>
              <a:pPr indent="0" lvl="0" marL="0" marR="0" rtl="0" algn="ctr">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OAuth 2.0 Server (UAA)</a:t>
              </a:r>
            </a:p>
          </p:txBody>
        </p:sp>
        <p:grpSp>
          <p:nvGrpSpPr>
            <p:cNvPr id="818" name="Shape 818"/>
            <p:cNvGrpSpPr/>
            <p:nvPr/>
          </p:nvGrpSpPr>
          <p:grpSpPr>
            <a:xfrm>
              <a:off x="2135039" y="819319"/>
              <a:ext cx="1406266" cy="401240"/>
              <a:chOff x="1899268" y="947948"/>
              <a:chExt cx="1406266" cy="401240"/>
            </a:xfrm>
          </p:grpSpPr>
          <p:sp>
            <p:nvSpPr>
              <p:cNvPr id="819" name="Shape 819"/>
              <p:cNvSpPr/>
              <p:nvPr/>
            </p:nvSpPr>
            <p:spPr>
              <a:xfrm>
                <a:off x="1899268" y="947948"/>
                <a:ext cx="1406266" cy="401240"/>
              </a:xfrm>
              <a:prstGeom prst="roundRect">
                <a:avLst>
                  <a:gd fmla="val 4579" name="adj"/>
                </a:avLst>
              </a:prstGeom>
              <a:solidFill>
                <a:srgbClr val="00685D"/>
              </a:solidFill>
              <a:ln cap="flat" cmpd="sng" w="9525">
                <a:solidFill>
                  <a:srgbClr val="FFFFFF"/>
                </a:solidFill>
                <a:prstDash val="solid"/>
                <a:round/>
                <a:headEnd len="med" w="med" type="none"/>
                <a:tailEnd len="med" w="med" type="none"/>
              </a:ln>
              <a:effectLst>
                <a:outerShdw blurRad="63500" rotWithShape="0" algn="ctr" dir="1064680" dist="75596">
                  <a:srgbClr val="808080">
                    <a:alpha val="34901"/>
                  </a:srgbClr>
                </a:outerShdw>
              </a:effectLst>
            </p:spPr>
            <p:txBody>
              <a:bodyPr anchorCtr="0" anchor="ctr" bIns="0" lIns="320025"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Login Server</a:t>
                </a:r>
              </a:p>
            </p:txBody>
          </p:sp>
          <p:sp>
            <p:nvSpPr>
              <p:cNvPr id="820" name="Shape 820"/>
              <p:cNvSpPr/>
              <p:nvPr/>
            </p:nvSpPr>
            <p:spPr>
              <a:xfrm rot="-5400000">
                <a:off x="1917943" y="1030635"/>
                <a:ext cx="224215" cy="173296"/>
              </a:xfrm>
              <a:custGeom>
                <a:pathLst>
                  <a:path extrusionOk="0" h="120000" w="12000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grpSp>
        <p:grpSp>
          <p:nvGrpSpPr>
            <p:cNvPr id="821" name="Shape 821"/>
            <p:cNvGrpSpPr/>
            <p:nvPr/>
          </p:nvGrpSpPr>
          <p:grpSpPr>
            <a:xfrm>
              <a:off x="5105239" y="1758355"/>
              <a:ext cx="1417638" cy="403139"/>
              <a:chOff x="5105239" y="1758355"/>
              <a:chExt cx="1417638" cy="403139"/>
            </a:xfrm>
          </p:grpSpPr>
          <p:sp>
            <p:nvSpPr>
              <p:cNvPr id="822" name="Shape 822"/>
              <p:cNvSpPr/>
              <p:nvPr/>
            </p:nvSpPr>
            <p:spPr>
              <a:xfrm>
                <a:off x="5105239" y="1758355"/>
                <a:ext cx="1417638" cy="403139"/>
              </a:xfrm>
              <a:prstGeom prst="roundRect">
                <a:avLst>
                  <a:gd fmla="val 7401" name="adj"/>
                </a:avLst>
              </a:prstGeom>
              <a:solidFill>
                <a:srgbClr val="004A4A"/>
              </a:solidFill>
              <a:ln cap="sq" cmpd="sng" w="9525">
                <a:solidFill>
                  <a:srgbClr val="FFFFFF"/>
                </a:solidFill>
                <a:prstDash val="solid"/>
                <a:miter/>
                <a:headEnd len="med" w="med" type="none"/>
                <a:tailEnd len="med" w="med" type="none"/>
              </a:ln>
              <a:effectLst>
                <a:outerShdw blurRad="63500" rotWithShape="0" algn="ctr" dir="1064680" dist="75596">
                  <a:srgbClr val="808080">
                    <a:alpha val="34901"/>
                  </a:srgbClr>
                </a:outerShdw>
              </a:effectLst>
            </p:spPr>
            <p:txBody>
              <a:bodyPr anchorCtr="1" anchor="ctr"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etcd</a:t>
                </a:r>
              </a:p>
            </p:txBody>
          </p:sp>
          <p:sp>
            <p:nvSpPr>
              <p:cNvPr id="823" name="Shape 823"/>
              <p:cNvSpPr/>
              <p:nvPr/>
            </p:nvSpPr>
            <p:spPr>
              <a:xfrm>
                <a:off x="5204526" y="1829355"/>
                <a:ext cx="206829" cy="169547"/>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824" name="Shape 824"/>
            <p:cNvGrpSpPr/>
            <p:nvPr/>
          </p:nvGrpSpPr>
          <p:grpSpPr>
            <a:xfrm>
              <a:off x="5109057" y="3209965"/>
              <a:ext cx="1417638" cy="953020"/>
              <a:chOff x="5151273" y="2101139"/>
              <a:chExt cx="1417638" cy="953020"/>
            </a:xfrm>
          </p:grpSpPr>
          <p:sp>
            <p:nvSpPr>
              <p:cNvPr id="825" name="Shape 825"/>
              <p:cNvSpPr/>
              <p:nvPr/>
            </p:nvSpPr>
            <p:spPr>
              <a:xfrm>
                <a:off x="5151273" y="2101139"/>
                <a:ext cx="1417638" cy="953020"/>
              </a:xfrm>
              <a:prstGeom prst="roundRect">
                <a:avLst>
                  <a:gd fmla="val 7401" name="adj"/>
                </a:avLst>
              </a:prstGeom>
              <a:solidFill>
                <a:srgbClr val="2F8880"/>
              </a:solidFill>
              <a:ln cap="sq" cmpd="sng" w="9525">
                <a:solidFill>
                  <a:srgbClr val="FFFFFF"/>
                </a:solidFill>
                <a:prstDash val="solid"/>
                <a:miter/>
                <a:headEnd len="med" w="med" type="none"/>
                <a:tailEnd len="med" w="med" type="none"/>
              </a:ln>
              <a:effectLst>
                <a:outerShdw blurRad="63500" rotWithShape="0" algn="ctr" dir="1064680" dist="75596">
                  <a:srgbClr val="808080">
                    <a:alpha val="34901"/>
                  </a:srgbClr>
                </a:outerShdw>
              </a:effectLst>
            </p:spPr>
            <p:txBody>
              <a:bodyPr anchorCtr="0" anchor="t" bIns="0" lIns="0" rIns="0" tIns="0">
                <a:noAutofit/>
              </a:bodyPr>
              <a:lstStyle/>
              <a:p>
                <a:pPr indent="0" lvl="0" marL="0" marR="0" rtl="0" algn="ctr">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Access</a:t>
                </a:r>
              </a:p>
            </p:txBody>
          </p:sp>
          <p:sp>
            <p:nvSpPr>
              <p:cNvPr id="826" name="Shape 826"/>
              <p:cNvSpPr/>
              <p:nvPr/>
            </p:nvSpPr>
            <p:spPr>
              <a:xfrm>
                <a:off x="5223623" y="2728871"/>
                <a:ext cx="1279525" cy="257175"/>
              </a:xfrm>
              <a:prstGeom prst="roundRect">
                <a:avLst>
                  <a:gd fmla="val 347" name="adj"/>
                </a:avLst>
              </a:prstGeom>
              <a:solidFill>
                <a:schemeClr val="accent6"/>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Fileserver</a:t>
                </a:r>
              </a:p>
            </p:txBody>
          </p:sp>
          <p:sp>
            <p:nvSpPr>
              <p:cNvPr id="827" name="Shape 827"/>
              <p:cNvSpPr/>
              <p:nvPr/>
            </p:nvSpPr>
            <p:spPr>
              <a:xfrm>
                <a:off x="5226244" y="2403285"/>
                <a:ext cx="1279525" cy="257175"/>
              </a:xfrm>
              <a:prstGeom prst="roundRect">
                <a:avLst>
                  <a:gd fmla="val 347" name="adj"/>
                </a:avLst>
              </a:prstGeom>
              <a:solidFill>
                <a:schemeClr val="accent6"/>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SSH Proxy</a:t>
                </a:r>
              </a:p>
            </p:txBody>
          </p:sp>
        </p:grpSp>
        <p:grpSp>
          <p:nvGrpSpPr>
            <p:cNvPr id="828" name="Shape 828"/>
            <p:cNvGrpSpPr/>
            <p:nvPr/>
          </p:nvGrpSpPr>
          <p:grpSpPr>
            <a:xfrm>
              <a:off x="2135447" y="1287867"/>
              <a:ext cx="1406266" cy="401240"/>
              <a:chOff x="2135447" y="1287867"/>
              <a:chExt cx="1406266" cy="401240"/>
            </a:xfrm>
          </p:grpSpPr>
          <p:sp>
            <p:nvSpPr>
              <p:cNvPr id="829" name="Shape 829"/>
              <p:cNvSpPr/>
              <p:nvPr/>
            </p:nvSpPr>
            <p:spPr>
              <a:xfrm>
                <a:off x="2135447" y="1287867"/>
                <a:ext cx="1406266" cy="401240"/>
              </a:xfrm>
              <a:prstGeom prst="roundRect">
                <a:avLst>
                  <a:gd fmla="val 4579" name="adj"/>
                </a:avLst>
              </a:prstGeom>
              <a:solidFill>
                <a:srgbClr val="004A4A"/>
              </a:solidFill>
              <a:ln cap="flat" cmpd="sng" w="9525">
                <a:solidFill>
                  <a:srgbClr val="FFFFFF"/>
                </a:solidFill>
                <a:prstDash val="solid"/>
                <a:round/>
                <a:headEnd len="med" w="med" type="none"/>
                <a:tailEnd len="med" w="med" type="none"/>
              </a:ln>
              <a:effectLst>
                <a:outerShdw blurRad="63500" rotWithShape="0" algn="ctr" dir="1064680" dist="75596">
                  <a:srgbClr val="808080">
                    <a:alpha val="34901"/>
                  </a:srgbClr>
                </a:outerShdw>
              </a:effectLst>
            </p:spPr>
            <p:txBody>
              <a:bodyPr anchorCtr="0" anchor="ctr" bIns="0" lIns="320025"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Cloud Controller</a:t>
                </a:r>
              </a:p>
            </p:txBody>
          </p:sp>
          <p:sp>
            <p:nvSpPr>
              <p:cNvPr id="830" name="Shape 830"/>
              <p:cNvSpPr/>
              <p:nvPr/>
            </p:nvSpPr>
            <p:spPr>
              <a:xfrm>
                <a:off x="2179173" y="1328483"/>
                <a:ext cx="199082" cy="26567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grpSp>
          <p:nvGrpSpPr>
            <p:cNvPr id="831" name="Shape 831"/>
            <p:cNvGrpSpPr/>
            <p:nvPr/>
          </p:nvGrpSpPr>
          <p:grpSpPr>
            <a:xfrm>
              <a:off x="3626953" y="1287866"/>
              <a:ext cx="1402133" cy="403139"/>
              <a:chOff x="3626953" y="1287866"/>
              <a:chExt cx="1402133" cy="403139"/>
            </a:xfrm>
          </p:grpSpPr>
          <p:sp>
            <p:nvSpPr>
              <p:cNvPr id="832" name="Shape 832"/>
              <p:cNvSpPr/>
              <p:nvPr/>
            </p:nvSpPr>
            <p:spPr>
              <a:xfrm>
                <a:off x="3626953" y="1287866"/>
                <a:ext cx="1402133" cy="403139"/>
              </a:xfrm>
              <a:prstGeom prst="roundRect">
                <a:avLst>
                  <a:gd fmla="val 2662" name="adj"/>
                </a:avLst>
              </a:prstGeom>
              <a:solidFill>
                <a:srgbClr val="004A4A"/>
              </a:solidFill>
              <a:ln cap="flat" cmpd="sng" w="9525">
                <a:solidFill>
                  <a:srgbClr val="FFFFFF"/>
                </a:solidFill>
                <a:prstDash val="solid"/>
                <a:round/>
                <a:headEnd len="med" w="med" type="none"/>
                <a:tailEnd len="med" w="med" type="none"/>
              </a:ln>
              <a:effectLst>
                <a:outerShdw blurRad="63500" rotWithShape="0" algn="ctr" dir="1064680" dist="75596">
                  <a:srgbClr val="808080">
                    <a:alpha val="34901"/>
                  </a:srgbClr>
                </a:outerShdw>
              </a:effectLst>
            </p:spPr>
            <p:txBody>
              <a:bodyPr anchorCtr="1" anchor="ctr" bIns="0" lIns="32400" rIns="0" tIns="0">
                <a:noAutofit/>
              </a:bodyPr>
              <a:lstStyle/>
              <a:p>
                <a:pPr indent="0" lvl="0" marL="0" marR="0" rtl="0" algn="ctr">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     CC Bridge</a:t>
                </a:r>
              </a:p>
            </p:txBody>
          </p:sp>
          <p:sp>
            <p:nvSpPr>
              <p:cNvPr id="833" name="Shape 833"/>
              <p:cNvSpPr/>
              <p:nvPr/>
            </p:nvSpPr>
            <p:spPr>
              <a:xfrm>
                <a:off x="3667744" y="1353562"/>
                <a:ext cx="280288" cy="308009"/>
              </a:xfrm>
              <a:prstGeom prst="blockArc">
                <a:avLst>
                  <a:gd fmla="val 10766933" name="adj1"/>
                  <a:gd fmla="val 21584774" name="adj2"/>
                  <a:gd fmla="val 17989" name="adj3"/>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grpSp>
          <p:nvGrpSpPr>
            <p:cNvPr id="834" name="Shape 834"/>
            <p:cNvGrpSpPr/>
            <p:nvPr/>
          </p:nvGrpSpPr>
          <p:grpSpPr>
            <a:xfrm>
              <a:off x="5109057" y="2206198"/>
              <a:ext cx="1417638" cy="960101"/>
              <a:chOff x="5116754" y="2189696"/>
              <a:chExt cx="1417638" cy="960101"/>
            </a:xfrm>
          </p:grpSpPr>
          <p:grpSp>
            <p:nvGrpSpPr>
              <p:cNvPr id="835" name="Shape 835"/>
              <p:cNvGrpSpPr/>
              <p:nvPr/>
            </p:nvGrpSpPr>
            <p:grpSpPr>
              <a:xfrm>
                <a:off x="5116754" y="2189696"/>
                <a:ext cx="1417638" cy="960101"/>
                <a:chOff x="5151273" y="2144618"/>
                <a:chExt cx="1417638" cy="869975"/>
              </a:xfrm>
            </p:grpSpPr>
            <p:sp>
              <p:nvSpPr>
                <p:cNvPr id="836" name="Shape 836"/>
                <p:cNvSpPr/>
                <p:nvPr/>
              </p:nvSpPr>
              <p:spPr>
                <a:xfrm>
                  <a:off x="5151273" y="2144618"/>
                  <a:ext cx="1417638" cy="869975"/>
                </a:xfrm>
                <a:prstGeom prst="roundRect">
                  <a:avLst>
                    <a:gd fmla="val 7401" name="adj"/>
                  </a:avLst>
                </a:prstGeom>
                <a:solidFill>
                  <a:srgbClr val="2F8880"/>
                </a:solidFill>
                <a:ln cap="sq" cmpd="sng" w="9525">
                  <a:solidFill>
                    <a:srgbClr val="FFFFFF"/>
                  </a:solidFill>
                  <a:prstDash val="solid"/>
                  <a:miter/>
                  <a:headEnd len="med" w="med" type="none"/>
                  <a:tailEnd len="med" w="med" type="none"/>
                </a:ln>
                <a:effectLst>
                  <a:outerShdw blurRad="63500" rotWithShape="0" algn="ctr" dir="1064680" dist="75596">
                    <a:srgbClr val="808080">
                      <a:alpha val="34901"/>
                    </a:srgbClr>
                  </a:outerShdw>
                </a:effectLst>
              </p:spPr>
              <p:txBody>
                <a:bodyPr anchorCtr="0" anchor="t" bIns="0" lIns="0" rIns="0" tIns="0">
                  <a:noAutofit/>
                </a:bodyPr>
                <a:lstStyle/>
                <a:p>
                  <a:pPr indent="0" lvl="0" marL="0" marR="0" rtl="0" algn="ctr">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Brain</a:t>
                  </a:r>
                </a:p>
              </p:txBody>
            </p:sp>
            <p:sp>
              <p:nvSpPr>
                <p:cNvPr id="837" name="Shape 837"/>
                <p:cNvSpPr/>
                <p:nvPr/>
              </p:nvSpPr>
              <p:spPr>
                <a:xfrm>
                  <a:off x="5223623" y="2728871"/>
                  <a:ext cx="1279525" cy="257175"/>
                </a:xfrm>
                <a:prstGeom prst="roundRect">
                  <a:avLst>
                    <a:gd fmla="val 347"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Converger</a:t>
                  </a:r>
                </a:p>
              </p:txBody>
            </p:sp>
            <p:sp>
              <p:nvSpPr>
                <p:cNvPr id="838" name="Shape 838"/>
                <p:cNvSpPr/>
                <p:nvPr/>
              </p:nvSpPr>
              <p:spPr>
                <a:xfrm>
                  <a:off x="5226244" y="2432141"/>
                  <a:ext cx="1279525" cy="257175"/>
                </a:xfrm>
                <a:prstGeom prst="roundRect">
                  <a:avLst>
                    <a:gd fmla="val 347"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Auctioneer</a:t>
                  </a:r>
                </a:p>
              </p:txBody>
            </p:sp>
          </p:grpSp>
          <p:sp>
            <p:nvSpPr>
              <p:cNvPr id="839" name="Shape 839"/>
              <p:cNvSpPr/>
              <p:nvPr/>
            </p:nvSpPr>
            <p:spPr>
              <a:xfrm>
                <a:off x="5251864" y="2585468"/>
                <a:ext cx="161839" cy="132758"/>
              </a:xfrm>
              <a:prstGeom prst="quadArrow">
                <a:avLst>
                  <a:gd fmla="val 22500" name="adj1"/>
                  <a:gd fmla="val 22500" name="adj2"/>
                  <a:gd fmla="val 22500" name="adj3"/>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grpSp>
          <p:nvGrpSpPr>
            <p:cNvPr id="840" name="Shape 840"/>
            <p:cNvGrpSpPr/>
            <p:nvPr/>
          </p:nvGrpSpPr>
          <p:grpSpPr>
            <a:xfrm>
              <a:off x="5101421" y="819318"/>
              <a:ext cx="1417638" cy="403139"/>
              <a:chOff x="5124260" y="803672"/>
              <a:chExt cx="1417638" cy="403139"/>
            </a:xfrm>
          </p:grpSpPr>
          <p:sp>
            <p:nvSpPr>
              <p:cNvPr id="841" name="Shape 841"/>
              <p:cNvSpPr/>
              <p:nvPr/>
            </p:nvSpPr>
            <p:spPr>
              <a:xfrm>
                <a:off x="5124260" y="803672"/>
                <a:ext cx="1417638" cy="403139"/>
              </a:xfrm>
              <a:prstGeom prst="roundRect">
                <a:avLst>
                  <a:gd fmla="val 7401" name="adj"/>
                </a:avLst>
              </a:prstGeom>
              <a:solidFill>
                <a:srgbClr val="004A4A"/>
              </a:solidFill>
              <a:ln cap="sq" cmpd="sng" w="9525">
                <a:solidFill>
                  <a:srgbClr val="FFFFFF"/>
                </a:solidFill>
                <a:prstDash val="solid"/>
                <a:miter/>
                <a:headEnd len="med" w="med" type="none"/>
                <a:tailEnd len="med" w="med" type="none"/>
              </a:ln>
              <a:effectLst>
                <a:outerShdw blurRad="63500" rotWithShape="0" algn="ctr" dir="1064680" dist="75596">
                  <a:srgbClr val="808080">
                    <a:alpha val="34901"/>
                  </a:srgbClr>
                </a:outerShdw>
              </a:effectLst>
            </p:spPr>
            <p:txBody>
              <a:bodyPr anchorCtr="0" anchor="ctr"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            Blobstore</a:t>
                </a:r>
              </a:p>
            </p:txBody>
          </p:sp>
          <p:sp>
            <p:nvSpPr>
              <p:cNvPr id="842" name="Shape 842"/>
              <p:cNvSpPr/>
              <p:nvPr/>
            </p:nvSpPr>
            <p:spPr>
              <a:xfrm rot="-2700000">
                <a:off x="5432269" y="955967"/>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43" name="Shape 843"/>
              <p:cNvSpPr/>
              <p:nvPr/>
            </p:nvSpPr>
            <p:spPr>
              <a:xfrm>
                <a:off x="5204246" y="921653"/>
                <a:ext cx="170214" cy="192038"/>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grpSp>
          <p:nvGrpSpPr>
            <p:cNvPr id="844" name="Shape 844"/>
            <p:cNvGrpSpPr/>
            <p:nvPr/>
          </p:nvGrpSpPr>
          <p:grpSpPr>
            <a:xfrm>
              <a:off x="1657566" y="814350"/>
              <a:ext cx="419995" cy="3329720"/>
              <a:chOff x="1657566" y="814350"/>
              <a:chExt cx="419995" cy="3329720"/>
            </a:xfrm>
          </p:grpSpPr>
          <p:grpSp>
            <p:nvGrpSpPr>
              <p:cNvPr id="845" name="Shape 845"/>
              <p:cNvGrpSpPr/>
              <p:nvPr/>
            </p:nvGrpSpPr>
            <p:grpSpPr>
              <a:xfrm rot="-5400000">
                <a:off x="202703" y="2269213"/>
                <a:ext cx="3329720" cy="419995"/>
                <a:chOff x="4329612" y="184634"/>
                <a:chExt cx="2687452" cy="213867"/>
              </a:xfrm>
            </p:grpSpPr>
            <p:sp>
              <p:nvSpPr>
                <p:cNvPr id="846" name="Shape 846"/>
                <p:cNvSpPr/>
                <p:nvPr/>
              </p:nvSpPr>
              <p:spPr>
                <a:xfrm>
                  <a:off x="4329612" y="184634"/>
                  <a:ext cx="2687452" cy="213867"/>
                </a:xfrm>
                <a:prstGeom prst="roundRect">
                  <a:avLst>
                    <a:gd fmla="val 17740" name="adj"/>
                  </a:avLst>
                </a:prstGeom>
                <a:solidFill>
                  <a:srgbClr val="00685D"/>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600" u="none" cap="none" strike="noStrike">
                      <a:solidFill>
                        <a:srgbClr val="F2F2F2"/>
                      </a:solidFill>
                      <a:latin typeface="Calibri"/>
                      <a:ea typeface="Calibri"/>
                      <a:cs typeface="Calibri"/>
                      <a:sym typeface="Calibri"/>
                    </a:rPr>
                    <a:t>Dynamic Router</a:t>
                  </a:r>
                </a:p>
              </p:txBody>
            </p:sp>
            <p:sp>
              <p:nvSpPr>
                <p:cNvPr id="847" name="Shape 847"/>
                <p:cNvSpPr/>
                <p:nvPr/>
              </p:nvSpPr>
              <p:spPr>
                <a:xfrm>
                  <a:off x="6311121" y="214187"/>
                  <a:ext cx="161925" cy="154452"/>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00685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000" u="none" cap="none" strike="noStrike">
                    <a:solidFill>
                      <a:srgbClr val="FFFFFF"/>
                    </a:solidFill>
                    <a:latin typeface="Arial"/>
                    <a:ea typeface="Arial"/>
                    <a:cs typeface="Arial"/>
                    <a:sym typeface="Arial"/>
                  </a:endParaRPr>
                </a:p>
              </p:txBody>
            </p:sp>
          </p:grpSp>
          <p:sp>
            <p:nvSpPr>
              <p:cNvPr id="848" name="Shape 848"/>
              <p:cNvSpPr/>
              <p:nvPr/>
            </p:nvSpPr>
            <p:spPr>
              <a:xfrm>
                <a:off x="1715601" y="3657755"/>
                <a:ext cx="303318" cy="280772"/>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sp>
          <p:nvSpPr>
            <p:cNvPr id="849" name="Shape 849"/>
            <p:cNvSpPr/>
            <p:nvPr/>
          </p:nvSpPr>
          <p:spPr>
            <a:xfrm rot="-5400000">
              <a:off x="-256736" y="2271696"/>
              <a:ext cx="3324751" cy="419994"/>
            </a:xfrm>
            <a:prstGeom prst="roundRect">
              <a:avLst>
                <a:gd fmla="val 17740" name="adj"/>
              </a:avLst>
            </a:prstGeom>
            <a:solidFill>
              <a:srgbClr val="00685D"/>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600" u="none" cap="none" strike="noStrike">
                  <a:solidFill>
                    <a:srgbClr val="F2F2F2"/>
                  </a:solidFill>
                  <a:latin typeface="Calibri"/>
                  <a:ea typeface="Calibri"/>
                  <a:cs typeface="Calibri"/>
                  <a:sym typeface="Calibri"/>
                </a:rPr>
                <a:t>HA Load Balancer</a:t>
              </a:r>
            </a:p>
          </p:txBody>
        </p:sp>
        <p:sp>
          <p:nvSpPr>
            <p:cNvPr id="850" name="Shape 850"/>
            <p:cNvSpPr/>
            <p:nvPr/>
          </p:nvSpPr>
          <p:spPr>
            <a:xfrm>
              <a:off x="2212367" y="3823189"/>
              <a:ext cx="1056557" cy="258479"/>
            </a:xfrm>
            <a:prstGeom prst="roundRect">
              <a:avLst>
                <a:gd fmla="val 468" name="adj"/>
              </a:avLst>
            </a:prstGeom>
            <a:solidFill>
              <a:srgbClr val="007CA2"/>
            </a:solidFill>
            <a:ln cap="flat" cmpd="sng" w="12700">
              <a:solidFill>
                <a:schemeClr val="lt1"/>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Doppler</a:t>
              </a:r>
            </a:p>
          </p:txBody>
        </p:sp>
        <p:sp>
          <p:nvSpPr>
            <p:cNvPr id="851" name="Shape 851"/>
            <p:cNvSpPr/>
            <p:nvPr/>
          </p:nvSpPr>
          <p:spPr>
            <a:xfrm>
              <a:off x="3368310" y="3516875"/>
              <a:ext cx="1597148" cy="252412"/>
            </a:xfrm>
            <a:prstGeom prst="roundRect">
              <a:avLst>
                <a:gd fmla="val 468" name="adj"/>
              </a:avLst>
            </a:prstGeom>
            <a:solidFill>
              <a:srgbClr val="007CA2"/>
            </a:solidFill>
            <a:ln cap="flat" cmpd="sng" w="12700">
              <a:solidFill>
                <a:schemeClr val="lt1"/>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Traffic Controller</a:t>
              </a:r>
            </a:p>
          </p:txBody>
        </p:sp>
        <p:sp>
          <p:nvSpPr>
            <p:cNvPr id="852" name="Shape 852"/>
            <p:cNvSpPr/>
            <p:nvPr/>
          </p:nvSpPr>
          <p:spPr>
            <a:xfrm>
              <a:off x="3368675" y="3829255"/>
              <a:ext cx="1596783" cy="252412"/>
            </a:xfrm>
            <a:prstGeom prst="roundRect">
              <a:avLst>
                <a:gd fmla="val 468" name="adj"/>
              </a:avLst>
            </a:prstGeom>
            <a:solidFill>
              <a:srgbClr val="007CA2"/>
            </a:solidFill>
            <a:ln cap="flat" cmpd="sng" w="12700">
              <a:solidFill>
                <a:schemeClr val="lt1"/>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Log Firehose</a:t>
              </a:r>
            </a:p>
          </p:txBody>
        </p:sp>
        <p:grpSp>
          <p:nvGrpSpPr>
            <p:cNvPr id="853" name="Shape 853"/>
            <p:cNvGrpSpPr/>
            <p:nvPr/>
          </p:nvGrpSpPr>
          <p:grpSpPr>
            <a:xfrm>
              <a:off x="2125663" y="1749053"/>
              <a:ext cx="1416049" cy="1616869"/>
              <a:chOff x="2125663" y="1749053"/>
              <a:chExt cx="1416049" cy="1616869"/>
            </a:xfrm>
          </p:grpSpPr>
          <p:sp>
            <p:nvSpPr>
              <p:cNvPr id="854" name="Shape 854"/>
              <p:cNvSpPr/>
              <p:nvPr/>
            </p:nvSpPr>
            <p:spPr>
              <a:xfrm>
                <a:off x="2125663" y="1749053"/>
                <a:ext cx="1416049" cy="1616869"/>
              </a:xfrm>
              <a:prstGeom prst="roundRect">
                <a:avLst>
                  <a:gd fmla="val 4579" name="adj"/>
                </a:avLst>
              </a:prstGeom>
              <a:solidFill>
                <a:srgbClr val="33928A"/>
              </a:solidFill>
              <a:ln cap="sq" cmpd="sng" w="9525">
                <a:solidFill>
                  <a:srgbClr val="FFFFFF"/>
                </a:solidFill>
                <a:prstDash val="solid"/>
                <a:miter/>
                <a:headEnd len="med" w="med" type="none"/>
                <a:tailEnd len="med" w="med" type="none"/>
              </a:ln>
              <a:effectLst>
                <a:outerShdw blurRad="63500" rotWithShape="0" algn="ctr" dir="1064680" dist="75596">
                  <a:srgbClr val="808080">
                    <a:alpha val="34901"/>
                  </a:srgbClr>
                </a:outerShdw>
              </a:effectLst>
            </p:spPr>
            <p:txBody>
              <a:bodyPr anchorCtr="0" anchor="t" bIns="0" lIns="0" rIns="0" tIns="0">
                <a:noAutofit/>
              </a:bodyPr>
              <a:lstStyle/>
              <a:p>
                <a:pPr indent="0" lvl="0" marL="0" marR="0" rtl="0" algn="ctr">
                  <a:lnSpc>
                    <a:spcPct val="100000"/>
                  </a:lnSpc>
                  <a:spcBef>
                    <a:spcPts val="0"/>
                  </a:spcBef>
                  <a:spcAft>
                    <a:spcPts val="0"/>
                  </a:spcAft>
                  <a:buClr>
                    <a:srgbClr val="FFFFFF"/>
                  </a:buClr>
                  <a:buSzPct val="25000"/>
                  <a:buFont typeface="Arial"/>
                  <a:buNone/>
                </a:pPr>
                <a:r>
                  <a:rPr b="1" i="0" lang="en-US" sz="1600" u="none" cap="none" strike="noStrike">
                    <a:solidFill>
                      <a:srgbClr val="FFFFFF"/>
                    </a:solidFill>
                    <a:latin typeface="Arial"/>
                    <a:ea typeface="Arial"/>
                    <a:cs typeface="Arial"/>
                    <a:sym typeface="Arial"/>
                  </a:rPr>
                  <a:t> </a:t>
                </a:r>
                <a:r>
                  <a:rPr b="1" i="0" lang="en-US" sz="1400" u="none" cap="none" strike="noStrike">
                    <a:solidFill>
                      <a:srgbClr val="FFFFFF"/>
                    </a:solidFill>
                    <a:latin typeface="Arial"/>
                    <a:ea typeface="Arial"/>
                    <a:cs typeface="Arial"/>
                    <a:sym typeface="Arial"/>
                  </a:rPr>
                  <a:t>CELL</a:t>
                </a:r>
              </a:p>
            </p:txBody>
          </p:sp>
          <p:sp>
            <p:nvSpPr>
              <p:cNvPr id="855" name="Shape 855"/>
              <p:cNvSpPr/>
              <p:nvPr/>
            </p:nvSpPr>
            <p:spPr>
              <a:xfrm>
                <a:off x="2181226" y="2416734"/>
                <a:ext cx="1277936" cy="582709"/>
              </a:xfrm>
              <a:prstGeom prst="roundRect">
                <a:avLst>
                  <a:gd fmla="val 468" name="adj"/>
                </a:avLst>
              </a:prstGeom>
              <a:solidFill>
                <a:srgbClr val="004A4A"/>
              </a:solidFill>
              <a:ln cap="flat" cmpd="sng" w="9525">
                <a:solidFill>
                  <a:srgbClr val="FFFFFF"/>
                </a:solidFill>
                <a:prstDash val="solid"/>
                <a:round/>
                <a:headEnd len="med" w="med" type="none"/>
                <a:tailEnd len="med" w="med" type="none"/>
              </a:ln>
            </p:spPr>
            <p:txBody>
              <a:bodyPr anchorCtr="0" anchor="t" bIns="0" lIns="90000" rIns="9000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     Garden</a:t>
                </a:r>
              </a:p>
            </p:txBody>
          </p:sp>
          <p:sp>
            <p:nvSpPr>
              <p:cNvPr id="856" name="Shape 856"/>
              <p:cNvSpPr/>
              <p:nvPr/>
            </p:nvSpPr>
            <p:spPr>
              <a:xfrm rot="5400000">
                <a:off x="2702910" y="2253873"/>
                <a:ext cx="232991" cy="1185073"/>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rgbClr val="F2F2F2">
                  <a:alpha val="4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57" name="Shape 857"/>
              <p:cNvSpPr/>
              <p:nvPr/>
            </p:nvSpPr>
            <p:spPr>
              <a:xfrm>
                <a:off x="3235731" y="2507847"/>
                <a:ext cx="176212" cy="160502"/>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rgbClr val="FFFFF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58" name="Shape 858"/>
              <p:cNvSpPr/>
              <p:nvPr/>
            </p:nvSpPr>
            <p:spPr>
              <a:xfrm>
                <a:off x="2181226" y="3054158"/>
                <a:ext cx="1279525" cy="252412"/>
              </a:xfrm>
              <a:prstGeom prst="roundRect">
                <a:avLst>
                  <a:gd fmla="val 468" name="adj"/>
                </a:avLst>
              </a:prstGeom>
              <a:solidFill>
                <a:srgbClr val="007CA2"/>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Metron Agent</a:t>
                </a:r>
              </a:p>
            </p:txBody>
          </p:sp>
          <p:sp>
            <p:nvSpPr>
              <p:cNvPr id="859" name="Shape 859"/>
              <p:cNvSpPr/>
              <p:nvPr/>
            </p:nvSpPr>
            <p:spPr>
              <a:xfrm>
                <a:off x="2179173" y="2060248"/>
                <a:ext cx="561474" cy="301228"/>
              </a:xfrm>
              <a:prstGeom prst="roundRect">
                <a:avLst>
                  <a:gd fmla="val 236"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Rep</a:t>
                </a:r>
              </a:p>
            </p:txBody>
          </p:sp>
          <p:sp>
            <p:nvSpPr>
              <p:cNvPr id="860" name="Shape 860"/>
              <p:cNvSpPr/>
              <p:nvPr/>
            </p:nvSpPr>
            <p:spPr>
              <a:xfrm>
                <a:off x="2804025" y="2057727"/>
                <a:ext cx="656725" cy="301228"/>
              </a:xfrm>
              <a:prstGeom prst="roundRect">
                <a:avLst>
                  <a:gd fmla="val 236"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Exec.</a:t>
                </a:r>
              </a:p>
            </p:txBody>
          </p:sp>
          <p:sp>
            <p:nvSpPr>
              <p:cNvPr id="861" name="Shape 861"/>
              <p:cNvSpPr/>
              <p:nvPr/>
            </p:nvSpPr>
            <p:spPr>
              <a:xfrm rot="-2700000">
                <a:off x="2727513" y="2792510"/>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62" name="Shape 862"/>
              <p:cNvSpPr/>
              <p:nvPr/>
            </p:nvSpPr>
            <p:spPr>
              <a:xfrm>
                <a:off x="2159311" y="1802449"/>
                <a:ext cx="223838" cy="196452"/>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rgbClr val="FFFFF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863" name="Shape 863"/>
            <p:cNvPicPr preferRelativeResize="0"/>
            <p:nvPr/>
          </p:nvPicPr>
          <p:blipFill rotWithShape="1">
            <a:blip r:embed="rId3">
              <a:alphaModFix/>
            </a:blip>
            <a:srcRect b="31914" l="0" r="0" t="0"/>
            <a:stretch/>
          </p:blipFill>
          <p:spPr>
            <a:xfrm>
              <a:off x="2877785" y="2661058"/>
              <a:ext cx="522807" cy="294556"/>
            </a:xfrm>
            <a:prstGeom prst="rect">
              <a:avLst/>
            </a:prstGeom>
            <a:noFill/>
            <a:ln>
              <a:noFill/>
            </a:ln>
            <a:effectLst>
              <a:outerShdw blurRad="50799" sx="97000" rotWithShape="0" algn="tl" dir="2700000" dist="38100" sy="97000">
                <a:srgbClr val="000000">
                  <a:alpha val="70980"/>
                </a:srgbClr>
              </a:outerShdw>
            </a:effectLst>
          </p:spPr>
        </p:pic>
        <p:grpSp>
          <p:nvGrpSpPr>
            <p:cNvPr id="864" name="Shape 864"/>
            <p:cNvGrpSpPr/>
            <p:nvPr/>
          </p:nvGrpSpPr>
          <p:grpSpPr>
            <a:xfrm>
              <a:off x="3606775" y="1758354"/>
              <a:ext cx="1416049" cy="1616869"/>
              <a:chOff x="2125663" y="1749053"/>
              <a:chExt cx="1416049" cy="1616869"/>
            </a:xfrm>
          </p:grpSpPr>
          <p:sp>
            <p:nvSpPr>
              <p:cNvPr id="865" name="Shape 865"/>
              <p:cNvSpPr/>
              <p:nvPr/>
            </p:nvSpPr>
            <p:spPr>
              <a:xfrm>
                <a:off x="2125663" y="1749053"/>
                <a:ext cx="1416049" cy="1616869"/>
              </a:xfrm>
              <a:prstGeom prst="roundRect">
                <a:avLst>
                  <a:gd fmla="val 4579" name="adj"/>
                </a:avLst>
              </a:prstGeom>
              <a:solidFill>
                <a:srgbClr val="33928A"/>
              </a:solidFill>
              <a:ln cap="sq" cmpd="sng" w="9525">
                <a:solidFill>
                  <a:srgbClr val="FFFFFF"/>
                </a:solidFill>
                <a:prstDash val="solid"/>
                <a:miter/>
                <a:headEnd len="med" w="med" type="none"/>
                <a:tailEnd len="med" w="med" type="none"/>
              </a:ln>
              <a:effectLst>
                <a:outerShdw blurRad="63500" rotWithShape="0" algn="ctr" dir="1064680" dist="75596">
                  <a:srgbClr val="808080">
                    <a:alpha val="34901"/>
                  </a:srgbClr>
                </a:outerShdw>
              </a:effectLst>
            </p:spPr>
            <p:txBody>
              <a:bodyPr anchorCtr="0" anchor="t" bIns="0" lIns="0" rIns="0" tIns="0">
                <a:noAutofit/>
              </a:bodyPr>
              <a:lstStyle/>
              <a:p>
                <a:pPr indent="0" lvl="0" marL="0" marR="0" rtl="0" algn="ctr">
                  <a:lnSpc>
                    <a:spcPct val="100000"/>
                  </a:lnSpc>
                  <a:spcBef>
                    <a:spcPts val="0"/>
                  </a:spcBef>
                  <a:spcAft>
                    <a:spcPts val="0"/>
                  </a:spcAft>
                  <a:buClr>
                    <a:srgbClr val="FFFFFF"/>
                  </a:buClr>
                  <a:buSzPct val="25000"/>
                  <a:buFont typeface="Arial"/>
                  <a:buNone/>
                </a:pPr>
                <a:r>
                  <a:rPr b="1" i="0" lang="en-US" sz="1600" u="none" cap="none" strike="noStrike">
                    <a:solidFill>
                      <a:srgbClr val="FFFFFF"/>
                    </a:solidFill>
                    <a:latin typeface="Arial"/>
                    <a:ea typeface="Arial"/>
                    <a:cs typeface="Arial"/>
                    <a:sym typeface="Arial"/>
                  </a:rPr>
                  <a:t> </a:t>
                </a:r>
                <a:r>
                  <a:rPr b="1" i="0" lang="en-US" sz="1400" u="none" cap="none" strike="noStrike">
                    <a:solidFill>
                      <a:srgbClr val="FFFFFF"/>
                    </a:solidFill>
                    <a:latin typeface="Arial"/>
                    <a:ea typeface="Arial"/>
                    <a:cs typeface="Arial"/>
                    <a:sym typeface="Arial"/>
                  </a:rPr>
                  <a:t>CELL</a:t>
                </a:r>
              </a:p>
            </p:txBody>
          </p:sp>
          <p:sp>
            <p:nvSpPr>
              <p:cNvPr id="866" name="Shape 866"/>
              <p:cNvSpPr/>
              <p:nvPr/>
            </p:nvSpPr>
            <p:spPr>
              <a:xfrm>
                <a:off x="2181226" y="2416734"/>
                <a:ext cx="1277936" cy="582709"/>
              </a:xfrm>
              <a:prstGeom prst="roundRect">
                <a:avLst>
                  <a:gd fmla="val 468" name="adj"/>
                </a:avLst>
              </a:prstGeom>
              <a:solidFill>
                <a:srgbClr val="004A4A"/>
              </a:solidFill>
              <a:ln cap="flat" cmpd="sng" w="9525">
                <a:solidFill>
                  <a:srgbClr val="FFFFFF"/>
                </a:solidFill>
                <a:prstDash val="solid"/>
                <a:round/>
                <a:headEnd len="med" w="med" type="none"/>
                <a:tailEnd len="med" w="med" type="none"/>
              </a:ln>
            </p:spPr>
            <p:txBody>
              <a:bodyPr anchorCtr="0" anchor="t" bIns="0" lIns="90000" rIns="9000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     .NET</a:t>
                </a:r>
              </a:p>
            </p:txBody>
          </p:sp>
          <p:sp>
            <p:nvSpPr>
              <p:cNvPr id="867" name="Shape 867"/>
              <p:cNvSpPr/>
              <p:nvPr/>
            </p:nvSpPr>
            <p:spPr>
              <a:xfrm rot="5400000">
                <a:off x="2702910" y="2253873"/>
                <a:ext cx="232991" cy="1185073"/>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rgbClr val="F2F2F2">
                  <a:alpha val="4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68" name="Shape 868"/>
              <p:cNvSpPr/>
              <p:nvPr/>
            </p:nvSpPr>
            <p:spPr>
              <a:xfrm>
                <a:off x="3235731" y="2507847"/>
                <a:ext cx="176212" cy="160502"/>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rgbClr val="FFFFF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69" name="Shape 869"/>
              <p:cNvSpPr/>
              <p:nvPr/>
            </p:nvSpPr>
            <p:spPr>
              <a:xfrm>
                <a:off x="2181226" y="3054158"/>
                <a:ext cx="1279525" cy="252412"/>
              </a:xfrm>
              <a:prstGeom prst="roundRect">
                <a:avLst>
                  <a:gd fmla="val 468" name="adj"/>
                </a:avLst>
              </a:prstGeom>
              <a:solidFill>
                <a:srgbClr val="007CA2"/>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Metron Agent</a:t>
                </a:r>
              </a:p>
            </p:txBody>
          </p:sp>
          <p:sp>
            <p:nvSpPr>
              <p:cNvPr id="870" name="Shape 870"/>
              <p:cNvSpPr/>
              <p:nvPr/>
            </p:nvSpPr>
            <p:spPr>
              <a:xfrm>
                <a:off x="2179173" y="2060248"/>
                <a:ext cx="561474" cy="301228"/>
              </a:xfrm>
              <a:prstGeom prst="roundRect">
                <a:avLst>
                  <a:gd fmla="val 236"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Rep</a:t>
                </a:r>
              </a:p>
            </p:txBody>
          </p:sp>
          <p:sp>
            <p:nvSpPr>
              <p:cNvPr id="871" name="Shape 871"/>
              <p:cNvSpPr/>
              <p:nvPr/>
            </p:nvSpPr>
            <p:spPr>
              <a:xfrm>
                <a:off x="2804025" y="2057727"/>
                <a:ext cx="656725" cy="301228"/>
              </a:xfrm>
              <a:prstGeom prst="roundRect">
                <a:avLst>
                  <a:gd fmla="val 236"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Exec.</a:t>
                </a:r>
              </a:p>
            </p:txBody>
          </p:sp>
          <p:sp>
            <p:nvSpPr>
              <p:cNvPr id="872" name="Shape 872"/>
              <p:cNvSpPr/>
              <p:nvPr/>
            </p:nvSpPr>
            <p:spPr>
              <a:xfrm rot="-2700000">
                <a:off x="2727513" y="2792510"/>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873" name="Shape 873"/>
              <p:cNvSpPr/>
              <p:nvPr/>
            </p:nvSpPr>
            <p:spPr>
              <a:xfrm>
                <a:off x="2159311" y="1802449"/>
                <a:ext cx="223838" cy="196452"/>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rgbClr val="FFFFF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874" name="Shape 874"/>
            <p:cNvPicPr preferRelativeResize="0"/>
            <p:nvPr/>
          </p:nvPicPr>
          <p:blipFill rotWithShape="1">
            <a:blip r:embed="rId4">
              <a:alphaModFix/>
            </a:blip>
            <a:srcRect b="0" l="0" r="0" t="0"/>
            <a:stretch/>
          </p:blipFill>
          <p:spPr>
            <a:xfrm>
              <a:off x="3667744" y="2423525"/>
              <a:ext cx="260492" cy="260492"/>
            </a:xfrm>
            <a:prstGeom prst="rect">
              <a:avLst/>
            </a:prstGeom>
            <a:noFill/>
            <a:ln>
              <a:noFill/>
            </a:ln>
          </p:spPr>
        </p:pic>
        <p:pic>
          <p:nvPicPr>
            <p:cNvPr id="875" name="Shape 875"/>
            <p:cNvPicPr preferRelativeResize="0"/>
            <p:nvPr/>
          </p:nvPicPr>
          <p:blipFill rotWithShape="1">
            <a:blip r:embed="rId5">
              <a:alphaModFix/>
            </a:blip>
            <a:srcRect b="0" l="0" r="0" t="0"/>
            <a:stretch/>
          </p:blipFill>
          <p:spPr>
            <a:xfrm>
              <a:off x="2203325" y="2438824"/>
              <a:ext cx="285827" cy="285827"/>
            </a:xfrm>
            <a:prstGeom prst="rect">
              <a:avLst/>
            </a:prstGeom>
            <a:noFill/>
            <a:ln>
              <a:noFill/>
            </a:ln>
          </p:spPr>
        </p:pic>
      </p:grpSp>
      <p:sp>
        <p:nvSpPr>
          <p:cNvPr id="876" name="Shape 876"/>
          <p:cNvSpPr/>
          <p:nvPr/>
        </p:nvSpPr>
        <p:spPr>
          <a:xfrm>
            <a:off x="1249007" y="4253383"/>
            <a:ext cx="4965900" cy="251161"/>
          </a:xfrm>
          <a:prstGeom prst="roundRect">
            <a:avLst>
              <a:gd fmla="val 7589" name="adj"/>
            </a:avLst>
          </a:prstGeom>
          <a:solidFill>
            <a:srgbClr val="33928A"/>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Arial"/>
              <a:buNone/>
            </a:pPr>
            <a:r>
              <a:rPr b="0" i="0" lang="en-US" sz="1400" u="none" cap="none" strike="noStrike">
                <a:solidFill>
                  <a:srgbClr val="262626"/>
                </a:solidFill>
                <a:latin typeface="Arial"/>
                <a:ea typeface="Arial"/>
                <a:cs typeface="Arial"/>
                <a:sym typeface="Arial"/>
              </a:rPr>
              <a:t> </a:t>
            </a:r>
            <a:r>
              <a:rPr b="1" i="0" lang="en-US" sz="1400" u="none" cap="none" strike="noStrike">
                <a:solidFill>
                  <a:schemeClr val="lt1"/>
                </a:solidFill>
                <a:latin typeface="Arial"/>
                <a:ea typeface="Arial"/>
                <a:cs typeface="Arial"/>
                <a:sym typeface="Arial"/>
              </a:rPr>
              <a:t>BOSH</a:t>
            </a:r>
          </a:p>
        </p:txBody>
      </p:sp>
      <p:grpSp>
        <p:nvGrpSpPr>
          <p:cNvPr id="877" name="Shape 877"/>
          <p:cNvGrpSpPr/>
          <p:nvPr/>
        </p:nvGrpSpPr>
        <p:grpSpPr>
          <a:xfrm>
            <a:off x="1804302" y="4415029"/>
            <a:ext cx="4063098" cy="609071"/>
            <a:chOff x="184080" y="4377801"/>
            <a:chExt cx="4336745" cy="531523"/>
          </a:xfrm>
        </p:grpSpPr>
        <p:grpSp>
          <p:nvGrpSpPr>
            <p:cNvPr id="878" name="Shape 878"/>
            <p:cNvGrpSpPr/>
            <p:nvPr/>
          </p:nvGrpSpPr>
          <p:grpSpPr>
            <a:xfrm>
              <a:off x="184080" y="4377801"/>
              <a:ext cx="1010802" cy="527415"/>
              <a:chOff x="184080" y="4448921"/>
              <a:chExt cx="1010802" cy="527415"/>
            </a:xfrm>
          </p:grpSpPr>
          <p:pic>
            <p:nvPicPr>
              <p:cNvPr id="879" name="Shape 879"/>
              <p:cNvPicPr preferRelativeResize="0"/>
              <p:nvPr/>
            </p:nvPicPr>
            <p:blipFill rotWithShape="1">
              <a:blip r:embed="rId6">
                <a:alphaModFix/>
              </a:blip>
              <a:srcRect b="-4013" l="0" r="0" t="0"/>
              <a:stretch/>
            </p:blipFill>
            <p:spPr>
              <a:xfrm>
                <a:off x="184080" y="4448921"/>
                <a:ext cx="1010802" cy="527415"/>
              </a:xfrm>
              <a:prstGeom prst="rect">
                <a:avLst/>
              </a:prstGeom>
              <a:noFill/>
              <a:ln>
                <a:noFill/>
              </a:ln>
            </p:spPr>
          </p:pic>
          <p:pic>
            <p:nvPicPr>
              <p:cNvPr id="880" name="Shape 880"/>
              <p:cNvPicPr preferRelativeResize="0"/>
              <p:nvPr/>
            </p:nvPicPr>
            <p:blipFill rotWithShape="1">
              <a:blip r:embed="rId7">
                <a:alphaModFix/>
              </a:blip>
              <a:srcRect b="0" l="0" r="0" t="0"/>
              <a:stretch/>
            </p:blipFill>
            <p:spPr>
              <a:xfrm>
                <a:off x="378026" y="4636567"/>
                <a:ext cx="648220" cy="164130"/>
              </a:xfrm>
              <a:prstGeom prst="rect">
                <a:avLst/>
              </a:prstGeom>
              <a:noFill/>
              <a:ln>
                <a:noFill/>
              </a:ln>
            </p:spPr>
          </p:pic>
        </p:grpSp>
        <p:grpSp>
          <p:nvGrpSpPr>
            <p:cNvPr id="881" name="Shape 881"/>
            <p:cNvGrpSpPr/>
            <p:nvPr/>
          </p:nvGrpSpPr>
          <p:grpSpPr>
            <a:xfrm>
              <a:off x="2400042" y="4380285"/>
              <a:ext cx="1010802" cy="527415"/>
              <a:chOff x="2400042" y="4451405"/>
              <a:chExt cx="1010802" cy="527415"/>
            </a:xfrm>
          </p:grpSpPr>
          <p:pic>
            <p:nvPicPr>
              <p:cNvPr id="882" name="Shape 882"/>
              <p:cNvPicPr preferRelativeResize="0"/>
              <p:nvPr/>
            </p:nvPicPr>
            <p:blipFill rotWithShape="1">
              <a:blip r:embed="rId6">
                <a:alphaModFix/>
              </a:blip>
              <a:srcRect b="-4013" l="0" r="0" t="0"/>
              <a:stretch/>
            </p:blipFill>
            <p:spPr>
              <a:xfrm>
                <a:off x="2400042" y="4451405"/>
                <a:ext cx="1010802" cy="527415"/>
              </a:xfrm>
              <a:prstGeom prst="rect">
                <a:avLst/>
              </a:prstGeom>
              <a:noFill/>
              <a:ln>
                <a:noFill/>
              </a:ln>
            </p:spPr>
          </p:pic>
          <p:pic>
            <p:nvPicPr>
              <p:cNvPr descr="https://encrypted-tbn0.gstatic.com/images?q=tbn:ANd9GcRgWtweeNVNot_dJ1JZ4fATg5X0qxTniN17Zry9UylCHUwXFy8KJQ" id="883" name="Shape 883"/>
              <p:cNvPicPr preferRelativeResize="0"/>
              <p:nvPr/>
            </p:nvPicPr>
            <p:blipFill rotWithShape="1">
              <a:blip r:embed="rId8">
                <a:alphaModFix/>
              </a:blip>
              <a:srcRect b="0" l="0" r="0" t="0"/>
              <a:stretch/>
            </p:blipFill>
            <p:spPr>
              <a:xfrm>
                <a:off x="2576400" y="4585912"/>
                <a:ext cx="542436" cy="219842"/>
              </a:xfrm>
              <a:prstGeom prst="rect">
                <a:avLst/>
              </a:prstGeom>
              <a:noFill/>
              <a:ln>
                <a:noFill/>
              </a:ln>
            </p:spPr>
          </p:pic>
        </p:grpSp>
        <p:grpSp>
          <p:nvGrpSpPr>
            <p:cNvPr id="884" name="Shape 884"/>
            <p:cNvGrpSpPr/>
            <p:nvPr/>
          </p:nvGrpSpPr>
          <p:grpSpPr>
            <a:xfrm>
              <a:off x="1286159" y="4378687"/>
              <a:ext cx="1010802" cy="527415"/>
              <a:chOff x="1286159" y="4449807"/>
              <a:chExt cx="1010802" cy="527415"/>
            </a:xfrm>
          </p:grpSpPr>
          <p:pic>
            <p:nvPicPr>
              <p:cNvPr id="885" name="Shape 885"/>
              <p:cNvPicPr preferRelativeResize="0"/>
              <p:nvPr/>
            </p:nvPicPr>
            <p:blipFill rotWithShape="1">
              <a:blip r:embed="rId6">
                <a:alphaModFix/>
              </a:blip>
              <a:srcRect b="-4013" l="0" r="0" t="0"/>
              <a:stretch/>
            </p:blipFill>
            <p:spPr>
              <a:xfrm>
                <a:off x="1286159" y="4449807"/>
                <a:ext cx="1010802" cy="527415"/>
              </a:xfrm>
              <a:prstGeom prst="rect">
                <a:avLst/>
              </a:prstGeom>
              <a:noFill/>
              <a:ln>
                <a:noFill/>
              </a:ln>
            </p:spPr>
          </p:pic>
          <p:pic>
            <p:nvPicPr>
              <p:cNvPr descr="openstack_logo.jpg" id="886" name="Shape 886"/>
              <p:cNvPicPr preferRelativeResize="0"/>
              <p:nvPr/>
            </p:nvPicPr>
            <p:blipFill rotWithShape="1">
              <a:blip r:embed="rId9">
                <a:alphaModFix/>
              </a:blip>
              <a:srcRect b="0" l="4286" r="0" t="0"/>
              <a:stretch/>
            </p:blipFill>
            <p:spPr>
              <a:xfrm>
                <a:off x="1455729" y="4599298"/>
                <a:ext cx="596066" cy="198040"/>
              </a:xfrm>
              <a:prstGeom prst="rect">
                <a:avLst/>
              </a:prstGeom>
              <a:noFill/>
              <a:ln>
                <a:noFill/>
              </a:ln>
            </p:spPr>
          </p:pic>
        </p:grpSp>
        <p:grpSp>
          <p:nvGrpSpPr>
            <p:cNvPr id="887" name="Shape 887"/>
            <p:cNvGrpSpPr/>
            <p:nvPr/>
          </p:nvGrpSpPr>
          <p:grpSpPr>
            <a:xfrm>
              <a:off x="3510023" y="4381908"/>
              <a:ext cx="1010802" cy="527415"/>
              <a:chOff x="3510023" y="4453028"/>
              <a:chExt cx="1010802" cy="527415"/>
            </a:xfrm>
          </p:grpSpPr>
          <p:pic>
            <p:nvPicPr>
              <p:cNvPr id="888" name="Shape 888"/>
              <p:cNvPicPr preferRelativeResize="0"/>
              <p:nvPr/>
            </p:nvPicPr>
            <p:blipFill rotWithShape="1">
              <a:blip r:embed="rId6">
                <a:alphaModFix/>
              </a:blip>
              <a:srcRect b="-4013" l="0" r="0" t="0"/>
              <a:stretch/>
            </p:blipFill>
            <p:spPr>
              <a:xfrm>
                <a:off x="3510023" y="4453028"/>
                <a:ext cx="1010802" cy="527415"/>
              </a:xfrm>
              <a:prstGeom prst="rect">
                <a:avLst/>
              </a:prstGeom>
              <a:noFill/>
              <a:ln>
                <a:noFill/>
              </a:ln>
            </p:spPr>
          </p:pic>
          <p:pic>
            <p:nvPicPr>
              <p:cNvPr id="889" name="Shape 889"/>
              <p:cNvPicPr preferRelativeResize="0"/>
              <p:nvPr/>
            </p:nvPicPr>
            <p:blipFill rotWithShape="1">
              <a:blip r:embed="rId4">
                <a:alphaModFix/>
              </a:blip>
              <a:srcRect b="0" l="0" r="0" t="0"/>
              <a:stretch/>
            </p:blipFill>
            <p:spPr>
              <a:xfrm>
                <a:off x="3650837" y="4531964"/>
                <a:ext cx="327844" cy="327844"/>
              </a:xfrm>
              <a:prstGeom prst="rect">
                <a:avLst/>
              </a:prstGeom>
              <a:noFill/>
              <a:ln>
                <a:noFill/>
              </a:ln>
            </p:spPr>
          </p:pic>
          <p:sp>
            <p:nvSpPr>
              <p:cNvPr id="890" name="Shape 890"/>
              <p:cNvSpPr txBox="1"/>
              <p:nvPr/>
            </p:nvSpPr>
            <p:spPr>
              <a:xfrm>
                <a:off x="3833914" y="4577180"/>
                <a:ext cx="594386" cy="23907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262626"/>
                  </a:buClr>
                  <a:buSzPct val="25000"/>
                  <a:buFont typeface="Arial"/>
                  <a:buNone/>
                </a:pPr>
                <a:r>
                  <a:rPr b="0" i="0" lang="en-US" sz="1200" u="none" cap="none" strike="noStrike">
                    <a:solidFill>
                      <a:srgbClr val="262626"/>
                    </a:solidFill>
                    <a:latin typeface="Arial"/>
                    <a:ea typeface="Arial"/>
                    <a:cs typeface="Arial"/>
                    <a:sym typeface="Arial"/>
                  </a:rPr>
                  <a:t>Azure</a:t>
                </a:r>
              </a:p>
            </p:txBody>
          </p:sp>
        </p:grpSp>
      </p:grpSp>
      <p:sp>
        <p:nvSpPr>
          <p:cNvPr id="891" name="Shape 891"/>
          <p:cNvSpPr txBox="1"/>
          <p:nvPr>
            <p:ph type="title"/>
          </p:nvPr>
        </p:nvSpPr>
        <p:spPr>
          <a:xfrm>
            <a:off x="383643" y="291568"/>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2800" u="none" cap="none" strike="noStrike">
                <a:solidFill>
                  <a:srgbClr val="2C95DD"/>
                </a:solidFill>
                <a:latin typeface="Arial"/>
                <a:ea typeface="Arial"/>
                <a:cs typeface="Arial"/>
                <a:sym typeface="Arial"/>
              </a:rPr>
              <a:t>Pivotal CF Architecture - Recap</a:t>
            </a:r>
          </a:p>
        </p:txBody>
      </p:sp>
      <p:grpSp>
        <p:nvGrpSpPr>
          <p:cNvPr id="892" name="Shape 892"/>
          <p:cNvGrpSpPr/>
          <p:nvPr/>
        </p:nvGrpSpPr>
        <p:grpSpPr>
          <a:xfrm>
            <a:off x="7063953" y="2984167"/>
            <a:ext cx="1744133" cy="896935"/>
            <a:chOff x="6775984" y="1967163"/>
            <a:chExt cx="1744133" cy="896935"/>
          </a:xfrm>
        </p:grpSpPr>
        <p:sp>
          <p:nvSpPr>
            <p:cNvPr id="893" name="Shape 893"/>
            <p:cNvSpPr/>
            <p:nvPr/>
          </p:nvSpPr>
          <p:spPr>
            <a:xfrm>
              <a:off x="6775984" y="1967163"/>
              <a:ext cx="1744133" cy="864803"/>
            </a:xfrm>
            <a:prstGeom prst="roundRect">
              <a:avLst>
                <a:gd fmla="val 7589" name="adj"/>
              </a:avLst>
            </a:prstGeom>
            <a:solidFill>
              <a:srgbClr val="D8D8D8"/>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 </a:t>
              </a:r>
            </a:p>
          </p:txBody>
        </p:sp>
        <p:grpSp>
          <p:nvGrpSpPr>
            <p:cNvPr id="894" name="Shape 894"/>
            <p:cNvGrpSpPr/>
            <p:nvPr/>
          </p:nvGrpSpPr>
          <p:grpSpPr>
            <a:xfrm>
              <a:off x="6847707" y="2014681"/>
              <a:ext cx="1613145" cy="849418"/>
              <a:chOff x="6430190" y="1230979"/>
              <a:chExt cx="1613145" cy="849418"/>
            </a:xfrm>
          </p:grpSpPr>
          <p:grpSp>
            <p:nvGrpSpPr>
              <p:cNvPr id="895" name="Shape 895"/>
              <p:cNvGrpSpPr/>
              <p:nvPr/>
            </p:nvGrpSpPr>
            <p:grpSpPr>
              <a:xfrm>
                <a:off x="6430190" y="1230979"/>
                <a:ext cx="1613145" cy="568473"/>
                <a:chOff x="5490387" y="1527312"/>
                <a:chExt cx="1613145" cy="568473"/>
              </a:xfrm>
            </p:grpSpPr>
            <p:sp>
              <p:nvSpPr>
                <p:cNvPr id="896" name="Shape 896"/>
                <p:cNvSpPr/>
                <p:nvPr/>
              </p:nvSpPr>
              <p:spPr>
                <a:xfrm>
                  <a:off x="5490387" y="1527312"/>
                  <a:ext cx="1613145" cy="272143"/>
                </a:xfrm>
                <a:prstGeom prst="roundRect">
                  <a:avLst>
                    <a:gd fmla="val 17740" name="adj"/>
                  </a:avLst>
                </a:prstGeom>
                <a:solidFill>
                  <a:srgbClr val="33928A"/>
                </a:solidFill>
                <a:ln cap="flat" cmpd="sng" w="9525">
                  <a:solidFill>
                    <a:srgbClr val="FFFFFF"/>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Service Broker</a:t>
                  </a:r>
                </a:p>
              </p:txBody>
            </p:sp>
            <p:sp>
              <p:nvSpPr>
                <p:cNvPr id="897" name="Shape 897"/>
                <p:cNvSpPr/>
                <p:nvPr/>
              </p:nvSpPr>
              <p:spPr>
                <a:xfrm>
                  <a:off x="5490387" y="1823642"/>
                  <a:ext cx="1613145" cy="272143"/>
                </a:xfrm>
                <a:prstGeom prst="roundRect">
                  <a:avLst>
                    <a:gd fmla="val 17740" name="adj"/>
                  </a:avLst>
                </a:prstGeom>
                <a:solidFill>
                  <a:srgbClr val="33928A"/>
                </a:solidFill>
                <a:ln cap="flat" cmpd="sng" w="9525">
                  <a:solidFill>
                    <a:srgbClr val="FFFFFF"/>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Pr>
                    <a:t>Service Nodes</a:t>
                  </a:r>
                </a:p>
              </p:txBody>
            </p:sp>
            <p:sp>
              <p:nvSpPr>
                <p:cNvPr id="898" name="Shape 898"/>
                <p:cNvSpPr/>
                <p:nvPr/>
              </p:nvSpPr>
              <p:spPr>
                <a:xfrm>
                  <a:off x="6846607" y="1563850"/>
                  <a:ext cx="194025" cy="194020"/>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80000"/>
                    </a:lnSpc>
                    <a:spcBef>
                      <a:spcPts val="0"/>
                    </a:spcBef>
                    <a:spcAft>
                      <a:spcPts val="0"/>
                    </a:spcAft>
                    <a:buClr>
                      <a:srgbClr val="000000"/>
                    </a:buClr>
                    <a:buFont typeface="Arial"/>
                    <a:buNone/>
                  </a:pPr>
                  <a:r>
                    <a:t/>
                  </a:r>
                  <a:endParaRPr b="0" i="0" sz="300" u="none" cap="none" strike="noStrike">
                    <a:solidFill>
                      <a:schemeClr val="lt1"/>
                    </a:solidFill>
                    <a:latin typeface="Arial"/>
                    <a:ea typeface="Arial"/>
                    <a:cs typeface="Arial"/>
                    <a:sym typeface="Arial"/>
                  </a:endParaRPr>
                </a:p>
              </p:txBody>
            </p:sp>
          </p:grpSp>
          <p:sp>
            <p:nvSpPr>
              <p:cNvPr id="899" name="Shape 899"/>
              <p:cNvSpPr txBox="1"/>
              <p:nvPr/>
            </p:nvSpPr>
            <p:spPr>
              <a:xfrm>
                <a:off x="6880835" y="1803399"/>
                <a:ext cx="697802"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Service</a:t>
                </a:r>
              </a:p>
            </p:txBody>
          </p:sp>
          <p:sp>
            <p:nvSpPr>
              <p:cNvPr id="900" name="Shape 900"/>
              <p:cNvSpPr/>
              <p:nvPr/>
            </p:nvSpPr>
            <p:spPr>
              <a:xfrm>
                <a:off x="7807128" y="1574578"/>
                <a:ext cx="160006" cy="152621"/>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80000"/>
                  </a:lnSpc>
                  <a:spcBef>
                    <a:spcPts val="0"/>
                  </a:spcBef>
                  <a:spcAft>
                    <a:spcPts val="0"/>
                  </a:spcAft>
                  <a:buClr>
                    <a:srgbClr val="000000"/>
                  </a:buClr>
                  <a:buFont typeface="Arial"/>
                  <a:buNone/>
                </a:pPr>
                <a:r>
                  <a:t/>
                </a:r>
                <a:endParaRPr b="0" i="0" sz="450" u="none" cap="none" strike="noStrike">
                  <a:solidFill>
                    <a:schemeClr val="lt1"/>
                  </a:solidFill>
                  <a:latin typeface="Arial"/>
                  <a:ea typeface="Arial"/>
                  <a:cs typeface="Arial"/>
                  <a:sym typeface="Aria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77" name="Shape 177"/>
        <p:cNvGrpSpPr/>
        <p:nvPr/>
      </p:nvGrpSpPr>
      <p:grpSpPr>
        <a:xfrm>
          <a:off x="0" y="0"/>
          <a:ext cx="0" cy="0"/>
          <a:chOff x="0" y="0"/>
          <a:chExt cx="0" cy="0"/>
        </a:xfrm>
      </p:grpSpPr>
      <p:sp>
        <p:nvSpPr>
          <p:cNvPr id="178" name="Shape 178"/>
          <p:cNvSpPr txBox="1"/>
          <p:nvPr>
            <p:ph type="ctrTitle"/>
          </p:nvPr>
        </p:nvSpPr>
        <p:spPr>
          <a:xfrm>
            <a:off x="1017587" y="1739930"/>
            <a:ext cx="6048376" cy="620683"/>
          </a:xfrm>
          <a:prstGeom prst="rect">
            <a:avLst/>
          </a:prstGeom>
          <a:noFill/>
          <a:ln>
            <a:noFill/>
          </a:ln>
        </p:spPr>
        <p:txBody>
          <a:bodyPr anchorCtr="0" anchor="b" bIns="91425" lIns="91425" rIns="91425" tIns="91425">
            <a:noAutofit/>
          </a:bodyPr>
          <a:lstStyle/>
          <a:p>
            <a:pPr indent="0" lvl="0" marL="0" marR="0" rtl="0" algn="l">
              <a:lnSpc>
                <a:spcPct val="90000"/>
              </a:lnSpc>
              <a:spcBef>
                <a:spcPts val="0"/>
              </a:spcBef>
              <a:spcAft>
                <a:spcPts val="0"/>
              </a:spcAft>
              <a:buClr>
                <a:schemeClr val="accent3"/>
              </a:buClr>
              <a:buSzPct val="25000"/>
              <a:buFont typeface="Arial"/>
              <a:buNone/>
            </a:pPr>
            <a:r>
              <a:rPr b="0" i="0" lang="en-US" sz="4000" u="none" cap="none" strike="noStrike">
                <a:solidFill>
                  <a:schemeClr val="accent3"/>
                </a:solidFill>
                <a:latin typeface="Arial"/>
                <a:ea typeface="Arial"/>
                <a:cs typeface="Arial"/>
                <a:sym typeface="Arial"/>
              </a:rPr>
              <a:t>The Whole Stack</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904" name="Shape 904"/>
        <p:cNvGrpSpPr/>
        <p:nvPr/>
      </p:nvGrpSpPr>
      <p:grpSpPr>
        <a:xfrm>
          <a:off x="0" y="0"/>
          <a:ext cx="0" cy="0"/>
          <a:chOff x="0" y="0"/>
          <a:chExt cx="0" cy="0"/>
        </a:xfrm>
      </p:grpSpPr>
      <p:sp>
        <p:nvSpPr>
          <p:cNvPr id="905" name="Shape 905"/>
          <p:cNvSpPr txBox="1"/>
          <p:nvPr>
            <p:ph type="ctrTitle"/>
          </p:nvPr>
        </p:nvSpPr>
        <p:spPr>
          <a:xfrm>
            <a:off x="685800" y="1583341"/>
            <a:ext cx="7772400" cy="1159856"/>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2C95DD"/>
              </a:buClr>
              <a:buSzPct val="25000"/>
              <a:buFont typeface="Arial"/>
              <a:buNone/>
            </a:pPr>
            <a:r>
              <a:rPr b="0" i="0" lang="en-US" sz="4800" u="none" cap="none" strike="noStrike">
                <a:solidFill>
                  <a:srgbClr val="2C95DD"/>
                </a:solidFill>
                <a:latin typeface="Arial"/>
                <a:ea typeface="Arial"/>
                <a:cs typeface="Arial"/>
                <a:sym typeface="Arial"/>
              </a:rPr>
              <a:t>Pivotal Cloud Foundry</a:t>
            </a:r>
          </a:p>
        </p:txBody>
      </p:sp>
      <p:sp>
        <p:nvSpPr>
          <p:cNvPr id="906" name="Shape 906"/>
          <p:cNvSpPr txBox="1"/>
          <p:nvPr/>
        </p:nvSpPr>
        <p:spPr>
          <a:xfrm>
            <a:off x="618066" y="2917309"/>
            <a:ext cx="7772400" cy="784737"/>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8881"/>
              </a:buClr>
              <a:buSzPct val="25000"/>
              <a:buFont typeface="Arial"/>
              <a:buNone/>
            </a:pPr>
            <a:r>
              <a:rPr b="0" i="0" lang="en-US" sz="2800" u="none" cap="none" strike="noStrike">
                <a:solidFill>
                  <a:srgbClr val="008881"/>
                </a:solidFill>
                <a:latin typeface="Arial"/>
                <a:ea typeface="Arial"/>
                <a:cs typeface="Arial"/>
                <a:sym typeface="Arial"/>
              </a:rPr>
              <a:t>Operations</a:t>
            </a: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910" name="Shape 910"/>
        <p:cNvGrpSpPr/>
        <p:nvPr/>
      </p:nvGrpSpPr>
      <p:grpSpPr>
        <a:xfrm>
          <a:off x="0" y="0"/>
          <a:ext cx="0" cy="0"/>
          <a:chOff x="0" y="0"/>
          <a:chExt cx="0" cy="0"/>
        </a:xfrm>
      </p:grpSpPr>
      <p:sp>
        <p:nvSpPr>
          <p:cNvPr id="911" name="Shape 911"/>
          <p:cNvSpPr txBox="1"/>
          <p:nvPr>
            <p:ph type="title"/>
          </p:nvPr>
        </p:nvSpPr>
        <p:spPr>
          <a:xfrm>
            <a:off x="366712" y="261937"/>
            <a:ext cx="8410576" cy="46037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2800" u="none" cap="none" strike="noStrike">
                <a:solidFill>
                  <a:srgbClr val="2C95DD"/>
                </a:solidFill>
                <a:latin typeface="Arial"/>
                <a:ea typeface="Arial"/>
                <a:cs typeface="Arial"/>
                <a:sym typeface="Arial"/>
              </a:rPr>
              <a:t>Pivotal</a:t>
            </a:r>
            <a:r>
              <a:rPr b="0" i="0" lang="en-US" sz="2800" u="none" cap="none" strike="noStrike">
                <a:solidFill>
                  <a:srgbClr val="3366FF"/>
                </a:solidFill>
                <a:latin typeface="Arial"/>
                <a:ea typeface="Arial"/>
                <a:cs typeface="Arial"/>
                <a:sym typeface="Arial"/>
              </a:rPr>
              <a:t> </a:t>
            </a:r>
            <a:r>
              <a:rPr b="0" i="0" lang="en-US" sz="2800" u="none" cap="none" strike="noStrike">
                <a:solidFill>
                  <a:srgbClr val="2C95DD"/>
                </a:solidFill>
                <a:latin typeface="Arial"/>
                <a:ea typeface="Arial"/>
                <a:cs typeface="Arial"/>
                <a:sym typeface="Arial"/>
              </a:rPr>
              <a:t>CF</a:t>
            </a:r>
            <a:r>
              <a:rPr b="0" i="0" lang="en-US" sz="2800" u="none" cap="none" strike="noStrike">
                <a:solidFill>
                  <a:srgbClr val="3366FF"/>
                </a:solidFill>
                <a:latin typeface="Arial"/>
                <a:ea typeface="Arial"/>
                <a:cs typeface="Arial"/>
                <a:sym typeface="Arial"/>
              </a:rPr>
              <a:t> </a:t>
            </a:r>
            <a:r>
              <a:rPr b="0" i="0" lang="en-US" sz="2800" u="none" cap="none" strike="noStrike">
                <a:solidFill>
                  <a:srgbClr val="2C95DD"/>
                </a:solidFill>
                <a:latin typeface="Arial"/>
                <a:ea typeface="Arial"/>
                <a:cs typeface="Arial"/>
                <a:sym typeface="Arial"/>
              </a:rPr>
              <a:t>operations</a:t>
            </a:r>
          </a:p>
        </p:txBody>
      </p:sp>
      <p:sp>
        <p:nvSpPr>
          <p:cNvPr id="912" name="Shape 912"/>
          <p:cNvSpPr/>
          <p:nvPr/>
        </p:nvSpPr>
        <p:spPr>
          <a:xfrm>
            <a:off x="1492655" y="1248833"/>
            <a:ext cx="6159213" cy="2673974"/>
          </a:xfrm>
          <a:prstGeom prst="rect">
            <a:avLst/>
          </a:prstGeom>
          <a:solidFill>
            <a:schemeClr val="lt1"/>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pic>
        <p:nvPicPr>
          <p:cNvPr id="913" name="Shape 913"/>
          <p:cNvPicPr preferRelativeResize="0"/>
          <p:nvPr/>
        </p:nvPicPr>
        <p:blipFill rotWithShape="1">
          <a:blip r:embed="rId3">
            <a:alphaModFix/>
          </a:blip>
          <a:srcRect b="0" l="0" r="0" t="0"/>
          <a:stretch/>
        </p:blipFill>
        <p:spPr>
          <a:xfrm>
            <a:off x="1492655" y="1388741"/>
            <a:ext cx="2158596" cy="2366018"/>
          </a:xfrm>
          <a:prstGeom prst="rect">
            <a:avLst/>
          </a:prstGeom>
          <a:noFill/>
          <a:ln>
            <a:noFill/>
          </a:ln>
        </p:spPr>
      </p:pic>
      <p:sp>
        <p:nvSpPr>
          <p:cNvPr id="914" name="Shape 914"/>
          <p:cNvSpPr/>
          <p:nvPr/>
        </p:nvSpPr>
        <p:spPr>
          <a:xfrm>
            <a:off x="425454" y="3424385"/>
            <a:ext cx="4596633" cy="498423"/>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D0D0D"/>
              </a:buClr>
              <a:buSzPct val="25000"/>
              <a:buFont typeface="Helvetica Neue"/>
              <a:buNone/>
            </a:pPr>
            <a:r>
              <a:rPr b="1" i="0" lang="en-US" sz="1800" u="none" cap="none" strike="noStrike">
                <a:solidFill>
                  <a:srgbClr val="0D0D0D"/>
                </a:solidFill>
                <a:latin typeface="Helvetica Neue"/>
                <a:ea typeface="Helvetica Neue"/>
                <a:cs typeface="Helvetica Neue"/>
                <a:sym typeface="Helvetica Neue"/>
              </a:rPr>
              <a:t>Developer</a:t>
            </a:r>
          </a:p>
        </p:txBody>
      </p:sp>
      <p:sp>
        <p:nvSpPr>
          <p:cNvPr id="915" name="Shape 915"/>
          <p:cNvSpPr/>
          <p:nvPr/>
        </p:nvSpPr>
        <p:spPr>
          <a:xfrm>
            <a:off x="3651253" y="3424385"/>
            <a:ext cx="4596634" cy="498423"/>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D0D0D"/>
              </a:buClr>
              <a:buSzPct val="25000"/>
              <a:buFont typeface="Helvetica Neue"/>
              <a:buNone/>
            </a:pPr>
            <a:r>
              <a:rPr b="1" i="0" lang="en-US" sz="1800" u="none" cap="none" strike="noStrike">
                <a:solidFill>
                  <a:srgbClr val="0D0D0D"/>
                </a:solidFill>
                <a:latin typeface="Helvetica Neue"/>
                <a:ea typeface="Helvetica Neue"/>
                <a:cs typeface="Helvetica Neue"/>
                <a:sym typeface="Helvetica Neue"/>
              </a:rPr>
              <a:t>Operator</a:t>
            </a:r>
          </a:p>
        </p:txBody>
      </p:sp>
      <p:pic>
        <p:nvPicPr>
          <p:cNvPr id="916" name="Shape 916"/>
          <p:cNvPicPr preferRelativeResize="0"/>
          <p:nvPr/>
        </p:nvPicPr>
        <p:blipFill rotWithShape="1">
          <a:blip r:embed="rId4">
            <a:alphaModFix/>
          </a:blip>
          <a:srcRect b="0" l="0" r="0" t="0"/>
          <a:stretch/>
        </p:blipFill>
        <p:spPr>
          <a:xfrm>
            <a:off x="4247273" y="1537012"/>
            <a:ext cx="3404595" cy="191508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920" name="Shape 920"/>
        <p:cNvGrpSpPr/>
        <p:nvPr/>
      </p:nvGrpSpPr>
      <p:grpSpPr>
        <a:xfrm>
          <a:off x="0" y="0"/>
          <a:ext cx="0" cy="0"/>
          <a:chOff x="0" y="0"/>
          <a:chExt cx="0" cy="0"/>
        </a:xfrm>
      </p:grpSpPr>
      <p:grpSp>
        <p:nvGrpSpPr>
          <p:cNvPr id="921" name="Shape 921"/>
          <p:cNvGrpSpPr/>
          <p:nvPr/>
        </p:nvGrpSpPr>
        <p:grpSpPr>
          <a:xfrm>
            <a:off x="5469016" y="104620"/>
            <a:ext cx="3037444" cy="891671"/>
            <a:chOff x="0" y="0"/>
            <a:chExt cx="3037442" cy="891669"/>
          </a:xfrm>
        </p:grpSpPr>
        <p:sp>
          <p:nvSpPr>
            <p:cNvPr id="922" name="Shape 922"/>
            <p:cNvSpPr/>
            <p:nvPr/>
          </p:nvSpPr>
          <p:spPr>
            <a:xfrm>
              <a:off x="784502" y="221688"/>
              <a:ext cx="2252940" cy="575637"/>
            </a:xfrm>
            <a:prstGeom prst="rect">
              <a:avLst/>
            </a:prstGeom>
            <a:noFill/>
            <a:ln>
              <a:noFill/>
            </a:ln>
          </p:spPr>
          <p:txBody>
            <a:bodyPr anchorCtr="0" anchor="t" bIns="0" lIns="0" rIns="0" tIns="0">
              <a:noAutofit/>
            </a:bodyPr>
            <a:lstStyle/>
            <a:p>
              <a:pPr indent="-228600" lvl="0" marL="45720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Install runtime and container</a:t>
              </a:r>
            </a:p>
          </p:txBody>
        </p:sp>
        <p:pic>
          <p:nvPicPr>
            <p:cNvPr id="923" name="Shape 923"/>
            <p:cNvPicPr preferRelativeResize="0"/>
            <p:nvPr/>
          </p:nvPicPr>
          <p:blipFill rotWithShape="1">
            <a:blip r:embed="rId3">
              <a:alphaModFix/>
            </a:blip>
            <a:srcRect b="0" l="0" r="0" t="0"/>
            <a:stretch/>
          </p:blipFill>
          <p:spPr>
            <a:xfrm>
              <a:off x="0" y="0"/>
              <a:ext cx="891668" cy="891669"/>
            </a:xfrm>
            <a:prstGeom prst="rect">
              <a:avLst/>
            </a:prstGeom>
            <a:noFill/>
            <a:ln>
              <a:noFill/>
            </a:ln>
          </p:spPr>
        </p:pic>
      </p:grpSp>
      <p:pic>
        <p:nvPicPr>
          <p:cNvPr id="924" name="Shape 924"/>
          <p:cNvPicPr preferRelativeResize="0"/>
          <p:nvPr/>
        </p:nvPicPr>
        <p:blipFill rotWithShape="1">
          <a:blip r:embed="rId4">
            <a:alphaModFix/>
          </a:blip>
          <a:srcRect b="0" l="0" r="0" t="0"/>
          <a:stretch/>
        </p:blipFill>
        <p:spPr>
          <a:xfrm>
            <a:off x="1966363" y="988166"/>
            <a:ext cx="2585380" cy="543891"/>
          </a:xfrm>
          <a:prstGeom prst="rect">
            <a:avLst/>
          </a:prstGeom>
          <a:noFill/>
          <a:ln>
            <a:noFill/>
          </a:ln>
          <a:effectLst>
            <a:outerShdw blurRad="38100" rotWithShape="0" dir="5400000" dist="20000">
              <a:srgbClr val="000000">
                <a:alpha val="37647"/>
              </a:srgbClr>
            </a:outerShdw>
          </a:effectLst>
        </p:spPr>
      </p:pic>
      <p:grpSp>
        <p:nvGrpSpPr>
          <p:cNvPr id="925" name="Shape 925"/>
          <p:cNvGrpSpPr/>
          <p:nvPr/>
        </p:nvGrpSpPr>
        <p:grpSpPr>
          <a:xfrm>
            <a:off x="5033800" y="1773059"/>
            <a:ext cx="3803382" cy="920134"/>
            <a:chOff x="267585" y="85153"/>
            <a:chExt cx="3507445" cy="920133"/>
          </a:xfrm>
        </p:grpSpPr>
        <p:sp>
          <p:nvSpPr>
            <p:cNvPr id="926" name="Shape 926"/>
            <p:cNvSpPr/>
            <p:nvPr/>
          </p:nvSpPr>
          <p:spPr>
            <a:xfrm>
              <a:off x="720868" y="266622"/>
              <a:ext cx="3054162" cy="738663"/>
            </a:xfrm>
            <a:prstGeom prst="rect">
              <a:avLst/>
            </a:prstGeom>
            <a:noFill/>
            <a:ln>
              <a:noFill/>
            </a:ln>
          </p:spPr>
          <p:txBody>
            <a:bodyPr anchorCtr="0" anchor="t" bIns="0" lIns="0" rIns="0" tIns="0">
              <a:noAutofit/>
            </a:bodyPr>
            <a:lstStyle/>
            <a:p>
              <a:pPr indent="-228600" lvl="0" marL="45720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Setup load-balancing, SSL termination and dynamic routing</a:t>
              </a:r>
            </a:p>
          </p:txBody>
        </p:sp>
        <p:pic>
          <p:nvPicPr>
            <p:cNvPr id="927" name="Shape 927"/>
            <p:cNvPicPr preferRelativeResize="0"/>
            <p:nvPr/>
          </p:nvPicPr>
          <p:blipFill rotWithShape="1">
            <a:blip r:embed="rId5">
              <a:alphaModFix/>
            </a:blip>
            <a:srcRect b="0" l="0" r="0" t="0"/>
            <a:stretch/>
          </p:blipFill>
          <p:spPr>
            <a:xfrm>
              <a:off x="267585" y="85153"/>
              <a:ext cx="582821" cy="725777"/>
            </a:xfrm>
            <a:prstGeom prst="rect">
              <a:avLst/>
            </a:prstGeom>
            <a:noFill/>
            <a:ln>
              <a:noFill/>
            </a:ln>
          </p:spPr>
        </p:pic>
      </p:grpSp>
      <p:grpSp>
        <p:nvGrpSpPr>
          <p:cNvPr id="928" name="Shape 928"/>
          <p:cNvGrpSpPr/>
          <p:nvPr/>
        </p:nvGrpSpPr>
        <p:grpSpPr>
          <a:xfrm>
            <a:off x="6360685" y="2779107"/>
            <a:ext cx="2371901" cy="802064"/>
            <a:chOff x="1025162" y="-548514"/>
            <a:chExt cx="2371899" cy="802064"/>
          </a:xfrm>
        </p:grpSpPr>
        <p:sp>
          <p:nvSpPr>
            <p:cNvPr id="929" name="Shape 929"/>
            <p:cNvSpPr/>
            <p:nvPr/>
          </p:nvSpPr>
          <p:spPr>
            <a:xfrm>
              <a:off x="1025162" y="-465506"/>
              <a:ext cx="2371899" cy="492441"/>
            </a:xfrm>
            <a:prstGeom prst="rect">
              <a:avLst/>
            </a:prstGeom>
            <a:noFill/>
            <a:ln>
              <a:noFill/>
            </a:ln>
          </p:spPr>
          <p:txBody>
            <a:bodyPr anchorCtr="0" anchor="t" bIns="0" lIns="0" rIns="0" tIns="0">
              <a:noAutofit/>
            </a:bodyPr>
            <a:lstStyle/>
            <a:p>
              <a:pPr indent="-228600" lvl="0" marL="45720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Setup / config</a:t>
              </a:r>
            </a:p>
            <a:p>
              <a:pPr indent="-228600" lvl="0" marL="45720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 High Availability</a:t>
              </a:r>
            </a:p>
          </p:txBody>
        </p:sp>
        <p:pic>
          <p:nvPicPr>
            <p:cNvPr id="930" name="Shape 930"/>
            <p:cNvPicPr preferRelativeResize="0"/>
            <p:nvPr/>
          </p:nvPicPr>
          <p:blipFill rotWithShape="1">
            <a:blip r:embed="rId6">
              <a:alphaModFix/>
            </a:blip>
            <a:srcRect b="0" l="0" r="0" t="0"/>
            <a:stretch/>
          </p:blipFill>
          <p:spPr>
            <a:xfrm>
              <a:off x="2669856" y="-548514"/>
              <a:ext cx="727204" cy="802064"/>
            </a:xfrm>
            <a:prstGeom prst="rect">
              <a:avLst/>
            </a:prstGeom>
            <a:noFill/>
            <a:ln>
              <a:noFill/>
            </a:ln>
          </p:spPr>
        </p:pic>
      </p:grpSp>
      <p:grpSp>
        <p:nvGrpSpPr>
          <p:cNvPr id="931" name="Shape 931"/>
          <p:cNvGrpSpPr/>
          <p:nvPr/>
        </p:nvGrpSpPr>
        <p:grpSpPr>
          <a:xfrm>
            <a:off x="5533662" y="3331923"/>
            <a:ext cx="3368249" cy="935022"/>
            <a:chOff x="1989823" y="-47045"/>
            <a:chExt cx="3368247" cy="935021"/>
          </a:xfrm>
        </p:grpSpPr>
        <p:pic>
          <p:nvPicPr>
            <p:cNvPr id="932" name="Shape 932"/>
            <p:cNvPicPr preferRelativeResize="0"/>
            <p:nvPr/>
          </p:nvPicPr>
          <p:blipFill rotWithShape="1">
            <a:blip r:embed="rId7">
              <a:alphaModFix/>
            </a:blip>
            <a:srcRect b="0" l="0" r="0" t="0"/>
            <a:stretch/>
          </p:blipFill>
          <p:spPr>
            <a:xfrm>
              <a:off x="1989823" y="-47045"/>
              <a:ext cx="642828" cy="935021"/>
            </a:xfrm>
            <a:prstGeom prst="rect">
              <a:avLst/>
            </a:prstGeom>
            <a:noFill/>
            <a:ln>
              <a:noFill/>
            </a:ln>
          </p:spPr>
        </p:pic>
        <p:sp>
          <p:nvSpPr>
            <p:cNvPr id="933" name="Shape 933"/>
            <p:cNvSpPr/>
            <p:nvPr/>
          </p:nvSpPr>
          <p:spPr>
            <a:xfrm>
              <a:off x="2590800" y="342900"/>
              <a:ext cx="2767270" cy="246220"/>
            </a:xfrm>
            <a:prstGeom prst="rect">
              <a:avLst/>
            </a:prstGeom>
            <a:noFill/>
            <a:ln>
              <a:noFill/>
            </a:ln>
          </p:spPr>
          <p:txBody>
            <a:bodyPr anchorCtr="0" anchor="t" bIns="0" lIns="0" rIns="0" tIns="0">
              <a:noAutofit/>
            </a:bodyPr>
            <a:lstStyle/>
            <a:p>
              <a:pPr indent="-228600" lvl="0" marL="45720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Setup APM</a:t>
              </a:r>
            </a:p>
          </p:txBody>
        </p:sp>
      </p:grpSp>
      <p:grpSp>
        <p:nvGrpSpPr>
          <p:cNvPr id="934" name="Shape 934"/>
          <p:cNvGrpSpPr/>
          <p:nvPr/>
        </p:nvGrpSpPr>
        <p:grpSpPr>
          <a:xfrm>
            <a:off x="6148310" y="3744616"/>
            <a:ext cx="2584275" cy="915353"/>
            <a:chOff x="-372445" y="197333"/>
            <a:chExt cx="2584275" cy="915352"/>
          </a:xfrm>
        </p:grpSpPr>
        <p:sp>
          <p:nvSpPr>
            <p:cNvPr id="935" name="Shape 935"/>
            <p:cNvSpPr/>
            <p:nvPr/>
          </p:nvSpPr>
          <p:spPr>
            <a:xfrm>
              <a:off x="-372445" y="560233"/>
              <a:ext cx="2133461" cy="246219"/>
            </a:xfrm>
            <a:prstGeom prst="rect">
              <a:avLst/>
            </a:prstGeom>
            <a:noFill/>
            <a:ln>
              <a:noFill/>
            </a:ln>
          </p:spPr>
          <p:txBody>
            <a:bodyPr anchorCtr="0" anchor="t" bIns="0" lIns="0" rIns="0" tIns="0">
              <a:noAutofit/>
            </a:bodyPr>
            <a:lstStyle/>
            <a:p>
              <a:pPr indent="-228600" lvl="0" marL="45720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Setup log streaming</a:t>
              </a:r>
            </a:p>
          </p:txBody>
        </p:sp>
        <p:pic>
          <p:nvPicPr>
            <p:cNvPr id="936" name="Shape 936"/>
            <p:cNvPicPr preferRelativeResize="0"/>
            <p:nvPr/>
          </p:nvPicPr>
          <p:blipFill rotWithShape="1">
            <a:blip r:embed="rId8">
              <a:alphaModFix/>
            </a:blip>
            <a:srcRect b="0" l="0" r="0" t="0"/>
            <a:stretch/>
          </p:blipFill>
          <p:spPr>
            <a:xfrm>
              <a:off x="1525315" y="197333"/>
              <a:ext cx="686513" cy="915352"/>
            </a:xfrm>
            <a:prstGeom prst="rect">
              <a:avLst/>
            </a:prstGeom>
            <a:noFill/>
            <a:ln>
              <a:noFill/>
            </a:ln>
          </p:spPr>
        </p:pic>
      </p:grpSp>
      <p:sp>
        <p:nvSpPr>
          <p:cNvPr id="937" name="Shape 937"/>
          <p:cNvSpPr/>
          <p:nvPr/>
        </p:nvSpPr>
        <p:spPr>
          <a:xfrm>
            <a:off x="2176705" y="656518"/>
            <a:ext cx="1192633" cy="21544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Deploy to dev</a:t>
            </a:r>
          </a:p>
        </p:txBody>
      </p:sp>
      <p:grpSp>
        <p:nvGrpSpPr>
          <p:cNvPr id="938" name="Shape 938"/>
          <p:cNvGrpSpPr/>
          <p:nvPr/>
        </p:nvGrpSpPr>
        <p:grpSpPr>
          <a:xfrm>
            <a:off x="2112827" y="3384539"/>
            <a:ext cx="2292450" cy="817755"/>
            <a:chOff x="2112827" y="3384539"/>
            <a:chExt cx="2292450" cy="817755"/>
          </a:xfrm>
        </p:grpSpPr>
        <p:sp>
          <p:nvSpPr>
            <p:cNvPr id="939" name="Shape 939"/>
            <p:cNvSpPr/>
            <p:nvPr/>
          </p:nvSpPr>
          <p:spPr>
            <a:xfrm>
              <a:off x="2570938" y="3384539"/>
              <a:ext cx="1206960" cy="21544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App Deployed</a:t>
              </a:r>
            </a:p>
          </p:txBody>
        </p:sp>
        <p:pic>
          <p:nvPicPr>
            <p:cNvPr id="940" name="Shape 940"/>
            <p:cNvPicPr preferRelativeResize="0"/>
            <p:nvPr/>
          </p:nvPicPr>
          <p:blipFill rotWithShape="1">
            <a:blip r:embed="rId9">
              <a:alphaModFix/>
            </a:blip>
            <a:srcRect b="0" l="0" r="0" t="0"/>
            <a:stretch/>
          </p:blipFill>
          <p:spPr>
            <a:xfrm rot="10800000">
              <a:off x="2112827" y="3658403"/>
              <a:ext cx="2292450" cy="543891"/>
            </a:xfrm>
            <a:prstGeom prst="rect">
              <a:avLst/>
            </a:prstGeom>
            <a:noFill/>
            <a:ln>
              <a:noFill/>
            </a:ln>
            <a:effectLst>
              <a:outerShdw blurRad="38100" rotWithShape="0" dir="5400000" dist="20000">
                <a:srgbClr val="000000">
                  <a:alpha val="37647"/>
                </a:srgbClr>
              </a:outerShdw>
            </a:effectLst>
          </p:spPr>
        </p:pic>
      </p:grpSp>
      <p:grpSp>
        <p:nvGrpSpPr>
          <p:cNvPr id="941" name="Shape 941"/>
          <p:cNvGrpSpPr/>
          <p:nvPr/>
        </p:nvGrpSpPr>
        <p:grpSpPr>
          <a:xfrm>
            <a:off x="5061573" y="990795"/>
            <a:ext cx="3354054" cy="953838"/>
            <a:chOff x="514045" y="-62595"/>
            <a:chExt cx="3354052" cy="953835"/>
          </a:xfrm>
        </p:grpSpPr>
        <p:pic>
          <p:nvPicPr>
            <p:cNvPr id="942" name="Shape 942"/>
            <p:cNvPicPr preferRelativeResize="0"/>
            <p:nvPr/>
          </p:nvPicPr>
          <p:blipFill rotWithShape="1">
            <a:blip r:embed="rId10">
              <a:alphaModFix/>
            </a:blip>
            <a:srcRect b="0" l="0" r="0" t="0"/>
            <a:stretch/>
          </p:blipFill>
          <p:spPr>
            <a:xfrm>
              <a:off x="3087685" y="-62595"/>
              <a:ext cx="780411" cy="953835"/>
            </a:xfrm>
            <a:prstGeom prst="rect">
              <a:avLst/>
            </a:prstGeom>
            <a:noFill/>
            <a:ln>
              <a:noFill/>
            </a:ln>
          </p:spPr>
        </p:pic>
        <p:sp>
          <p:nvSpPr>
            <p:cNvPr id="943" name="Shape 943"/>
            <p:cNvSpPr/>
            <p:nvPr/>
          </p:nvSpPr>
          <p:spPr>
            <a:xfrm>
              <a:off x="514045" y="117317"/>
              <a:ext cx="3144307" cy="486384"/>
            </a:xfrm>
            <a:prstGeom prst="rect">
              <a:avLst/>
            </a:prstGeom>
            <a:noFill/>
            <a:ln>
              <a:noFill/>
            </a:ln>
          </p:spPr>
          <p:txBody>
            <a:bodyPr anchorCtr="0" anchor="t" bIns="0" lIns="0" rIns="0" tIns="0">
              <a:noAutofit/>
            </a:bodyPr>
            <a:lstStyle/>
            <a:p>
              <a:pPr indent="-228600" lvl="0" marL="45720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Install services (db, </a:t>
              </a:r>
            </a:p>
            <a:p>
              <a:pPr indent="-228600" lvl="0" marL="45720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messaging, hadoop, …)</a:t>
              </a:r>
            </a:p>
          </p:txBody>
        </p:sp>
      </p:grpSp>
      <p:pic>
        <p:nvPicPr>
          <p:cNvPr id="944" name="Shape 944"/>
          <p:cNvPicPr preferRelativeResize="0"/>
          <p:nvPr/>
        </p:nvPicPr>
        <p:blipFill rotWithShape="1">
          <a:blip r:embed="rId11">
            <a:alphaModFix/>
          </a:blip>
          <a:srcRect b="0" l="0" r="0" t="0"/>
          <a:stretch/>
        </p:blipFill>
        <p:spPr>
          <a:xfrm>
            <a:off x="0" y="1954530"/>
            <a:ext cx="1800304" cy="2978330"/>
          </a:xfrm>
          <a:prstGeom prst="rect">
            <a:avLst/>
          </a:prstGeom>
          <a:noFill/>
          <a:ln>
            <a:noFill/>
          </a:ln>
        </p:spPr>
      </p:pic>
      <p:pic>
        <p:nvPicPr>
          <p:cNvPr id="945" name="Shape 945"/>
          <p:cNvPicPr preferRelativeResize="0"/>
          <p:nvPr/>
        </p:nvPicPr>
        <p:blipFill rotWithShape="1">
          <a:blip r:embed="rId12">
            <a:alphaModFix/>
          </a:blip>
          <a:srcRect b="0" l="0" r="0" t="0"/>
          <a:stretch/>
        </p:blipFill>
        <p:spPr>
          <a:xfrm>
            <a:off x="1571750" y="1634570"/>
            <a:ext cx="1800304" cy="1719986"/>
          </a:xfrm>
          <a:prstGeom prst="rect">
            <a:avLst/>
          </a:prstGeom>
          <a:noFill/>
          <a:ln>
            <a:noFill/>
          </a:ln>
        </p:spPr>
      </p:pic>
      <p:pic>
        <p:nvPicPr>
          <p:cNvPr id="946" name="Shape 946"/>
          <p:cNvPicPr preferRelativeResize="0"/>
          <p:nvPr/>
        </p:nvPicPr>
        <p:blipFill rotWithShape="1">
          <a:blip r:embed="rId13">
            <a:alphaModFix/>
          </a:blip>
          <a:srcRect b="0" l="0" r="0" t="0"/>
          <a:stretch/>
        </p:blipFill>
        <p:spPr>
          <a:xfrm>
            <a:off x="362306" y="489643"/>
            <a:ext cx="1209444" cy="15118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500"/>
                                        <p:tgtEl>
                                          <p:spTgt spid="9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500"/>
                                        <p:tgtEl>
                                          <p:spTgt spid="92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500"/>
                                        <p:tgtEl>
                                          <p:spTgt spid="92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500"/>
                                        <p:tgtEl>
                                          <p:spTgt spid="93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500"/>
                                        <p:tgtEl>
                                          <p:spTgt spid="93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950" name="Shape 950"/>
        <p:cNvGrpSpPr/>
        <p:nvPr/>
      </p:nvGrpSpPr>
      <p:grpSpPr>
        <a:xfrm>
          <a:off x="0" y="0"/>
          <a:ext cx="0" cy="0"/>
          <a:chOff x="0" y="0"/>
          <a:chExt cx="0" cy="0"/>
        </a:xfrm>
      </p:grpSpPr>
      <p:sp>
        <p:nvSpPr>
          <p:cNvPr id="951" name="Shape 951"/>
          <p:cNvSpPr txBox="1"/>
          <p:nvPr>
            <p:ph idx="12" type="sldNum"/>
          </p:nvPr>
        </p:nvSpPr>
        <p:spPr>
          <a:xfrm>
            <a:off x="8553450" y="5021494"/>
            <a:ext cx="533399" cy="127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808080"/>
              </a:buClr>
              <a:buSzPct val="25000"/>
              <a:buFont typeface="Arial"/>
              <a:buNone/>
            </a:pPr>
            <a:fld id="{00000000-1234-1234-1234-123412341234}" type="slidenum">
              <a:rPr b="0" i="0" lang="en-US" sz="800" u="none" cap="none" strike="noStrike">
                <a:solidFill>
                  <a:srgbClr val="808080"/>
                </a:solidFill>
                <a:latin typeface="Arial"/>
                <a:ea typeface="Arial"/>
                <a:cs typeface="Arial"/>
                <a:sym typeface="Arial"/>
              </a:rPr>
              <a:t>‹#›</a:t>
            </a:fld>
          </a:p>
        </p:txBody>
      </p:sp>
      <p:pic>
        <p:nvPicPr>
          <p:cNvPr id="952" name="Shape 952"/>
          <p:cNvPicPr preferRelativeResize="0"/>
          <p:nvPr/>
        </p:nvPicPr>
        <p:blipFill rotWithShape="1">
          <a:blip r:embed="rId3">
            <a:alphaModFix/>
          </a:blip>
          <a:srcRect b="0" l="0" r="0" t="0"/>
          <a:stretch/>
        </p:blipFill>
        <p:spPr>
          <a:xfrm>
            <a:off x="34864" y="2207744"/>
            <a:ext cx="1794026" cy="2242530"/>
          </a:xfrm>
          <a:prstGeom prst="rect">
            <a:avLst/>
          </a:prstGeom>
          <a:noFill/>
          <a:ln>
            <a:noFill/>
          </a:ln>
        </p:spPr>
      </p:pic>
      <p:sp>
        <p:nvSpPr>
          <p:cNvPr id="953" name="Shape 953"/>
          <p:cNvSpPr/>
          <p:nvPr/>
        </p:nvSpPr>
        <p:spPr>
          <a:xfrm>
            <a:off x="340881" y="987054"/>
            <a:ext cx="1192633" cy="21544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Deploy to dev</a:t>
            </a:r>
          </a:p>
        </p:txBody>
      </p:sp>
      <p:sp>
        <p:nvSpPr>
          <p:cNvPr id="954" name="Shape 954"/>
          <p:cNvSpPr/>
          <p:nvPr/>
        </p:nvSpPr>
        <p:spPr>
          <a:xfrm rot="-94003">
            <a:off x="2288302" y="477674"/>
            <a:ext cx="1767059" cy="307776"/>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Deploy to Test</a:t>
            </a:r>
          </a:p>
        </p:txBody>
      </p:sp>
      <p:sp>
        <p:nvSpPr>
          <p:cNvPr id="955" name="Shape 955"/>
          <p:cNvSpPr/>
          <p:nvPr/>
        </p:nvSpPr>
        <p:spPr>
          <a:xfrm rot="-6605">
            <a:off x="1641044" y="2097434"/>
            <a:ext cx="1705638" cy="323165"/>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Deploy to QA</a:t>
            </a:r>
          </a:p>
        </p:txBody>
      </p:sp>
      <p:sp>
        <p:nvSpPr>
          <p:cNvPr id="956" name="Shape 956"/>
          <p:cNvSpPr/>
          <p:nvPr/>
        </p:nvSpPr>
        <p:spPr>
          <a:xfrm rot="-300000">
            <a:off x="1772109" y="3336898"/>
            <a:ext cx="2799447" cy="292388"/>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Promote to production</a:t>
            </a:r>
          </a:p>
        </p:txBody>
      </p:sp>
      <p:sp>
        <p:nvSpPr>
          <p:cNvPr id="957" name="Shape 957"/>
          <p:cNvSpPr/>
          <p:nvPr/>
        </p:nvSpPr>
        <p:spPr>
          <a:xfrm rot="-432363">
            <a:off x="2159312" y="1346764"/>
            <a:ext cx="1160335" cy="33855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Scale up</a:t>
            </a:r>
          </a:p>
        </p:txBody>
      </p:sp>
      <p:sp>
        <p:nvSpPr>
          <p:cNvPr id="958" name="Shape 958"/>
          <p:cNvSpPr/>
          <p:nvPr/>
        </p:nvSpPr>
        <p:spPr>
          <a:xfrm rot="-420000">
            <a:off x="629689" y="1784849"/>
            <a:ext cx="1611759" cy="32316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Update app</a:t>
            </a:r>
          </a:p>
        </p:txBody>
      </p:sp>
      <p:sp>
        <p:nvSpPr>
          <p:cNvPr id="959" name="Shape 959"/>
          <p:cNvSpPr/>
          <p:nvPr/>
        </p:nvSpPr>
        <p:spPr>
          <a:xfrm rot="420000">
            <a:off x="2627876" y="4111801"/>
            <a:ext cx="1411018" cy="307777"/>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Scale down</a:t>
            </a:r>
          </a:p>
        </p:txBody>
      </p:sp>
      <p:sp>
        <p:nvSpPr>
          <p:cNvPr id="960" name="Shape 960"/>
          <p:cNvSpPr/>
          <p:nvPr/>
        </p:nvSpPr>
        <p:spPr>
          <a:xfrm rot="420000">
            <a:off x="2356324" y="1048715"/>
            <a:ext cx="1218281" cy="32316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Redeploy</a:t>
            </a:r>
          </a:p>
        </p:txBody>
      </p:sp>
      <p:sp>
        <p:nvSpPr>
          <p:cNvPr id="961" name="Shape 961"/>
          <p:cNvSpPr/>
          <p:nvPr/>
        </p:nvSpPr>
        <p:spPr>
          <a:xfrm rot="240000">
            <a:off x="2799337" y="2785899"/>
            <a:ext cx="1295225" cy="21544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Unbind service</a:t>
            </a:r>
          </a:p>
        </p:txBody>
      </p:sp>
      <p:sp>
        <p:nvSpPr>
          <p:cNvPr id="962" name="Shape 962"/>
          <p:cNvSpPr/>
          <p:nvPr/>
        </p:nvSpPr>
        <p:spPr>
          <a:xfrm rot="-731840">
            <a:off x="2639193" y="1648187"/>
            <a:ext cx="1525357" cy="307777"/>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Bind service</a:t>
            </a:r>
          </a:p>
        </p:txBody>
      </p:sp>
      <p:sp>
        <p:nvSpPr>
          <p:cNvPr id="963" name="Shape 963"/>
          <p:cNvSpPr/>
          <p:nvPr/>
        </p:nvSpPr>
        <p:spPr>
          <a:xfrm rot="420000">
            <a:off x="296360" y="240543"/>
            <a:ext cx="1641475" cy="292387"/>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Restart server</a:t>
            </a:r>
          </a:p>
        </p:txBody>
      </p:sp>
      <p:sp>
        <p:nvSpPr>
          <p:cNvPr id="964" name="Shape 964"/>
          <p:cNvSpPr/>
          <p:nvPr/>
        </p:nvSpPr>
        <p:spPr>
          <a:xfrm rot="240000">
            <a:off x="2310516" y="2964285"/>
            <a:ext cx="1157079" cy="21544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Change route</a:t>
            </a:r>
          </a:p>
        </p:txBody>
      </p:sp>
      <p:pic>
        <p:nvPicPr>
          <p:cNvPr id="965" name="Shape 965"/>
          <p:cNvPicPr preferRelativeResize="0"/>
          <p:nvPr/>
        </p:nvPicPr>
        <p:blipFill rotWithShape="1">
          <a:blip r:embed="rId4">
            <a:alphaModFix/>
          </a:blip>
          <a:srcRect b="0" l="0" r="0" t="0"/>
          <a:stretch/>
        </p:blipFill>
        <p:spPr>
          <a:xfrm>
            <a:off x="4914896" y="509706"/>
            <a:ext cx="2166405" cy="4332811"/>
          </a:xfrm>
          <a:prstGeom prst="rect">
            <a:avLst/>
          </a:prstGeom>
          <a:noFill/>
          <a:ln>
            <a:noFill/>
          </a:ln>
        </p:spPr>
      </p:pic>
      <p:pic>
        <p:nvPicPr>
          <p:cNvPr id="966" name="Shape 966"/>
          <p:cNvPicPr preferRelativeResize="0"/>
          <p:nvPr/>
        </p:nvPicPr>
        <p:blipFill rotWithShape="1">
          <a:blip r:embed="rId5">
            <a:alphaModFix/>
          </a:blip>
          <a:srcRect b="0" l="0" r="0" t="0"/>
          <a:stretch/>
        </p:blipFill>
        <p:spPr>
          <a:xfrm>
            <a:off x="6665690" y="2002213"/>
            <a:ext cx="2166405" cy="2502198"/>
          </a:xfrm>
          <a:prstGeom prst="rect">
            <a:avLst/>
          </a:prstGeom>
          <a:noFill/>
          <a:ln>
            <a:noFill/>
          </a:ln>
        </p:spPr>
      </p:pic>
      <p:sp>
        <p:nvSpPr>
          <p:cNvPr id="967" name="Shape 967"/>
          <p:cNvSpPr/>
          <p:nvPr/>
        </p:nvSpPr>
        <p:spPr>
          <a:xfrm rot="240000">
            <a:off x="518730" y="1408318"/>
            <a:ext cx="1247287" cy="21544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Scale Platform</a:t>
            </a:r>
          </a:p>
        </p:txBody>
      </p:sp>
      <p:sp>
        <p:nvSpPr>
          <p:cNvPr id="968" name="Shape 968"/>
          <p:cNvSpPr/>
          <p:nvPr/>
        </p:nvSpPr>
        <p:spPr>
          <a:xfrm rot="20103">
            <a:off x="526822" y="682213"/>
            <a:ext cx="1231105" cy="21544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Create service</a:t>
            </a:r>
          </a:p>
        </p:txBody>
      </p:sp>
      <p:sp>
        <p:nvSpPr>
          <p:cNvPr id="969" name="Shape 969"/>
          <p:cNvSpPr/>
          <p:nvPr/>
        </p:nvSpPr>
        <p:spPr>
          <a:xfrm rot="20103">
            <a:off x="1574301" y="4339407"/>
            <a:ext cx="937744" cy="21544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Delete App</a:t>
            </a:r>
          </a:p>
        </p:txBody>
      </p:sp>
      <p:sp>
        <p:nvSpPr>
          <p:cNvPr id="970" name="Shape 970"/>
          <p:cNvSpPr/>
          <p:nvPr/>
        </p:nvSpPr>
        <p:spPr>
          <a:xfrm rot="-42548">
            <a:off x="1888781" y="74466"/>
            <a:ext cx="2000547" cy="21544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Blue-green deployment</a:t>
            </a:r>
          </a:p>
        </p:txBody>
      </p:sp>
      <p:sp>
        <p:nvSpPr>
          <p:cNvPr id="971" name="Shape 971"/>
          <p:cNvSpPr/>
          <p:nvPr/>
        </p:nvSpPr>
        <p:spPr>
          <a:xfrm rot="-637180">
            <a:off x="2933398" y="3691942"/>
            <a:ext cx="1436728" cy="32316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Check logs</a:t>
            </a:r>
          </a:p>
        </p:txBody>
      </p:sp>
      <p:sp>
        <p:nvSpPr>
          <p:cNvPr id="972" name="Shape 972"/>
          <p:cNvSpPr/>
          <p:nvPr/>
        </p:nvSpPr>
        <p:spPr>
          <a:xfrm rot="-637180">
            <a:off x="1774748" y="3630943"/>
            <a:ext cx="1976126" cy="32316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800" u="none" cap="none" strike="noStrike">
                <a:solidFill>
                  <a:srgbClr val="FFFFFF"/>
                </a:solidFill>
                <a:latin typeface="Arial"/>
                <a:ea typeface="Arial"/>
                <a:cs typeface="Arial"/>
                <a:sym typeface="Arial"/>
              </a:rPr>
              <a:t>Escale memory</a:t>
            </a:r>
          </a:p>
        </p:txBody>
      </p:sp>
      <p:sp>
        <p:nvSpPr>
          <p:cNvPr id="973" name="Shape 973"/>
          <p:cNvSpPr/>
          <p:nvPr/>
        </p:nvSpPr>
        <p:spPr>
          <a:xfrm rot="-477561">
            <a:off x="2544708" y="2394522"/>
            <a:ext cx="1577355" cy="21544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Update app server</a:t>
            </a:r>
          </a:p>
        </p:txBody>
      </p:sp>
      <p:sp>
        <p:nvSpPr>
          <p:cNvPr id="974" name="Shape 974"/>
          <p:cNvSpPr/>
          <p:nvPr/>
        </p:nvSpPr>
        <p:spPr>
          <a:xfrm rot="565034">
            <a:off x="2946511" y="937317"/>
            <a:ext cx="1067399" cy="21544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Change JDK</a:t>
            </a:r>
          </a:p>
        </p:txBody>
      </p:sp>
      <p:sp>
        <p:nvSpPr>
          <p:cNvPr id="975" name="Shape 975"/>
          <p:cNvSpPr/>
          <p:nvPr/>
        </p:nvSpPr>
        <p:spPr>
          <a:xfrm rot="-451388">
            <a:off x="2320701" y="276332"/>
            <a:ext cx="1097292" cy="21544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Upgrade app</a:t>
            </a:r>
          </a:p>
        </p:txBody>
      </p:sp>
      <p:grpSp>
        <p:nvGrpSpPr>
          <p:cNvPr id="976" name="Shape 976"/>
          <p:cNvGrpSpPr/>
          <p:nvPr/>
        </p:nvGrpSpPr>
        <p:grpSpPr>
          <a:xfrm>
            <a:off x="-13753" y="0"/>
            <a:ext cx="9151192" cy="5172877"/>
            <a:chOff x="-10480" y="0"/>
            <a:chExt cx="9109135" cy="5172876"/>
          </a:xfrm>
        </p:grpSpPr>
        <p:sp>
          <p:nvSpPr>
            <p:cNvPr id="977" name="Shape 977"/>
            <p:cNvSpPr/>
            <p:nvPr/>
          </p:nvSpPr>
          <p:spPr>
            <a:xfrm>
              <a:off x="-10480" y="0"/>
              <a:ext cx="9109135" cy="4637850"/>
            </a:xfrm>
            <a:prstGeom prst="rect">
              <a:avLst/>
            </a:prstGeom>
            <a:solidFill>
              <a:srgbClr val="262626">
                <a:alpha val="83921"/>
              </a:srgbClr>
            </a:solidFill>
            <a:ln>
              <a:noFill/>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pic>
          <p:nvPicPr>
            <p:cNvPr id="978" name="Shape 978"/>
            <p:cNvPicPr preferRelativeResize="0"/>
            <p:nvPr/>
          </p:nvPicPr>
          <p:blipFill rotWithShape="1">
            <a:blip r:embed="rId6">
              <a:alphaModFix/>
            </a:blip>
            <a:srcRect b="0" l="0" r="0" t="0"/>
            <a:stretch/>
          </p:blipFill>
          <p:spPr>
            <a:xfrm>
              <a:off x="1568491" y="1133853"/>
              <a:ext cx="5882070" cy="403902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54"/>
                                        </p:tgtEl>
                                        <p:attrNameLst>
                                          <p:attrName>style.visibility</p:attrName>
                                        </p:attrNameLst>
                                      </p:cBhvr>
                                      <p:to>
                                        <p:strVal val="visible"/>
                                      </p:to>
                                    </p:set>
                                    <p:anim calcmode="lin" valueType="num">
                                      <p:cBhvr additive="base">
                                        <p:cTn dur="500"/>
                                        <p:tgtEl>
                                          <p:spTgt spid="954"/>
                                        </p:tgtEl>
                                        <p:attrNameLst>
                                          <p:attrName>ppt_w</p:attrName>
                                        </p:attrNameLst>
                                      </p:cBhvr>
                                      <p:tavLst>
                                        <p:tav fmla="" tm="0">
                                          <p:val>
                                            <p:strVal val="0"/>
                                          </p:val>
                                        </p:tav>
                                        <p:tav fmla="" tm="100000">
                                          <p:val>
                                            <p:strVal val="#ppt_w"/>
                                          </p:val>
                                        </p:tav>
                                      </p:tavLst>
                                    </p:anim>
                                    <p:anim calcmode="lin" valueType="num">
                                      <p:cBhvr additive="base">
                                        <p:cTn dur="500"/>
                                        <p:tgtEl>
                                          <p:spTgt spid="954"/>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955"/>
                                        </p:tgtEl>
                                        <p:attrNameLst>
                                          <p:attrName>style.visibility</p:attrName>
                                        </p:attrNameLst>
                                      </p:cBhvr>
                                      <p:to>
                                        <p:strVal val="visible"/>
                                      </p:to>
                                    </p:set>
                                    <p:anim calcmode="lin" valueType="num">
                                      <p:cBhvr additive="base">
                                        <p:cTn dur="200"/>
                                        <p:tgtEl>
                                          <p:spTgt spid="955"/>
                                        </p:tgtEl>
                                        <p:attrNameLst>
                                          <p:attrName>ppt_w</p:attrName>
                                        </p:attrNameLst>
                                      </p:cBhvr>
                                      <p:tavLst>
                                        <p:tav fmla="" tm="0">
                                          <p:val>
                                            <p:strVal val="0"/>
                                          </p:val>
                                        </p:tav>
                                        <p:tav fmla="" tm="100000">
                                          <p:val>
                                            <p:strVal val="#ppt_w"/>
                                          </p:val>
                                        </p:tav>
                                      </p:tavLst>
                                    </p:anim>
                                    <p:anim calcmode="lin" valueType="num">
                                      <p:cBhvr additive="base">
                                        <p:cTn dur="200"/>
                                        <p:tgtEl>
                                          <p:spTgt spid="955"/>
                                        </p:tgtEl>
                                        <p:attrNameLst>
                                          <p:attrName>ppt_h</p:attrName>
                                        </p:attrNameLst>
                                      </p:cBhvr>
                                      <p:tavLst>
                                        <p:tav fmla="" tm="0">
                                          <p:val>
                                            <p:strVal val="0"/>
                                          </p:val>
                                        </p:tav>
                                        <p:tav fmla="" tm="100000">
                                          <p:val>
                                            <p:strVal val="#ppt_h"/>
                                          </p:val>
                                        </p:tav>
                                      </p:tavLst>
                                    </p:anim>
                                  </p:childTnLst>
                                </p:cTn>
                              </p:par>
                            </p:childTnLst>
                          </p:cTn>
                        </p:par>
                        <p:par>
                          <p:cTn fill="hold">
                            <p:stCondLst>
                              <p:cond delay="700"/>
                            </p:stCondLst>
                            <p:childTnLst>
                              <p:par>
                                <p:cTn fill="hold" nodeType="afterEffect" presetClass="entr" presetID="23" presetSubtype="16">
                                  <p:stCondLst>
                                    <p:cond delay="0"/>
                                  </p:stCondLst>
                                  <p:childTnLst>
                                    <p:set>
                                      <p:cBhvr>
                                        <p:cTn dur="1" fill="hold">
                                          <p:stCondLst>
                                            <p:cond delay="0"/>
                                          </p:stCondLst>
                                        </p:cTn>
                                        <p:tgtEl>
                                          <p:spTgt spid="956"/>
                                        </p:tgtEl>
                                        <p:attrNameLst>
                                          <p:attrName>style.visibility</p:attrName>
                                        </p:attrNameLst>
                                      </p:cBhvr>
                                      <p:to>
                                        <p:strVal val="visible"/>
                                      </p:to>
                                    </p:set>
                                    <p:anim calcmode="lin" valueType="num">
                                      <p:cBhvr additive="base">
                                        <p:cTn dur="200"/>
                                        <p:tgtEl>
                                          <p:spTgt spid="956"/>
                                        </p:tgtEl>
                                        <p:attrNameLst>
                                          <p:attrName>ppt_w</p:attrName>
                                        </p:attrNameLst>
                                      </p:cBhvr>
                                      <p:tavLst>
                                        <p:tav fmla="" tm="0">
                                          <p:val>
                                            <p:strVal val="0"/>
                                          </p:val>
                                        </p:tav>
                                        <p:tav fmla="" tm="100000">
                                          <p:val>
                                            <p:strVal val="#ppt_w"/>
                                          </p:val>
                                        </p:tav>
                                      </p:tavLst>
                                    </p:anim>
                                    <p:anim calcmode="lin" valueType="num">
                                      <p:cBhvr additive="base">
                                        <p:cTn dur="200"/>
                                        <p:tgtEl>
                                          <p:spTgt spid="956"/>
                                        </p:tgtEl>
                                        <p:attrNameLst>
                                          <p:attrName>ppt_h</p:attrName>
                                        </p:attrNameLst>
                                      </p:cBhvr>
                                      <p:tavLst>
                                        <p:tav fmla="" tm="0">
                                          <p:val>
                                            <p:strVal val="0"/>
                                          </p:val>
                                        </p:tav>
                                        <p:tav fmla="" tm="100000">
                                          <p:val>
                                            <p:strVal val="#ppt_h"/>
                                          </p:val>
                                        </p:tav>
                                      </p:tavLst>
                                    </p:anim>
                                  </p:childTnLst>
                                </p:cTn>
                              </p:par>
                            </p:childTnLst>
                          </p:cTn>
                        </p:par>
                        <p:par>
                          <p:cTn fill="hold">
                            <p:stCondLst>
                              <p:cond delay="900"/>
                            </p:stCondLst>
                            <p:childTnLst>
                              <p:par>
                                <p:cTn fill="hold" nodeType="afterEffect" presetClass="entr" presetID="23" presetSubtype="16">
                                  <p:stCondLst>
                                    <p:cond delay="0"/>
                                  </p:stCondLst>
                                  <p:childTnLst>
                                    <p:set>
                                      <p:cBhvr>
                                        <p:cTn dur="1" fill="hold">
                                          <p:stCondLst>
                                            <p:cond delay="0"/>
                                          </p:stCondLst>
                                        </p:cTn>
                                        <p:tgtEl>
                                          <p:spTgt spid="957"/>
                                        </p:tgtEl>
                                        <p:attrNameLst>
                                          <p:attrName>style.visibility</p:attrName>
                                        </p:attrNameLst>
                                      </p:cBhvr>
                                      <p:to>
                                        <p:strVal val="visible"/>
                                      </p:to>
                                    </p:set>
                                    <p:anim calcmode="lin" valueType="num">
                                      <p:cBhvr additive="base">
                                        <p:cTn dur="200"/>
                                        <p:tgtEl>
                                          <p:spTgt spid="957"/>
                                        </p:tgtEl>
                                        <p:attrNameLst>
                                          <p:attrName>ppt_w</p:attrName>
                                        </p:attrNameLst>
                                      </p:cBhvr>
                                      <p:tavLst>
                                        <p:tav fmla="" tm="0">
                                          <p:val>
                                            <p:strVal val="0"/>
                                          </p:val>
                                        </p:tav>
                                        <p:tav fmla="" tm="100000">
                                          <p:val>
                                            <p:strVal val="#ppt_w"/>
                                          </p:val>
                                        </p:tav>
                                      </p:tavLst>
                                    </p:anim>
                                    <p:anim calcmode="lin" valueType="num">
                                      <p:cBhvr additive="base">
                                        <p:cTn dur="200"/>
                                        <p:tgtEl>
                                          <p:spTgt spid="957"/>
                                        </p:tgtEl>
                                        <p:attrNameLst>
                                          <p:attrName>ppt_h</p:attrName>
                                        </p:attrNameLst>
                                      </p:cBhvr>
                                      <p:tavLst>
                                        <p:tav fmla="" tm="0">
                                          <p:val>
                                            <p:strVal val="0"/>
                                          </p:val>
                                        </p:tav>
                                        <p:tav fmla="" tm="100000">
                                          <p:val>
                                            <p:strVal val="#ppt_h"/>
                                          </p:val>
                                        </p:tav>
                                      </p:tavLst>
                                    </p:anim>
                                  </p:childTnLst>
                                </p:cTn>
                              </p:par>
                            </p:childTnLst>
                          </p:cTn>
                        </p:par>
                        <p:par>
                          <p:cTn fill="hold">
                            <p:stCondLst>
                              <p:cond delay="1100"/>
                            </p:stCondLst>
                            <p:childTnLst>
                              <p:par>
                                <p:cTn fill="hold" nodeType="afterEffect" presetClass="entr" presetID="23" presetSubtype="16">
                                  <p:stCondLst>
                                    <p:cond delay="0"/>
                                  </p:stCondLst>
                                  <p:childTnLst>
                                    <p:set>
                                      <p:cBhvr>
                                        <p:cTn dur="1" fill="hold">
                                          <p:stCondLst>
                                            <p:cond delay="0"/>
                                          </p:stCondLst>
                                        </p:cTn>
                                        <p:tgtEl>
                                          <p:spTgt spid="958"/>
                                        </p:tgtEl>
                                        <p:attrNameLst>
                                          <p:attrName>style.visibility</p:attrName>
                                        </p:attrNameLst>
                                      </p:cBhvr>
                                      <p:to>
                                        <p:strVal val="visible"/>
                                      </p:to>
                                    </p:set>
                                    <p:anim calcmode="lin" valueType="num">
                                      <p:cBhvr additive="base">
                                        <p:cTn dur="200"/>
                                        <p:tgtEl>
                                          <p:spTgt spid="958"/>
                                        </p:tgtEl>
                                        <p:attrNameLst>
                                          <p:attrName>ppt_w</p:attrName>
                                        </p:attrNameLst>
                                      </p:cBhvr>
                                      <p:tavLst>
                                        <p:tav fmla="" tm="0">
                                          <p:val>
                                            <p:strVal val="0"/>
                                          </p:val>
                                        </p:tav>
                                        <p:tav fmla="" tm="100000">
                                          <p:val>
                                            <p:strVal val="#ppt_w"/>
                                          </p:val>
                                        </p:tav>
                                      </p:tavLst>
                                    </p:anim>
                                    <p:anim calcmode="lin" valueType="num">
                                      <p:cBhvr additive="base">
                                        <p:cTn dur="200"/>
                                        <p:tgtEl>
                                          <p:spTgt spid="958"/>
                                        </p:tgtEl>
                                        <p:attrNameLst>
                                          <p:attrName>ppt_h</p:attrName>
                                        </p:attrNameLst>
                                      </p:cBhvr>
                                      <p:tavLst>
                                        <p:tav fmla="" tm="0">
                                          <p:val>
                                            <p:strVal val="0"/>
                                          </p:val>
                                        </p:tav>
                                        <p:tav fmla="" tm="100000">
                                          <p:val>
                                            <p:strVal val="#ppt_h"/>
                                          </p:val>
                                        </p:tav>
                                      </p:tavLst>
                                    </p:anim>
                                  </p:childTnLst>
                                </p:cTn>
                              </p:par>
                            </p:childTnLst>
                          </p:cTn>
                        </p:par>
                        <p:par>
                          <p:cTn fill="hold">
                            <p:stCondLst>
                              <p:cond delay="1300"/>
                            </p:stCondLst>
                            <p:childTnLst>
                              <p:par>
                                <p:cTn fill="hold" nodeType="afterEffect" presetClass="entr" presetID="23" presetSubtype="16">
                                  <p:stCondLst>
                                    <p:cond delay="0"/>
                                  </p:stCondLst>
                                  <p:childTnLst>
                                    <p:set>
                                      <p:cBhvr>
                                        <p:cTn dur="1" fill="hold">
                                          <p:stCondLst>
                                            <p:cond delay="0"/>
                                          </p:stCondLst>
                                        </p:cTn>
                                        <p:tgtEl>
                                          <p:spTgt spid="959"/>
                                        </p:tgtEl>
                                        <p:attrNameLst>
                                          <p:attrName>style.visibility</p:attrName>
                                        </p:attrNameLst>
                                      </p:cBhvr>
                                      <p:to>
                                        <p:strVal val="visible"/>
                                      </p:to>
                                    </p:set>
                                    <p:anim calcmode="lin" valueType="num">
                                      <p:cBhvr additive="base">
                                        <p:cTn dur="200"/>
                                        <p:tgtEl>
                                          <p:spTgt spid="959"/>
                                        </p:tgtEl>
                                        <p:attrNameLst>
                                          <p:attrName>ppt_w</p:attrName>
                                        </p:attrNameLst>
                                      </p:cBhvr>
                                      <p:tavLst>
                                        <p:tav fmla="" tm="0">
                                          <p:val>
                                            <p:strVal val="0"/>
                                          </p:val>
                                        </p:tav>
                                        <p:tav fmla="" tm="100000">
                                          <p:val>
                                            <p:strVal val="#ppt_w"/>
                                          </p:val>
                                        </p:tav>
                                      </p:tavLst>
                                    </p:anim>
                                    <p:anim calcmode="lin" valueType="num">
                                      <p:cBhvr additive="base">
                                        <p:cTn dur="200"/>
                                        <p:tgtEl>
                                          <p:spTgt spid="959"/>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960"/>
                                        </p:tgtEl>
                                        <p:attrNameLst>
                                          <p:attrName>style.visibility</p:attrName>
                                        </p:attrNameLst>
                                      </p:cBhvr>
                                      <p:to>
                                        <p:strVal val="visible"/>
                                      </p:to>
                                    </p:set>
                                    <p:anim calcmode="lin" valueType="num">
                                      <p:cBhvr additive="base">
                                        <p:cTn dur="200"/>
                                        <p:tgtEl>
                                          <p:spTgt spid="960"/>
                                        </p:tgtEl>
                                        <p:attrNameLst>
                                          <p:attrName>ppt_w</p:attrName>
                                        </p:attrNameLst>
                                      </p:cBhvr>
                                      <p:tavLst>
                                        <p:tav fmla="" tm="0">
                                          <p:val>
                                            <p:strVal val="0"/>
                                          </p:val>
                                        </p:tav>
                                        <p:tav fmla="" tm="100000">
                                          <p:val>
                                            <p:strVal val="#ppt_w"/>
                                          </p:val>
                                        </p:tav>
                                      </p:tavLst>
                                    </p:anim>
                                    <p:anim calcmode="lin" valueType="num">
                                      <p:cBhvr additive="base">
                                        <p:cTn dur="200"/>
                                        <p:tgtEl>
                                          <p:spTgt spid="960"/>
                                        </p:tgtEl>
                                        <p:attrNameLst>
                                          <p:attrName>ppt_h</p:attrName>
                                        </p:attrNameLst>
                                      </p:cBhvr>
                                      <p:tavLst>
                                        <p:tav fmla="" tm="0">
                                          <p:val>
                                            <p:strVal val="0"/>
                                          </p:val>
                                        </p:tav>
                                        <p:tav fmla="" tm="100000">
                                          <p:val>
                                            <p:strVal val="#ppt_h"/>
                                          </p:val>
                                        </p:tav>
                                      </p:tavLst>
                                    </p:anim>
                                  </p:childTnLst>
                                </p:cTn>
                              </p:par>
                            </p:childTnLst>
                          </p:cTn>
                        </p:par>
                        <p:par>
                          <p:cTn fill="hold">
                            <p:stCondLst>
                              <p:cond delay="1700"/>
                            </p:stCondLst>
                            <p:childTnLst>
                              <p:par>
                                <p:cTn fill="hold" nodeType="afterEffect" presetClass="entr" presetID="23" presetSubtype="16">
                                  <p:stCondLst>
                                    <p:cond delay="0"/>
                                  </p:stCondLst>
                                  <p:childTnLst>
                                    <p:set>
                                      <p:cBhvr>
                                        <p:cTn dur="1" fill="hold">
                                          <p:stCondLst>
                                            <p:cond delay="0"/>
                                          </p:stCondLst>
                                        </p:cTn>
                                        <p:tgtEl>
                                          <p:spTgt spid="961"/>
                                        </p:tgtEl>
                                        <p:attrNameLst>
                                          <p:attrName>style.visibility</p:attrName>
                                        </p:attrNameLst>
                                      </p:cBhvr>
                                      <p:to>
                                        <p:strVal val="visible"/>
                                      </p:to>
                                    </p:set>
                                    <p:anim calcmode="lin" valueType="num">
                                      <p:cBhvr additive="base">
                                        <p:cTn dur="200"/>
                                        <p:tgtEl>
                                          <p:spTgt spid="961"/>
                                        </p:tgtEl>
                                        <p:attrNameLst>
                                          <p:attrName>ppt_w</p:attrName>
                                        </p:attrNameLst>
                                      </p:cBhvr>
                                      <p:tavLst>
                                        <p:tav fmla="" tm="0">
                                          <p:val>
                                            <p:strVal val="0"/>
                                          </p:val>
                                        </p:tav>
                                        <p:tav fmla="" tm="100000">
                                          <p:val>
                                            <p:strVal val="#ppt_w"/>
                                          </p:val>
                                        </p:tav>
                                      </p:tavLst>
                                    </p:anim>
                                    <p:anim calcmode="lin" valueType="num">
                                      <p:cBhvr additive="base">
                                        <p:cTn dur="200"/>
                                        <p:tgtEl>
                                          <p:spTgt spid="961"/>
                                        </p:tgtEl>
                                        <p:attrNameLst>
                                          <p:attrName>ppt_h</p:attrName>
                                        </p:attrNameLst>
                                      </p:cBhvr>
                                      <p:tavLst>
                                        <p:tav fmla="" tm="0">
                                          <p:val>
                                            <p:strVal val="0"/>
                                          </p:val>
                                        </p:tav>
                                        <p:tav fmla="" tm="100000">
                                          <p:val>
                                            <p:strVal val="#ppt_h"/>
                                          </p:val>
                                        </p:tav>
                                      </p:tavLst>
                                    </p:anim>
                                  </p:childTnLst>
                                </p:cTn>
                              </p:par>
                            </p:childTnLst>
                          </p:cTn>
                        </p:par>
                        <p:par>
                          <p:cTn fill="hold">
                            <p:stCondLst>
                              <p:cond delay="1900"/>
                            </p:stCondLst>
                            <p:childTnLst>
                              <p:par>
                                <p:cTn fill="hold" nodeType="afterEffect" presetClass="entr" presetID="23" presetSubtype="16">
                                  <p:stCondLst>
                                    <p:cond delay="0"/>
                                  </p:stCondLst>
                                  <p:childTnLst>
                                    <p:set>
                                      <p:cBhvr>
                                        <p:cTn dur="1" fill="hold">
                                          <p:stCondLst>
                                            <p:cond delay="0"/>
                                          </p:stCondLst>
                                        </p:cTn>
                                        <p:tgtEl>
                                          <p:spTgt spid="962"/>
                                        </p:tgtEl>
                                        <p:attrNameLst>
                                          <p:attrName>style.visibility</p:attrName>
                                        </p:attrNameLst>
                                      </p:cBhvr>
                                      <p:to>
                                        <p:strVal val="visible"/>
                                      </p:to>
                                    </p:set>
                                    <p:anim calcmode="lin" valueType="num">
                                      <p:cBhvr additive="base">
                                        <p:cTn dur="200"/>
                                        <p:tgtEl>
                                          <p:spTgt spid="962"/>
                                        </p:tgtEl>
                                        <p:attrNameLst>
                                          <p:attrName>ppt_w</p:attrName>
                                        </p:attrNameLst>
                                      </p:cBhvr>
                                      <p:tavLst>
                                        <p:tav fmla="" tm="0">
                                          <p:val>
                                            <p:strVal val="0"/>
                                          </p:val>
                                        </p:tav>
                                        <p:tav fmla="" tm="100000">
                                          <p:val>
                                            <p:strVal val="#ppt_w"/>
                                          </p:val>
                                        </p:tav>
                                      </p:tavLst>
                                    </p:anim>
                                    <p:anim calcmode="lin" valueType="num">
                                      <p:cBhvr additive="base">
                                        <p:cTn dur="200"/>
                                        <p:tgtEl>
                                          <p:spTgt spid="962"/>
                                        </p:tgtEl>
                                        <p:attrNameLst>
                                          <p:attrName>ppt_h</p:attrName>
                                        </p:attrNameLst>
                                      </p:cBhvr>
                                      <p:tavLst>
                                        <p:tav fmla="" tm="0">
                                          <p:val>
                                            <p:strVal val="0"/>
                                          </p:val>
                                        </p:tav>
                                        <p:tav fmla="" tm="100000">
                                          <p:val>
                                            <p:strVal val="#ppt_h"/>
                                          </p:val>
                                        </p:tav>
                                      </p:tavLst>
                                    </p:anim>
                                  </p:childTnLst>
                                </p:cTn>
                              </p:par>
                            </p:childTnLst>
                          </p:cTn>
                        </p:par>
                        <p:par>
                          <p:cTn fill="hold">
                            <p:stCondLst>
                              <p:cond delay="2100"/>
                            </p:stCondLst>
                            <p:childTnLst>
                              <p:par>
                                <p:cTn fill="hold" nodeType="afterEffect" presetClass="entr" presetID="23" presetSubtype="16">
                                  <p:stCondLst>
                                    <p:cond delay="0"/>
                                  </p:stCondLst>
                                  <p:childTnLst>
                                    <p:set>
                                      <p:cBhvr>
                                        <p:cTn dur="1" fill="hold">
                                          <p:stCondLst>
                                            <p:cond delay="0"/>
                                          </p:stCondLst>
                                        </p:cTn>
                                        <p:tgtEl>
                                          <p:spTgt spid="963"/>
                                        </p:tgtEl>
                                        <p:attrNameLst>
                                          <p:attrName>style.visibility</p:attrName>
                                        </p:attrNameLst>
                                      </p:cBhvr>
                                      <p:to>
                                        <p:strVal val="visible"/>
                                      </p:to>
                                    </p:set>
                                    <p:anim calcmode="lin" valueType="num">
                                      <p:cBhvr additive="base">
                                        <p:cTn dur="200"/>
                                        <p:tgtEl>
                                          <p:spTgt spid="963"/>
                                        </p:tgtEl>
                                        <p:attrNameLst>
                                          <p:attrName>ppt_w</p:attrName>
                                        </p:attrNameLst>
                                      </p:cBhvr>
                                      <p:tavLst>
                                        <p:tav fmla="" tm="0">
                                          <p:val>
                                            <p:strVal val="0"/>
                                          </p:val>
                                        </p:tav>
                                        <p:tav fmla="" tm="100000">
                                          <p:val>
                                            <p:strVal val="#ppt_w"/>
                                          </p:val>
                                        </p:tav>
                                      </p:tavLst>
                                    </p:anim>
                                    <p:anim calcmode="lin" valueType="num">
                                      <p:cBhvr additive="base">
                                        <p:cTn dur="200"/>
                                        <p:tgtEl>
                                          <p:spTgt spid="963"/>
                                        </p:tgtEl>
                                        <p:attrNameLst>
                                          <p:attrName>ppt_h</p:attrName>
                                        </p:attrNameLst>
                                      </p:cBhvr>
                                      <p:tavLst>
                                        <p:tav fmla="" tm="0">
                                          <p:val>
                                            <p:strVal val="0"/>
                                          </p:val>
                                        </p:tav>
                                        <p:tav fmla="" tm="100000">
                                          <p:val>
                                            <p:strVal val="#ppt_h"/>
                                          </p:val>
                                        </p:tav>
                                      </p:tavLst>
                                    </p:anim>
                                  </p:childTnLst>
                                </p:cTn>
                              </p:par>
                            </p:childTnLst>
                          </p:cTn>
                        </p:par>
                        <p:par>
                          <p:cTn fill="hold">
                            <p:stCondLst>
                              <p:cond delay="2300"/>
                            </p:stCondLst>
                            <p:childTnLst>
                              <p:par>
                                <p:cTn fill="hold" nodeType="afterEffect" presetClass="entr" presetID="23" presetSubtype="16">
                                  <p:stCondLst>
                                    <p:cond delay="0"/>
                                  </p:stCondLst>
                                  <p:childTnLst>
                                    <p:set>
                                      <p:cBhvr>
                                        <p:cTn dur="1" fill="hold">
                                          <p:stCondLst>
                                            <p:cond delay="0"/>
                                          </p:stCondLst>
                                        </p:cTn>
                                        <p:tgtEl>
                                          <p:spTgt spid="964"/>
                                        </p:tgtEl>
                                        <p:attrNameLst>
                                          <p:attrName>style.visibility</p:attrName>
                                        </p:attrNameLst>
                                      </p:cBhvr>
                                      <p:to>
                                        <p:strVal val="visible"/>
                                      </p:to>
                                    </p:set>
                                    <p:anim calcmode="lin" valueType="num">
                                      <p:cBhvr additive="base">
                                        <p:cTn dur="200"/>
                                        <p:tgtEl>
                                          <p:spTgt spid="964"/>
                                        </p:tgtEl>
                                        <p:attrNameLst>
                                          <p:attrName>ppt_w</p:attrName>
                                        </p:attrNameLst>
                                      </p:cBhvr>
                                      <p:tavLst>
                                        <p:tav fmla="" tm="0">
                                          <p:val>
                                            <p:strVal val="0"/>
                                          </p:val>
                                        </p:tav>
                                        <p:tav fmla="" tm="100000">
                                          <p:val>
                                            <p:strVal val="#ppt_w"/>
                                          </p:val>
                                        </p:tav>
                                      </p:tavLst>
                                    </p:anim>
                                    <p:anim calcmode="lin" valueType="num">
                                      <p:cBhvr additive="base">
                                        <p:cTn dur="200"/>
                                        <p:tgtEl>
                                          <p:spTgt spid="964"/>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967"/>
                                        </p:tgtEl>
                                        <p:attrNameLst>
                                          <p:attrName>style.visibility</p:attrName>
                                        </p:attrNameLst>
                                      </p:cBhvr>
                                      <p:to>
                                        <p:strVal val="visible"/>
                                      </p:to>
                                    </p:set>
                                    <p:anim calcmode="lin" valueType="num">
                                      <p:cBhvr additive="base">
                                        <p:cTn dur="200"/>
                                        <p:tgtEl>
                                          <p:spTgt spid="967"/>
                                        </p:tgtEl>
                                        <p:attrNameLst>
                                          <p:attrName>ppt_w</p:attrName>
                                        </p:attrNameLst>
                                      </p:cBhvr>
                                      <p:tavLst>
                                        <p:tav fmla="" tm="0">
                                          <p:val>
                                            <p:strVal val="0"/>
                                          </p:val>
                                        </p:tav>
                                        <p:tav fmla="" tm="100000">
                                          <p:val>
                                            <p:strVal val="#ppt_w"/>
                                          </p:val>
                                        </p:tav>
                                      </p:tavLst>
                                    </p:anim>
                                    <p:anim calcmode="lin" valueType="num">
                                      <p:cBhvr additive="base">
                                        <p:cTn dur="200"/>
                                        <p:tgtEl>
                                          <p:spTgt spid="967"/>
                                        </p:tgtEl>
                                        <p:attrNameLst>
                                          <p:attrName>ppt_h</p:attrName>
                                        </p:attrNameLst>
                                      </p:cBhvr>
                                      <p:tavLst>
                                        <p:tav fmla="" tm="0">
                                          <p:val>
                                            <p:strVal val="0"/>
                                          </p:val>
                                        </p:tav>
                                        <p:tav fmla="" tm="100000">
                                          <p:val>
                                            <p:strVal val="#ppt_h"/>
                                          </p:val>
                                        </p:tav>
                                      </p:tavLst>
                                    </p:anim>
                                  </p:childTnLst>
                                </p:cTn>
                              </p:par>
                            </p:childTnLst>
                          </p:cTn>
                        </p:par>
                        <p:par>
                          <p:cTn fill="hold">
                            <p:stCondLst>
                              <p:cond delay="2700"/>
                            </p:stCondLst>
                            <p:childTnLst>
                              <p:par>
                                <p:cTn fill="hold" nodeType="afterEffect" presetClass="entr" presetID="23" presetSubtype="16">
                                  <p:stCondLst>
                                    <p:cond delay="0"/>
                                  </p:stCondLst>
                                  <p:childTnLst>
                                    <p:set>
                                      <p:cBhvr>
                                        <p:cTn dur="1" fill="hold">
                                          <p:stCondLst>
                                            <p:cond delay="0"/>
                                          </p:stCondLst>
                                        </p:cTn>
                                        <p:tgtEl>
                                          <p:spTgt spid="968"/>
                                        </p:tgtEl>
                                        <p:attrNameLst>
                                          <p:attrName>style.visibility</p:attrName>
                                        </p:attrNameLst>
                                      </p:cBhvr>
                                      <p:to>
                                        <p:strVal val="visible"/>
                                      </p:to>
                                    </p:set>
                                    <p:anim calcmode="lin" valueType="num">
                                      <p:cBhvr additive="base">
                                        <p:cTn dur="200"/>
                                        <p:tgtEl>
                                          <p:spTgt spid="968"/>
                                        </p:tgtEl>
                                        <p:attrNameLst>
                                          <p:attrName>ppt_w</p:attrName>
                                        </p:attrNameLst>
                                      </p:cBhvr>
                                      <p:tavLst>
                                        <p:tav fmla="" tm="0">
                                          <p:val>
                                            <p:strVal val="0"/>
                                          </p:val>
                                        </p:tav>
                                        <p:tav fmla="" tm="100000">
                                          <p:val>
                                            <p:strVal val="#ppt_w"/>
                                          </p:val>
                                        </p:tav>
                                      </p:tavLst>
                                    </p:anim>
                                    <p:anim calcmode="lin" valueType="num">
                                      <p:cBhvr additive="base">
                                        <p:cTn dur="200"/>
                                        <p:tgtEl>
                                          <p:spTgt spid="968"/>
                                        </p:tgtEl>
                                        <p:attrNameLst>
                                          <p:attrName>ppt_h</p:attrName>
                                        </p:attrNameLst>
                                      </p:cBhvr>
                                      <p:tavLst>
                                        <p:tav fmla="" tm="0">
                                          <p:val>
                                            <p:strVal val="0"/>
                                          </p:val>
                                        </p:tav>
                                        <p:tav fmla="" tm="100000">
                                          <p:val>
                                            <p:strVal val="#ppt_h"/>
                                          </p:val>
                                        </p:tav>
                                      </p:tavLst>
                                    </p:anim>
                                  </p:childTnLst>
                                </p:cTn>
                              </p:par>
                            </p:childTnLst>
                          </p:cTn>
                        </p:par>
                        <p:par>
                          <p:cTn fill="hold">
                            <p:stCondLst>
                              <p:cond delay="2900"/>
                            </p:stCondLst>
                            <p:childTnLst>
                              <p:par>
                                <p:cTn fill="hold" nodeType="afterEffect" presetClass="entr" presetID="23" presetSubtype="16">
                                  <p:stCondLst>
                                    <p:cond delay="0"/>
                                  </p:stCondLst>
                                  <p:childTnLst>
                                    <p:set>
                                      <p:cBhvr>
                                        <p:cTn dur="1" fill="hold">
                                          <p:stCondLst>
                                            <p:cond delay="0"/>
                                          </p:stCondLst>
                                        </p:cTn>
                                        <p:tgtEl>
                                          <p:spTgt spid="969"/>
                                        </p:tgtEl>
                                        <p:attrNameLst>
                                          <p:attrName>style.visibility</p:attrName>
                                        </p:attrNameLst>
                                      </p:cBhvr>
                                      <p:to>
                                        <p:strVal val="visible"/>
                                      </p:to>
                                    </p:set>
                                    <p:anim calcmode="lin" valueType="num">
                                      <p:cBhvr additive="base">
                                        <p:cTn dur="200"/>
                                        <p:tgtEl>
                                          <p:spTgt spid="969"/>
                                        </p:tgtEl>
                                        <p:attrNameLst>
                                          <p:attrName>ppt_w</p:attrName>
                                        </p:attrNameLst>
                                      </p:cBhvr>
                                      <p:tavLst>
                                        <p:tav fmla="" tm="0">
                                          <p:val>
                                            <p:strVal val="0"/>
                                          </p:val>
                                        </p:tav>
                                        <p:tav fmla="" tm="100000">
                                          <p:val>
                                            <p:strVal val="#ppt_w"/>
                                          </p:val>
                                        </p:tav>
                                      </p:tavLst>
                                    </p:anim>
                                    <p:anim calcmode="lin" valueType="num">
                                      <p:cBhvr additive="base">
                                        <p:cTn dur="200"/>
                                        <p:tgtEl>
                                          <p:spTgt spid="969"/>
                                        </p:tgtEl>
                                        <p:attrNameLst>
                                          <p:attrName>ppt_h</p:attrName>
                                        </p:attrNameLst>
                                      </p:cBhvr>
                                      <p:tavLst>
                                        <p:tav fmla="" tm="0">
                                          <p:val>
                                            <p:strVal val="0"/>
                                          </p:val>
                                        </p:tav>
                                        <p:tav fmla="" tm="100000">
                                          <p:val>
                                            <p:strVal val="#ppt_h"/>
                                          </p:val>
                                        </p:tav>
                                      </p:tavLst>
                                    </p:anim>
                                  </p:childTnLst>
                                </p:cTn>
                              </p:par>
                            </p:childTnLst>
                          </p:cTn>
                        </p:par>
                        <p:par>
                          <p:cTn fill="hold">
                            <p:stCondLst>
                              <p:cond delay="3100"/>
                            </p:stCondLst>
                            <p:childTnLst>
                              <p:par>
                                <p:cTn fill="hold" nodeType="afterEffect" presetClass="entr" presetID="23" presetSubtype="16">
                                  <p:stCondLst>
                                    <p:cond delay="0"/>
                                  </p:stCondLst>
                                  <p:childTnLst>
                                    <p:set>
                                      <p:cBhvr>
                                        <p:cTn dur="1" fill="hold">
                                          <p:stCondLst>
                                            <p:cond delay="0"/>
                                          </p:stCondLst>
                                        </p:cTn>
                                        <p:tgtEl>
                                          <p:spTgt spid="970"/>
                                        </p:tgtEl>
                                        <p:attrNameLst>
                                          <p:attrName>style.visibility</p:attrName>
                                        </p:attrNameLst>
                                      </p:cBhvr>
                                      <p:to>
                                        <p:strVal val="visible"/>
                                      </p:to>
                                    </p:set>
                                    <p:anim calcmode="lin" valueType="num">
                                      <p:cBhvr additive="base">
                                        <p:cTn dur="200"/>
                                        <p:tgtEl>
                                          <p:spTgt spid="970"/>
                                        </p:tgtEl>
                                        <p:attrNameLst>
                                          <p:attrName>ppt_w</p:attrName>
                                        </p:attrNameLst>
                                      </p:cBhvr>
                                      <p:tavLst>
                                        <p:tav fmla="" tm="0">
                                          <p:val>
                                            <p:strVal val="0"/>
                                          </p:val>
                                        </p:tav>
                                        <p:tav fmla="" tm="100000">
                                          <p:val>
                                            <p:strVal val="#ppt_w"/>
                                          </p:val>
                                        </p:tav>
                                      </p:tavLst>
                                    </p:anim>
                                    <p:anim calcmode="lin" valueType="num">
                                      <p:cBhvr additive="base">
                                        <p:cTn dur="200"/>
                                        <p:tgtEl>
                                          <p:spTgt spid="970"/>
                                        </p:tgtEl>
                                        <p:attrNameLst>
                                          <p:attrName>ppt_h</p:attrName>
                                        </p:attrNameLst>
                                      </p:cBhvr>
                                      <p:tavLst>
                                        <p:tav fmla="" tm="0">
                                          <p:val>
                                            <p:strVal val="0"/>
                                          </p:val>
                                        </p:tav>
                                        <p:tav fmla="" tm="100000">
                                          <p:val>
                                            <p:strVal val="#ppt_h"/>
                                          </p:val>
                                        </p:tav>
                                      </p:tavLst>
                                    </p:anim>
                                  </p:childTnLst>
                                </p:cTn>
                              </p:par>
                            </p:childTnLst>
                          </p:cTn>
                        </p:par>
                        <p:par>
                          <p:cTn fill="hold">
                            <p:stCondLst>
                              <p:cond delay="3300"/>
                            </p:stCondLst>
                            <p:childTnLst>
                              <p:par>
                                <p:cTn fill="hold" nodeType="afterEffect" presetClass="entr" presetID="23" presetSubtype="16">
                                  <p:stCondLst>
                                    <p:cond delay="0"/>
                                  </p:stCondLst>
                                  <p:childTnLst>
                                    <p:set>
                                      <p:cBhvr>
                                        <p:cTn dur="1" fill="hold">
                                          <p:stCondLst>
                                            <p:cond delay="0"/>
                                          </p:stCondLst>
                                        </p:cTn>
                                        <p:tgtEl>
                                          <p:spTgt spid="971"/>
                                        </p:tgtEl>
                                        <p:attrNameLst>
                                          <p:attrName>style.visibility</p:attrName>
                                        </p:attrNameLst>
                                      </p:cBhvr>
                                      <p:to>
                                        <p:strVal val="visible"/>
                                      </p:to>
                                    </p:set>
                                    <p:anim calcmode="lin" valueType="num">
                                      <p:cBhvr additive="base">
                                        <p:cTn dur="200"/>
                                        <p:tgtEl>
                                          <p:spTgt spid="971"/>
                                        </p:tgtEl>
                                        <p:attrNameLst>
                                          <p:attrName>ppt_w</p:attrName>
                                        </p:attrNameLst>
                                      </p:cBhvr>
                                      <p:tavLst>
                                        <p:tav fmla="" tm="0">
                                          <p:val>
                                            <p:strVal val="0"/>
                                          </p:val>
                                        </p:tav>
                                        <p:tav fmla="" tm="100000">
                                          <p:val>
                                            <p:strVal val="#ppt_w"/>
                                          </p:val>
                                        </p:tav>
                                      </p:tavLst>
                                    </p:anim>
                                    <p:anim calcmode="lin" valueType="num">
                                      <p:cBhvr additive="base">
                                        <p:cTn dur="200"/>
                                        <p:tgtEl>
                                          <p:spTgt spid="971"/>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972"/>
                                        </p:tgtEl>
                                        <p:attrNameLst>
                                          <p:attrName>style.visibility</p:attrName>
                                        </p:attrNameLst>
                                      </p:cBhvr>
                                      <p:to>
                                        <p:strVal val="visible"/>
                                      </p:to>
                                    </p:set>
                                    <p:anim calcmode="lin" valueType="num">
                                      <p:cBhvr additive="base">
                                        <p:cTn dur="200"/>
                                        <p:tgtEl>
                                          <p:spTgt spid="972"/>
                                        </p:tgtEl>
                                        <p:attrNameLst>
                                          <p:attrName>ppt_w</p:attrName>
                                        </p:attrNameLst>
                                      </p:cBhvr>
                                      <p:tavLst>
                                        <p:tav fmla="" tm="0">
                                          <p:val>
                                            <p:strVal val="0"/>
                                          </p:val>
                                        </p:tav>
                                        <p:tav fmla="" tm="100000">
                                          <p:val>
                                            <p:strVal val="#ppt_w"/>
                                          </p:val>
                                        </p:tav>
                                      </p:tavLst>
                                    </p:anim>
                                    <p:anim calcmode="lin" valueType="num">
                                      <p:cBhvr additive="base">
                                        <p:cTn dur="200"/>
                                        <p:tgtEl>
                                          <p:spTgt spid="972"/>
                                        </p:tgtEl>
                                        <p:attrNameLst>
                                          <p:attrName>ppt_h</p:attrName>
                                        </p:attrNameLst>
                                      </p:cBhvr>
                                      <p:tavLst>
                                        <p:tav fmla="" tm="0">
                                          <p:val>
                                            <p:strVal val="0"/>
                                          </p:val>
                                        </p:tav>
                                        <p:tav fmla="" tm="100000">
                                          <p:val>
                                            <p:strVal val="#ppt_h"/>
                                          </p:val>
                                        </p:tav>
                                      </p:tavLst>
                                    </p:anim>
                                  </p:childTnLst>
                                </p:cTn>
                              </p:par>
                            </p:childTnLst>
                          </p:cTn>
                        </p:par>
                        <p:par>
                          <p:cTn fill="hold">
                            <p:stCondLst>
                              <p:cond delay="3700"/>
                            </p:stCondLst>
                            <p:childTnLst>
                              <p:par>
                                <p:cTn fill="hold" nodeType="afterEffect" presetClass="entr" presetID="23" presetSubtype="16">
                                  <p:stCondLst>
                                    <p:cond delay="0"/>
                                  </p:stCondLst>
                                  <p:childTnLst>
                                    <p:set>
                                      <p:cBhvr>
                                        <p:cTn dur="1" fill="hold">
                                          <p:stCondLst>
                                            <p:cond delay="0"/>
                                          </p:stCondLst>
                                        </p:cTn>
                                        <p:tgtEl>
                                          <p:spTgt spid="973"/>
                                        </p:tgtEl>
                                        <p:attrNameLst>
                                          <p:attrName>style.visibility</p:attrName>
                                        </p:attrNameLst>
                                      </p:cBhvr>
                                      <p:to>
                                        <p:strVal val="visible"/>
                                      </p:to>
                                    </p:set>
                                    <p:anim calcmode="lin" valueType="num">
                                      <p:cBhvr additive="base">
                                        <p:cTn dur="200"/>
                                        <p:tgtEl>
                                          <p:spTgt spid="973"/>
                                        </p:tgtEl>
                                        <p:attrNameLst>
                                          <p:attrName>ppt_w</p:attrName>
                                        </p:attrNameLst>
                                      </p:cBhvr>
                                      <p:tavLst>
                                        <p:tav fmla="" tm="0">
                                          <p:val>
                                            <p:strVal val="0"/>
                                          </p:val>
                                        </p:tav>
                                        <p:tav fmla="" tm="100000">
                                          <p:val>
                                            <p:strVal val="#ppt_w"/>
                                          </p:val>
                                        </p:tav>
                                      </p:tavLst>
                                    </p:anim>
                                    <p:anim calcmode="lin" valueType="num">
                                      <p:cBhvr additive="base">
                                        <p:cTn dur="200"/>
                                        <p:tgtEl>
                                          <p:spTgt spid="973"/>
                                        </p:tgtEl>
                                        <p:attrNameLst>
                                          <p:attrName>ppt_h</p:attrName>
                                        </p:attrNameLst>
                                      </p:cBhvr>
                                      <p:tavLst>
                                        <p:tav fmla="" tm="0">
                                          <p:val>
                                            <p:strVal val="0"/>
                                          </p:val>
                                        </p:tav>
                                        <p:tav fmla="" tm="100000">
                                          <p:val>
                                            <p:strVal val="#ppt_h"/>
                                          </p:val>
                                        </p:tav>
                                      </p:tavLst>
                                    </p:anim>
                                  </p:childTnLst>
                                </p:cTn>
                              </p:par>
                            </p:childTnLst>
                          </p:cTn>
                        </p:par>
                        <p:par>
                          <p:cTn fill="hold">
                            <p:stCondLst>
                              <p:cond delay="3900"/>
                            </p:stCondLst>
                            <p:childTnLst>
                              <p:par>
                                <p:cTn fill="hold" nodeType="afterEffect" presetClass="entr" presetID="23" presetSubtype="16">
                                  <p:stCondLst>
                                    <p:cond delay="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200"/>
                                        <p:tgtEl>
                                          <p:spTgt spid="974"/>
                                        </p:tgtEl>
                                        <p:attrNameLst>
                                          <p:attrName>ppt_w</p:attrName>
                                        </p:attrNameLst>
                                      </p:cBhvr>
                                      <p:tavLst>
                                        <p:tav fmla="" tm="0">
                                          <p:val>
                                            <p:strVal val="0"/>
                                          </p:val>
                                        </p:tav>
                                        <p:tav fmla="" tm="100000">
                                          <p:val>
                                            <p:strVal val="#ppt_w"/>
                                          </p:val>
                                        </p:tav>
                                      </p:tavLst>
                                    </p:anim>
                                    <p:anim calcmode="lin" valueType="num">
                                      <p:cBhvr additive="base">
                                        <p:cTn dur="200"/>
                                        <p:tgtEl>
                                          <p:spTgt spid="974"/>
                                        </p:tgtEl>
                                        <p:attrNameLst>
                                          <p:attrName>ppt_h</p:attrName>
                                        </p:attrNameLst>
                                      </p:cBhvr>
                                      <p:tavLst>
                                        <p:tav fmla="" tm="0">
                                          <p:val>
                                            <p:strVal val="0"/>
                                          </p:val>
                                        </p:tav>
                                        <p:tav fmla="" tm="100000">
                                          <p:val>
                                            <p:strVal val="#ppt_h"/>
                                          </p:val>
                                        </p:tav>
                                      </p:tavLst>
                                    </p:anim>
                                  </p:childTnLst>
                                </p:cTn>
                              </p:par>
                            </p:childTnLst>
                          </p:cTn>
                        </p:par>
                        <p:par>
                          <p:cTn fill="hold">
                            <p:stCondLst>
                              <p:cond delay="4100"/>
                            </p:stCondLst>
                            <p:childTnLst>
                              <p:par>
                                <p:cTn fill="hold" nodeType="afterEffect" presetClass="entr" presetID="23" presetSubtype="16">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200"/>
                                        <p:tgtEl>
                                          <p:spTgt spid="975"/>
                                        </p:tgtEl>
                                        <p:attrNameLst>
                                          <p:attrName>ppt_w</p:attrName>
                                        </p:attrNameLst>
                                      </p:cBhvr>
                                      <p:tavLst>
                                        <p:tav fmla="" tm="0">
                                          <p:val>
                                            <p:strVal val="0"/>
                                          </p:val>
                                        </p:tav>
                                        <p:tav fmla="" tm="100000">
                                          <p:val>
                                            <p:strVal val="#ppt_w"/>
                                          </p:val>
                                        </p:tav>
                                      </p:tavLst>
                                    </p:anim>
                                    <p:anim calcmode="lin" valueType="num">
                                      <p:cBhvr additive="base">
                                        <p:cTn dur="200"/>
                                        <p:tgtEl>
                                          <p:spTgt spid="975"/>
                                        </p:tgtEl>
                                        <p:attrNameLst>
                                          <p:attrName>ppt_h</p:attrName>
                                        </p:attrNameLst>
                                      </p:cBhvr>
                                      <p:tavLst>
                                        <p:tav fmla="" tm="0">
                                          <p:val>
                                            <p:strVal val="0"/>
                                          </p:val>
                                        </p:tav>
                                        <p:tav fmla="" tm="100000">
                                          <p:val>
                                            <p:strVal val="#ppt_h"/>
                                          </p:val>
                                        </p:tav>
                                      </p:tavLst>
                                    </p:anim>
                                  </p:childTnLst>
                                </p:cTn>
                              </p:par>
                            </p:childTnLst>
                          </p:cTn>
                        </p:par>
                        <p:par>
                          <p:cTn fill="hold">
                            <p:stCondLst>
                              <p:cond delay="4300"/>
                            </p:stCondLst>
                            <p:childTnLst>
                              <p:par>
                                <p:cTn fill="hold" nodeType="after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982" name="Shape 982"/>
        <p:cNvGrpSpPr/>
        <p:nvPr/>
      </p:nvGrpSpPr>
      <p:grpSpPr>
        <a:xfrm>
          <a:off x="0" y="0"/>
          <a:ext cx="0" cy="0"/>
          <a:chOff x="0" y="0"/>
          <a:chExt cx="0" cy="0"/>
        </a:xfrm>
      </p:grpSpPr>
      <p:sp>
        <p:nvSpPr>
          <p:cNvPr id="983" name="Shape 983"/>
          <p:cNvSpPr/>
          <p:nvPr/>
        </p:nvSpPr>
        <p:spPr>
          <a:xfrm>
            <a:off x="4908744" y="1054666"/>
            <a:ext cx="3941202" cy="3260534"/>
          </a:xfrm>
          <a:prstGeom prst="roundRect">
            <a:avLst>
              <a:gd fmla="val 5375" name="adj"/>
            </a:avLst>
          </a:prstGeom>
          <a:solidFill>
            <a:srgbClr val="33928A"/>
          </a:solidFill>
          <a:ln>
            <a:noFill/>
          </a:ln>
        </p:spPr>
        <p:txBody>
          <a:bodyPr anchorCtr="0" anchor="ctr" bIns="50800" lIns="50800" rIns="50800" tIns="50800">
            <a:noAutofit/>
          </a:bodyPr>
          <a:lstStyle/>
          <a:p>
            <a:pPr indent="0" lvl="0" marL="0" marR="0" rtl="0" algn="l">
              <a:lnSpc>
                <a:spcPct val="100000"/>
              </a:lnSpc>
              <a:spcBef>
                <a:spcPts val="0"/>
              </a:spcBef>
              <a:spcAft>
                <a:spcPts val="0"/>
              </a:spcAft>
              <a:buClr>
                <a:srgbClr val="008881"/>
              </a:buClr>
              <a:buFont typeface="Arial"/>
              <a:buNone/>
            </a:pPr>
            <a:r>
              <a:t/>
            </a:r>
            <a:endParaRPr b="0" i="0" sz="1400" u="none" cap="none" strike="noStrike">
              <a:solidFill>
                <a:srgbClr val="008881"/>
              </a:solidFill>
              <a:latin typeface="Arial"/>
              <a:ea typeface="Arial"/>
              <a:cs typeface="Arial"/>
              <a:sym typeface="Arial"/>
            </a:endParaRPr>
          </a:p>
        </p:txBody>
      </p:sp>
      <p:sp>
        <p:nvSpPr>
          <p:cNvPr id="984" name="Shape 984"/>
          <p:cNvSpPr txBox="1"/>
          <p:nvPr>
            <p:ph idx="12" type="sldNum"/>
          </p:nvPr>
        </p:nvSpPr>
        <p:spPr>
          <a:xfrm>
            <a:off x="8553450" y="5275494"/>
            <a:ext cx="533399" cy="127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808080"/>
              </a:buClr>
              <a:buSzPct val="25000"/>
              <a:buFont typeface="Arial"/>
              <a:buNone/>
            </a:pPr>
            <a:fld id="{00000000-1234-1234-1234-123412341234}" type="slidenum">
              <a:rPr b="0" i="0" lang="en-US" sz="800" u="none" cap="none" strike="noStrike">
                <a:solidFill>
                  <a:srgbClr val="808080"/>
                </a:solidFill>
                <a:latin typeface="Arial"/>
                <a:ea typeface="Arial"/>
                <a:cs typeface="Arial"/>
                <a:sym typeface="Arial"/>
              </a:rPr>
              <a:t>‹#›</a:t>
            </a:fld>
          </a:p>
        </p:txBody>
      </p:sp>
      <p:pic>
        <p:nvPicPr>
          <p:cNvPr id="985" name="Shape 985"/>
          <p:cNvPicPr preferRelativeResize="0"/>
          <p:nvPr/>
        </p:nvPicPr>
        <p:blipFill rotWithShape="1">
          <a:blip r:embed="rId3">
            <a:alphaModFix/>
          </a:blip>
          <a:srcRect b="0" l="0" r="0" t="0"/>
          <a:stretch/>
        </p:blipFill>
        <p:spPr>
          <a:xfrm>
            <a:off x="399917" y="758210"/>
            <a:ext cx="1209444" cy="1511806"/>
          </a:xfrm>
          <a:prstGeom prst="rect">
            <a:avLst/>
          </a:prstGeom>
          <a:noFill/>
          <a:ln>
            <a:noFill/>
          </a:ln>
        </p:spPr>
      </p:pic>
      <p:pic>
        <p:nvPicPr>
          <p:cNvPr id="986" name="Shape 986"/>
          <p:cNvPicPr preferRelativeResize="0"/>
          <p:nvPr/>
        </p:nvPicPr>
        <p:blipFill rotWithShape="1">
          <a:blip r:embed="rId4">
            <a:alphaModFix/>
          </a:blip>
          <a:srcRect b="0" l="0" r="0" t="0"/>
          <a:stretch/>
        </p:blipFill>
        <p:spPr>
          <a:xfrm>
            <a:off x="1966363" y="1242166"/>
            <a:ext cx="2585380" cy="543891"/>
          </a:xfrm>
          <a:prstGeom prst="rect">
            <a:avLst/>
          </a:prstGeom>
          <a:noFill/>
          <a:ln>
            <a:noFill/>
          </a:ln>
          <a:effectLst>
            <a:outerShdw blurRad="38100" rotWithShape="0" dir="5400000" dist="20000">
              <a:srgbClr val="000000">
                <a:alpha val="37647"/>
              </a:srgbClr>
            </a:outerShdw>
          </a:effectLst>
        </p:spPr>
      </p:pic>
      <p:sp>
        <p:nvSpPr>
          <p:cNvPr id="987" name="Shape 987"/>
          <p:cNvSpPr/>
          <p:nvPr/>
        </p:nvSpPr>
        <p:spPr>
          <a:xfrm>
            <a:off x="2176705" y="910519"/>
            <a:ext cx="1192633" cy="21544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Deploy to dev</a:t>
            </a:r>
          </a:p>
        </p:txBody>
      </p:sp>
      <p:pic>
        <p:nvPicPr>
          <p:cNvPr id="988" name="Shape 988"/>
          <p:cNvPicPr preferRelativeResize="0"/>
          <p:nvPr/>
        </p:nvPicPr>
        <p:blipFill rotWithShape="1">
          <a:blip r:embed="rId5">
            <a:alphaModFix amt="88458"/>
          </a:blip>
          <a:srcRect b="0" l="0" r="0" t="0"/>
          <a:stretch/>
        </p:blipFill>
        <p:spPr>
          <a:xfrm>
            <a:off x="5657762" y="1458673"/>
            <a:ext cx="2443053" cy="2433293"/>
          </a:xfrm>
          <a:prstGeom prst="rect">
            <a:avLst/>
          </a:prstGeom>
          <a:noFill/>
          <a:ln>
            <a:noFill/>
          </a:ln>
          <a:effectLst>
            <a:outerShdw blurRad="177800" rotWithShape="0" dir="5400000" dist="25400">
              <a:srgbClr val="FFFFFF">
                <a:alpha val="77647"/>
              </a:srgbClr>
            </a:outerShdw>
          </a:effectLst>
        </p:spPr>
      </p:pic>
      <p:sp>
        <p:nvSpPr>
          <p:cNvPr id="989" name="Shape 989"/>
          <p:cNvSpPr txBox="1"/>
          <p:nvPr>
            <p:ph type="title"/>
          </p:nvPr>
        </p:nvSpPr>
        <p:spPr>
          <a:xfrm>
            <a:off x="289675" y="141838"/>
            <a:ext cx="8410576" cy="46037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3200" u="none" cap="none" strike="noStrike">
                <a:solidFill>
                  <a:srgbClr val="2C95DD"/>
                </a:solidFill>
                <a:latin typeface="Arial"/>
                <a:ea typeface="Arial"/>
                <a:cs typeface="Arial"/>
                <a:sym typeface="Arial"/>
              </a:rPr>
              <a:t>The Pivotal</a:t>
            </a:r>
            <a:r>
              <a:rPr b="0" i="0" lang="en-US" sz="3200" u="none" cap="none" strike="noStrike">
                <a:solidFill>
                  <a:srgbClr val="3366FF"/>
                </a:solidFill>
                <a:latin typeface="Arial"/>
                <a:ea typeface="Arial"/>
                <a:cs typeface="Arial"/>
                <a:sym typeface="Arial"/>
              </a:rPr>
              <a:t> </a:t>
            </a:r>
            <a:r>
              <a:rPr b="0" i="0" lang="en-US" sz="3200" u="none" cap="none" strike="noStrike">
                <a:solidFill>
                  <a:srgbClr val="2C95DD"/>
                </a:solidFill>
                <a:latin typeface="Arial"/>
                <a:ea typeface="Arial"/>
                <a:cs typeface="Arial"/>
                <a:sym typeface="Arial"/>
              </a:rPr>
              <a:t>CF</a:t>
            </a:r>
            <a:r>
              <a:rPr b="0" i="0" lang="en-US" sz="3200" u="none" cap="none" strike="noStrike">
                <a:solidFill>
                  <a:srgbClr val="3366FF"/>
                </a:solidFill>
                <a:latin typeface="Arial"/>
                <a:ea typeface="Arial"/>
                <a:cs typeface="Arial"/>
                <a:sym typeface="Arial"/>
              </a:rPr>
              <a:t> </a:t>
            </a:r>
            <a:r>
              <a:rPr b="0" i="0" lang="en-US" sz="3200" u="none" cap="none" strike="noStrike">
                <a:solidFill>
                  <a:srgbClr val="2C95DD"/>
                </a:solidFill>
                <a:latin typeface="Arial"/>
                <a:ea typeface="Arial"/>
                <a:cs typeface="Arial"/>
                <a:sym typeface="Arial"/>
              </a:rPr>
              <a:t>Way</a:t>
            </a:r>
          </a:p>
        </p:txBody>
      </p:sp>
      <p:grpSp>
        <p:nvGrpSpPr>
          <p:cNvPr id="990" name="Shape 990"/>
          <p:cNvGrpSpPr/>
          <p:nvPr/>
        </p:nvGrpSpPr>
        <p:grpSpPr>
          <a:xfrm>
            <a:off x="5056551" y="1159887"/>
            <a:ext cx="3645589" cy="3050091"/>
            <a:chOff x="5056551" y="1159887"/>
            <a:chExt cx="3645589" cy="3050091"/>
          </a:xfrm>
        </p:grpSpPr>
        <p:sp>
          <p:nvSpPr>
            <p:cNvPr id="991" name="Shape 991"/>
            <p:cNvSpPr/>
            <p:nvPr/>
          </p:nvSpPr>
          <p:spPr>
            <a:xfrm>
              <a:off x="5056551" y="1159887"/>
              <a:ext cx="3645589" cy="3050091"/>
            </a:xfrm>
            <a:prstGeom prst="roundRect">
              <a:avLst>
                <a:gd fmla="val 7720" name="adj"/>
              </a:avLst>
            </a:prstGeom>
            <a:solidFill>
              <a:srgbClr val="F2F2F2">
                <a:alpha val="73725"/>
              </a:srgbClr>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992" name="Shape 992"/>
            <p:cNvGrpSpPr/>
            <p:nvPr/>
          </p:nvGrpSpPr>
          <p:grpSpPr>
            <a:xfrm>
              <a:off x="5164033" y="1176403"/>
              <a:ext cx="1103326" cy="675419"/>
              <a:chOff x="-53882" y="-53882"/>
              <a:chExt cx="1103324" cy="675417"/>
            </a:xfrm>
          </p:grpSpPr>
          <p:sp>
            <p:nvSpPr>
              <p:cNvPr id="993" name="Shape 993"/>
              <p:cNvSpPr/>
              <p:nvPr/>
            </p:nvSpPr>
            <p:spPr>
              <a:xfrm>
                <a:off x="0" y="0"/>
                <a:ext cx="995561" cy="567653"/>
              </a:xfrm>
              <a:prstGeom prst="rect">
                <a:avLst/>
              </a:prstGeom>
              <a:solidFill>
                <a:srgbClr val="D5E9F9">
                  <a:alpha val="49803"/>
                </a:srgbClr>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1300" u="none" cap="none" strike="noStrike">
                    <a:solidFill>
                      <a:srgbClr val="000000"/>
                    </a:solidFill>
                    <a:latin typeface="Helvetica Neue"/>
                    <a:ea typeface="Helvetica Neue"/>
                    <a:cs typeface="Helvetica Neue"/>
                    <a:sym typeface="Helvetica Neue"/>
                  </a:rPr>
                  <a:t>Cloud</a:t>
                </a:r>
              </a:p>
              <a:p>
                <a:pPr indent="0" lvl="0" marL="0" marR="0" rtl="0" algn="ctr">
                  <a:lnSpc>
                    <a:spcPct val="100000"/>
                  </a:lnSpc>
                  <a:spcBef>
                    <a:spcPts val="0"/>
                  </a:spcBef>
                  <a:spcAft>
                    <a:spcPts val="0"/>
                  </a:spcAft>
                  <a:buClr>
                    <a:srgbClr val="000000"/>
                  </a:buClr>
                  <a:buSzPct val="25000"/>
                  <a:buFont typeface="Helvetica Neue"/>
                  <a:buNone/>
                </a:pPr>
                <a:r>
                  <a:rPr b="0" i="0" lang="en-US" sz="1300" u="none" cap="none" strike="noStrike">
                    <a:solidFill>
                      <a:srgbClr val="000000"/>
                    </a:solidFill>
                    <a:latin typeface="Helvetica Neue"/>
                    <a:ea typeface="Helvetica Neue"/>
                    <a:cs typeface="Helvetica Neue"/>
                    <a:sym typeface="Helvetica Neue"/>
                  </a:rPr>
                  <a:t>Controller</a:t>
                </a:r>
              </a:p>
            </p:txBody>
          </p:sp>
          <p:pic>
            <p:nvPicPr>
              <p:cNvPr id="994" name="Shape 994"/>
              <p:cNvPicPr preferRelativeResize="0"/>
              <p:nvPr/>
            </p:nvPicPr>
            <p:blipFill rotWithShape="1">
              <a:blip r:embed="rId6">
                <a:alphaModFix/>
              </a:blip>
              <a:srcRect b="0" l="0" r="0" t="0"/>
              <a:stretch/>
            </p:blipFill>
            <p:spPr>
              <a:xfrm>
                <a:off x="-53882" y="-53882"/>
                <a:ext cx="1103324" cy="675417"/>
              </a:xfrm>
              <a:prstGeom prst="rect">
                <a:avLst/>
              </a:prstGeom>
              <a:noFill/>
              <a:ln>
                <a:noFill/>
              </a:ln>
            </p:spPr>
          </p:pic>
        </p:grpSp>
        <p:grpSp>
          <p:nvGrpSpPr>
            <p:cNvPr id="995" name="Shape 995"/>
            <p:cNvGrpSpPr/>
            <p:nvPr/>
          </p:nvGrpSpPr>
          <p:grpSpPr>
            <a:xfrm>
              <a:off x="6616132" y="1159888"/>
              <a:ext cx="1209445" cy="675419"/>
              <a:chOff x="-68521" y="-70397"/>
              <a:chExt cx="1209444" cy="675417"/>
            </a:xfrm>
          </p:grpSpPr>
          <p:sp>
            <p:nvSpPr>
              <p:cNvPr id="996" name="Shape 996"/>
              <p:cNvSpPr/>
              <p:nvPr/>
            </p:nvSpPr>
            <p:spPr>
              <a:xfrm>
                <a:off x="0" y="0"/>
                <a:ext cx="1101682" cy="567653"/>
              </a:xfrm>
              <a:prstGeom prst="rect">
                <a:avLst/>
              </a:prstGeom>
              <a:solidFill>
                <a:srgbClr val="FFCECC"/>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1800" u="none" cap="none" strike="noStrike">
                    <a:solidFill>
                      <a:srgbClr val="000000"/>
                    </a:solidFill>
                    <a:latin typeface="Helvetica Neue"/>
                    <a:ea typeface="Helvetica Neue"/>
                    <a:cs typeface="Helvetica Neue"/>
                    <a:sym typeface="Helvetica Neue"/>
                  </a:rPr>
                  <a:t>BBS</a:t>
                </a:r>
              </a:p>
            </p:txBody>
          </p:sp>
          <p:pic>
            <p:nvPicPr>
              <p:cNvPr id="997" name="Shape 997"/>
              <p:cNvPicPr preferRelativeResize="0"/>
              <p:nvPr/>
            </p:nvPicPr>
            <p:blipFill rotWithShape="1">
              <a:blip r:embed="rId7">
                <a:alphaModFix/>
              </a:blip>
              <a:srcRect b="0" l="0" r="0" t="0"/>
              <a:stretch/>
            </p:blipFill>
            <p:spPr>
              <a:xfrm>
                <a:off x="-68521" y="-70397"/>
                <a:ext cx="1209444" cy="675417"/>
              </a:xfrm>
              <a:prstGeom prst="rect">
                <a:avLst/>
              </a:prstGeom>
              <a:noFill/>
              <a:ln>
                <a:noFill/>
              </a:ln>
            </p:spPr>
          </p:pic>
        </p:grpSp>
        <p:grpSp>
          <p:nvGrpSpPr>
            <p:cNvPr id="998" name="Shape 998"/>
            <p:cNvGrpSpPr/>
            <p:nvPr/>
          </p:nvGrpSpPr>
          <p:grpSpPr>
            <a:xfrm>
              <a:off x="5201545" y="2456850"/>
              <a:ext cx="1314143" cy="675417"/>
              <a:chOff x="-43288" y="-90903"/>
              <a:chExt cx="1314143" cy="675417"/>
            </a:xfrm>
          </p:grpSpPr>
          <p:sp>
            <p:nvSpPr>
              <p:cNvPr id="999" name="Shape 999"/>
              <p:cNvSpPr/>
              <p:nvPr/>
            </p:nvSpPr>
            <p:spPr>
              <a:xfrm>
                <a:off x="0" y="0"/>
                <a:ext cx="1206380" cy="567653"/>
              </a:xfrm>
              <a:prstGeom prst="rect">
                <a:avLst/>
              </a:prstGeom>
              <a:solidFill>
                <a:srgbClr val="CEFFB1"/>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1200" u="none" cap="none" strike="noStrike">
                    <a:solidFill>
                      <a:srgbClr val="000000"/>
                    </a:solidFill>
                    <a:latin typeface="Helvetica Neue"/>
                    <a:ea typeface="Helvetica Neue"/>
                    <a:cs typeface="Helvetica Neue"/>
                    <a:sym typeface="Helvetica Neue"/>
                  </a:rPr>
                  <a:t>BRAIN</a:t>
                </a:r>
              </a:p>
            </p:txBody>
          </p:sp>
          <p:pic>
            <p:nvPicPr>
              <p:cNvPr id="1000" name="Shape 1000"/>
              <p:cNvPicPr preferRelativeResize="0"/>
              <p:nvPr/>
            </p:nvPicPr>
            <p:blipFill rotWithShape="1">
              <a:blip r:embed="rId8">
                <a:alphaModFix/>
              </a:blip>
              <a:srcRect b="0" l="0" r="0" t="0"/>
              <a:stretch/>
            </p:blipFill>
            <p:spPr>
              <a:xfrm>
                <a:off x="-43288" y="-90903"/>
                <a:ext cx="1314143" cy="675417"/>
              </a:xfrm>
              <a:prstGeom prst="rect">
                <a:avLst/>
              </a:prstGeom>
              <a:noFill/>
              <a:ln>
                <a:noFill/>
              </a:ln>
            </p:spPr>
          </p:pic>
        </p:grpSp>
        <p:grpSp>
          <p:nvGrpSpPr>
            <p:cNvPr id="1001" name="Shape 1001"/>
            <p:cNvGrpSpPr/>
            <p:nvPr/>
          </p:nvGrpSpPr>
          <p:grpSpPr>
            <a:xfrm>
              <a:off x="5164032" y="3563291"/>
              <a:ext cx="1330961" cy="498268"/>
              <a:chOff x="-74576" y="-49801"/>
              <a:chExt cx="1330961" cy="498267"/>
            </a:xfrm>
          </p:grpSpPr>
          <p:sp>
            <p:nvSpPr>
              <p:cNvPr id="1002" name="Shape 1002"/>
              <p:cNvSpPr/>
              <p:nvPr/>
            </p:nvSpPr>
            <p:spPr>
              <a:xfrm>
                <a:off x="0" y="0"/>
                <a:ext cx="1223197" cy="390505"/>
              </a:xfrm>
              <a:prstGeom prst="rect">
                <a:avLst/>
              </a:prstGeom>
              <a:solidFill>
                <a:srgbClr val="D5E9F9">
                  <a:alpha val="49803"/>
                </a:srgbClr>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1400" u="none" cap="none" strike="noStrike">
                    <a:solidFill>
                      <a:srgbClr val="000000"/>
                    </a:solidFill>
                    <a:latin typeface="Helvetica Neue"/>
                    <a:ea typeface="Helvetica Neue"/>
                    <a:cs typeface="Helvetica Neue"/>
                    <a:sym typeface="Helvetica Neue"/>
                  </a:rPr>
                  <a:t>Loggregator</a:t>
                </a:r>
              </a:p>
            </p:txBody>
          </p:sp>
          <p:pic>
            <p:nvPicPr>
              <p:cNvPr id="1003" name="Shape 1003"/>
              <p:cNvPicPr preferRelativeResize="0"/>
              <p:nvPr/>
            </p:nvPicPr>
            <p:blipFill rotWithShape="1">
              <a:blip r:embed="rId9">
                <a:alphaModFix/>
              </a:blip>
              <a:srcRect b="0" l="0" r="0" t="0"/>
              <a:stretch/>
            </p:blipFill>
            <p:spPr>
              <a:xfrm>
                <a:off x="-74576" y="-49801"/>
                <a:ext cx="1330961" cy="498267"/>
              </a:xfrm>
              <a:prstGeom prst="rect">
                <a:avLst/>
              </a:prstGeom>
              <a:noFill/>
              <a:ln>
                <a:noFill/>
              </a:ln>
            </p:spPr>
          </p:pic>
        </p:grpSp>
        <p:grpSp>
          <p:nvGrpSpPr>
            <p:cNvPr id="1004" name="Shape 1004"/>
            <p:cNvGrpSpPr/>
            <p:nvPr/>
          </p:nvGrpSpPr>
          <p:grpSpPr>
            <a:xfrm>
              <a:off x="6934756" y="1857692"/>
              <a:ext cx="1655944" cy="2287396"/>
              <a:chOff x="-53883" y="-53883"/>
              <a:chExt cx="1655942" cy="2287395"/>
            </a:xfrm>
          </p:grpSpPr>
          <p:grpSp>
            <p:nvGrpSpPr>
              <p:cNvPr id="1005" name="Shape 1005"/>
              <p:cNvGrpSpPr/>
              <p:nvPr/>
            </p:nvGrpSpPr>
            <p:grpSpPr>
              <a:xfrm>
                <a:off x="108676" y="-53883"/>
                <a:ext cx="1493382" cy="2092052"/>
                <a:chOff x="-53882" y="-53882"/>
                <a:chExt cx="1493381" cy="2092050"/>
              </a:xfrm>
            </p:grpSpPr>
            <p:sp>
              <p:nvSpPr>
                <p:cNvPr id="1006" name="Shape 1006"/>
                <p:cNvSpPr/>
                <p:nvPr/>
              </p:nvSpPr>
              <p:spPr>
                <a:xfrm>
                  <a:off x="0" y="0"/>
                  <a:ext cx="1385618" cy="1984286"/>
                </a:xfrm>
                <a:prstGeom prst="rect">
                  <a:avLst/>
                </a:prstGeom>
                <a:solidFill>
                  <a:srgbClr val="FFFFFF"/>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07" name="Shape 1007"/>
                <p:cNvPicPr preferRelativeResize="0"/>
                <p:nvPr/>
              </p:nvPicPr>
              <p:blipFill rotWithShape="1">
                <a:blip r:embed="rId10">
                  <a:alphaModFix/>
                </a:blip>
                <a:srcRect b="0" l="0" r="0" t="0"/>
                <a:stretch/>
              </p:blipFill>
              <p:spPr>
                <a:xfrm>
                  <a:off x="-53882" y="-53882"/>
                  <a:ext cx="1493381" cy="2092050"/>
                </a:xfrm>
                <a:prstGeom prst="rect">
                  <a:avLst/>
                </a:prstGeom>
                <a:noFill/>
                <a:ln>
                  <a:noFill/>
                </a:ln>
              </p:spPr>
            </p:pic>
          </p:grpSp>
          <p:grpSp>
            <p:nvGrpSpPr>
              <p:cNvPr id="1008" name="Shape 1008"/>
              <p:cNvGrpSpPr/>
              <p:nvPr/>
            </p:nvGrpSpPr>
            <p:grpSpPr>
              <a:xfrm>
                <a:off x="30836" y="41382"/>
                <a:ext cx="1493382" cy="2092052"/>
                <a:chOff x="-53882" y="-53882"/>
                <a:chExt cx="1493381" cy="2092050"/>
              </a:xfrm>
            </p:grpSpPr>
            <p:sp>
              <p:nvSpPr>
                <p:cNvPr id="1009" name="Shape 1009"/>
                <p:cNvSpPr/>
                <p:nvPr/>
              </p:nvSpPr>
              <p:spPr>
                <a:xfrm>
                  <a:off x="0" y="0"/>
                  <a:ext cx="1385618" cy="1984286"/>
                </a:xfrm>
                <a:prstGeom prst="rect">
                  <a:avLst/>
                </a:prstGeom>
                <a:solidFill>
                  <a:srgbClr val="FFFFFF"/>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10" name="Shape 1010"/>
                <p:cNvPicPr preferRelativeResize="0"/>
                <p:nvPr/>
              </p:nvPicPr>
              <p:blipFill rotWithShape="1">
                <a:blip r:embed="rId10">
                  <a:alphaModFix/>
                </a:blip>
                <a:srcRect b="0" l="0" r="0" t="0"/>
                <a:stretch/>
              </p:blipFill>
              <p:spPr>
                <a:xfrm>
                  <a:off x="-53882" y="-53882"/>
                  <a:ext cx="1493381" cy="2092050"/>
                </a:xfrm>
                <a:prstGeom prst="rect">
                  <a:avLst/>
                </a:prstGeom>
                <a:noFill/>
                <a:ln>
                  <a:noFill/>
                </a:ln>
              </p:spPr>
            </p:pic>
          </p:grpSp>
          <p:grpSp>
            <p:nvGrpSpPr>
              <p:cNvPr id="1011" name="Shape 1011"/>
              <p:cNvGrpSpPr/>
              <p:nvPr/>
            </p:nvGrpSpPr>
            <p:grpSpPr>
              <a:xfrm>
                <a:off x="-53883" y="141460"/>
                <a:ext cx="1493382" cy="2092052"/>
                <a:chOff x="-53882" y="-53882"/>
                <a:chExt cx="1493381" cy="2092050"/>
              </a:xfrm>
            </p:grpSpPr>
            <p:sp>
              <p:nvSpPr>
                <p:cNvPr id="1012" name="Shape 1012"/>
                <p:cNvSpPr/>
                <p:nvPr/>
              </p:nvSpPr>
              <p:spPr>
                <a:xfrm>
                  <a:off x="0" y="0"/>
                  <a:ext cx="1385618" cy="1984286"/>
                </a:xfrm>
                <a:prstGeom prst="rect">
                  <a:avLst/>
                </a:prstGeom>
                <a:solidFill>
                  <a:srgbClr val="FFFFFF"/>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13" name="Shape 1013"/>
                <p:cNvPicPr preferRelativeResize="0"/>
                <p:nvPr/>
              </p:nvPicPr>
              <p:blipFill rotWithShape="1">
                <a:blip r:embed="rId10">
                  <a:alphaModFix/>
                </a:blip>
                <a:srcRect b="0" l="0" r="0" t="0"/>
                <a:stretch/>
              </p:blipFill>
              <p:spPr>
                <a:xfrm>
                  <a:off x="-53882" y="-53882"/>
                  <a:ext cx="1493381" cy="2092050"/>
                </a:xfrm>
                <a:prstGeom prst="rect">
                  <a:avLst/>
                </a:prstGeom>
                <a:noFill/>
                <a:ln>
                  <a:noFill/>
                </a:ln>
              </p:spPr>
            </p:pic>
          </p:grpSp>
          <p:grpSp>
            <p:nvGrpSpPr>
              <p:cNvPr id="1014" name="Shape 1014"/>
              <p:cNvGrpSpPr/>
              <p:nvPr/>
            </p:nvGrpSpPr>
            <p:grpSpPr>
              <a:xfrm>
                <a:off x="104386" y="271951"/>
                <a:ext cx="378982" cy="449308"/>
                <a:chOff x="-53882" y="-53882"/>
                <a:chExt cx="378980" cy="449306"/>
              </a:xfrm>
            </p:grpSpPr>
            <p:sp>
              <p:nvSpPr>
                <p:cNvPr id="1015" name="Shape 1015"/>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16" name="Shape 1016"/>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grpSp>
            <p:nvGrpSpPr>
              <p:cNvPr id="1017" name="Shape 1017"/>
              <p:cNvGrpSpPr/>
              <p:nvPr/>
            </p:nvGrpSpPr>
            <p:grpSpPr>
              <a:xfrm>
                <a:off x="511837" y="271951"/>
                <a:ext cx="378982" cy="449308"/>
                <a:chOff x="-53882" y="-53882"/>
                <a:chExt cx="378980" cy="449306"/>
              </a:xfrm>
            </p:grpSpPr>
            <p:sp>
              <p:nvSpPr>
                <p:cNvPr id="1018" name="Shape 1018"/>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19" name="Shape 1019"/>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grpSp>
            <p:nvGrpSpPr>
              <p:cNvPr id="1020" name="Shape 1020"/>
              <p:cNvGrpSpPr/>
              <p:nvPr/>
            </p:nvGrpSpPr>
            <p:grpSpPr>
              <a:xfrm>
                <a:off x="919288" y="271951"/>
                <a:ext cx="378982" cy="449308"/>
                <a:chOff x="-53882" y="-53882"/>
                <a:chExt cx="378980" cy="449306"/>
              </a:xfrm>
            </p:grpSpPr>
            <p:sp>
              <p:nvSpPr>
                <p:cNvPr id="1021" name="Shape 1021"/>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22" name="Shape 1022"/>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grpSp>
            <p:nvGrpSpPr>
              <p:cNvPr id="1023" name="Shape 1023"/>
              <p:cNvGrpSpPr/>
              <p:nvPr/>
            </p:nvGrpSpPr>
            <p:grpSpPr>
              <a:xfrm>
                <a:off x="104386" y="701101"/>
                <a:ext cx="378982" cy="449308"/>
                <a:chOff x="-53882" y="-53882"/>
                <a:chExt cx="378980" cy="449306"/>
              </a:xfrm>
            </p:grpSpPr>
            <p:sp>
              <p:nvSpPr>
                <p:cNvPr id="1024" name="Shape 1024"/>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25" name="Shape 1025"/>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grpSp>
            <p:nvGrpSpPr>
              <p:cNvPr id="1026" name="Shape 1026"/>
              <p:cNvGrpSpPr/>
              <p:nvPr/>
            </p:nvGrpSpPr>
            <p:grpSpPr>
              <a:xfrm>
                <a:off x="511837" y="701101"/>
                <a:ext cx="378982" cy="449308"/>
                <a:chOff x="-53882" y="-53882"/>
                <a:chExt cx="378980" cy="449306"/>
              </a:xfrm>
            </p:grpSpPr>
            <p:sp>
              <p:nvSpPr>
                <p:cNvPr id="1027" name="Shape 1027"/>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28" name="Shape 1028"/>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grpSp>
            <p:nvGrpSpPr>
              <p:cNvPr id="1029" name="Shape 1029"/>
              <p:cNvGrpSpPr/>
              <p:nvPr/>
            </p:nvGrpSpPr>
            <p:grpSpPr>
              <a:xfrm>
                <a:off x="919288" y="701101"/>
                <a:ext cx="378982" cy="449308"/>
                <a:chOff x="-53882" y="-53882"/>
                <a:chExt cx="378980" cy="449306"/>
              </a:xfrm>
            </p:grpSpPr>
            <p:sp>
              <p:nvSpPr>
                <p:cNvPr id="1030" name="Shape 1030"/>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31" name="Shape 1031"/>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grpSp>
            <p:nvGrpSpPr>
              <p:cNvPr id="1032" name="Shape 1032"/>
              <p:cNvGrpSpPr/>
              <p:nvPr/>
            </p:nvGrpSpPr>
            <p:grpSpPr>
              <a:xfrm>
                <a:off x="104386" y="1140631"/>
                <a:ext cx="378982" cy="449308"/>
                <a:chOff x="-53882" y="-53882"/>
                <a:chExt cx="378980" cy="449306"/>
              </a:xfrm>
            </p:grpSpPr>
            <p:sp>
              <p:nvSpPr>
                <p:cNvPr id="1033" name="Shape 1033"/>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34" name="Shape 1034"/>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grpSp>
            <p:nvGrpSpPr>
              <p:cNvPr id="1035" name="Shape 1035"/>
              <p:cNvGrpSpPr/>
              <p:nvPr/>
            </p:nvGrpSpPr>
            <p:grpSpPr>
              <a:xfrm>
                <a:off x="511837" y="1140631"/>
                <a:ext cx="378982" cy="449308"/>
                <a:chOff x="-53882" y="-53882"/>
                <a:chExt cx="378980" cy="449306"/>
              </a:xfrm>
            </p:grpSpPr>
            <p:sp>
              <p:nvSpPr>
                <p:cNvPr id="1036" name="Shape 1036"/>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37" name="Shape 1037"/>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grpSp>
        <p:grpSp>
          <p:nvGrpSpPr>
            <p:cNvPr id="1038" name="Shape 1038"/>
            <p:cNvGrpSpPr/>
            <p:nvPr/>
          </p:nvGrpSpPr>
          <p:grpSpPr>
            <a:xfrm>
              <a:off x="5217915" y="1934392"/>
              <a:ext cx="1330961" cy="498268"/>
              <a:chOff x="-58205" y="-55534"/>
              <a:chExt cx="1330961" cy="498267"/>
            </a:xfrm>
          </p:grpSpPr>
          <p:sp>
            <p:nvSpPr>
              <p:cNvPr id="1039" name="Shape 1039"/>
              <p:cNvSpPr/>
              <p:nvPr/>
            </p:nvSpPr>
            <p:spPr>
              <a:xfrm>
                <a:off x="0" y="0"/>
                <a:ext cx="1223197" cy="390505"/>
              </a:xfrm>
              <a:prstGeom prst="rect">
                <a:avLst/>
              </a:prstGeom>
              <a:solidFill>
                <a:srgbClr val="D5E9F9">
                  <a:alpha val="49803"/>
                </a:srgbClr>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1400" u="none" cap="none" strike="noStrike">
                    <a:solidFill>
                      <a:srgbClr val="000000"/>
                    </a:solidFill>
                    <a:latin typeface="Helvetica Neue"/>
                    <a:ea typeface="Helvetica Neue"/>
                    <a:cs typeface="Helvetica Neue"/>
                    <a:sym typeface="Helvetica Neue"/>
                  </a:rPr>
                  <a:t>Router</a:t>
                </a:r>
              </a:p>
            </p:txBody>
          </p:sp>
          <p:pic>
            <p:nvPicPr>
              <p:cNvPr id="1040" name="Shape 1040"/>
              <p:cNvPicPr preferRelativeResize="0"/>
              <p:nvPr/>
            </p:nvPicPr>
            <p:blipFill rotWithShape="1">
              <a:blip r:embed="rId9">
                <a:alphaModFix/>
              </a:blip>
              <a:srcRect b="0" l="0" r="0" t="0"/>
              <a:stretch/>
            </p:blipFill>
            <p:spPr>
              <a:xfrm>
                <a:off x="-58205" y="-55534"/>
                <a:ext cx="1330961" cy="498267"/>
              </a:xfrm>
              <a:prstGeom prst="rect">
                <a:avLst/>
              </a:prstGeom>
              <a:noFill/>
              <a:ln>
                <a:noFill/>
              </a:ln>
            </p:spPr>
          </p:pic>
        </p:grpSp>
        <p:grpSp>
          <p:nvGrpSpPr>
            <p:cNvPr id="1041" name="Shape 1041"/>
            <p:cNvGrpSpPr/>
            <p:nvPr/>
          </p:nvGrpSpPr>
          <p:grpSpPr>
            <a:xfrm>
              <a:off x="5228863" y="3209457"/>
              <a:ext cx="1209445" cy="369358"/>
              <a:chOff x="-75702" y="132294"/>
              <a:chExt cx="1209444" cy="472724"/>
            </a:xfrm>
          </p:grpSpPr>
          <p:sp>
            <p:nvSpPr>
              <p:cNvPr id="1042" name="Shape 1042"/>
              <p:cNvSpPr/>
              <p:nvPr/>
            </p:nvSpPr>
            <p:spPr>
              <a:xfrm>
                <a:off x="0" y="132294"/>
                <a:ext cx="1101682" cy="435356"/>
              </a:xfrm>
              <a:prstGeom prst="rect">
                <a:avLst/>
              </a:prstGeom>
              <a:solidFill>
                <a:srgbClr val="FFCECC"/>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SzPct val="25000"/>
                  <a:buFont typeface="Helvetica Neue"/>
                  <a:buNone/>
                </a:pPr>
                <a:r>
                  <a:rPr b="0" i="0" lang="en-US" sz="1800" u="none" cap="none" strike="noStrike">
                    <a:solidFill>
                      <a:srgbClr val="000000"/>
                    </a:solidFill>
                    <a:latin typeface="Helvetica Neue"/>
                    <a:ea typeface="Helvetica Neue"/>
                    <a:cs typeface="Helvetica Neue"/>
                    <a:sym typeface="Helvetica Neue"/>
                  </a:rPr>
                  <a:t>Access</a:t>
                </a:r>
              </a:p>
            </p:txBody>
          </p:sp>
          <p:pic>
            <p:nvPicPr>
              <p:cNvPr id="1043" name="Shape 1043"/>
              <p:cNvPicPr preferRelativeResize="0"/>
              <p:nvPr/>
            </p:nvPicPr>
            <p:blipFill rotWithShape="1">
              <a:blip r:embed="rId7">
                <a:alphaModFix/>
              </a:blip>
              <a:srcRect b="0" l="0" r="0" t="0"/>
              <a:stretch/>
            </p:blipFill>
            <p:spPr>
              <a:xfrm>
                <a:off x="-75702" y="132294"/>
                <a:ext cx="1209444" cy="472724"/>
              </a:xfrm>
              <a:prstGeom prst="rect">
                <a:avLst/>
              </a:prstGeom>
              <a:noFill/>
              <a:ln>
                <a:noFill/>
              </a:ln>
            </p:spPr>
          </p:pic>
        </p:grpSp>
      </p:grpSp>
      <p:sp>
        <p:nvSpPr>
          <p:cNvPr id="1044" name="Shape 1044"/>
          <p:cNvSpPr/>
          <p:nvPr/>
        </p:nvSpPr>
        <p:spPr>
          <a:xfrm>
            <a:off x="1260284" y="1567333"/>
            <a:ext cx="3641937" cy="558801"/>
          </a:xfrm>
          <a:prstGeom prst="rect">
            <a:avLst/>
          </a:prstGeom>
          <a:no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D0EEEB"/>
              </a:buClr>
              <a:buSzPct val="25000"/>
              <a:buFont typeface="Courier New"/>
              <a:buNone/>
            </a:pPr>
            <a:r>
              <a:rPr b="0" i="0" lang="en-US" sz="3000" u="none" cap="none" strike="noStrike">
                <a:solidFill>
                  <a:srgbClr val="D0EEEB"/>
                </a:solidFill>
                <a:latin typeface="Courier New"/>
                <a:ea typeface="Courier New"/>
                <a:cs typeface="Courier New"/>
                <a:sym typeface="Courier New"/>
              </a:rPr>
              <a:t>&gt;</a:t>
            </a:r>
            <a:r>
              <a:rPr b="0" i="0" lang="en-US" sz="100" u="none" cap="none" strike="noStrike">
                <a:solidFill>
                  <a:srgbClr val="D0EEEB"/>
                </a:solidFill>
                <a:latin typeface="Courier New"/>
                <a:ea typeface="Courier New"/>
                <a:cs typeface="Courier New"/>
                <a:sym typeface="Courier New"/>
              </a:rPr>
              <a:t> </a:t>
            </a:r>
            <a:r>
              <a:rPr b="0" i="0" lang="en-US" sz="3000" u="none" cap="none" strike="noStrike">
                <a:solidFill>
                  <a:srgbClr val="D0EEEB"/>
                </a:solidFill>
                <a:latin typeface="Courier New"/>
                <a:ea typeface="Courier New"/>
                <a:cs typeface="Courier New"/>
                <a:sym typeface="Courier New"/>
              </a:rPr>
              <a:t>cf push</a:t>
            </a:r>
          </a:p>
        </p:txBody>
      </p:sp>
      <p:grpSp>
        <p:nvGrpSpPr>
          <p:cNvPr id="1045" name="Shape 1045"/>
          <p:cNvGrpSpPr/>
          <p:nvPr/>
        </p:nvGrpSpPr>
        <p:grpSpPr>
          <a:xfrm>
            <a:off x="7907928" y="3052209"/>
            <a:ext cx="378982" cy="449307"/>
            <a:chOff x="-53882" y="-53882"/>
            <a:chExt cx="378980" cy="449306"/>
          </a:xfrm>
        </p:grpSpPr>
        <p:sp>
          <p:nvSpPr>
            <p:cNvPr id="1046" name="Shape 1046"/>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47" name="Shape 1047"/>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grpSp>
        <p:nvGrpSpPr>
          <p:cNvPr id="1048" name="Shape 1048"/>
          <p:cNvGrpSpPr/>
          <p:nvPr/>
        </p:nvGrpSpPr>
        <p:grpSpPr>
          <a:xfrm>
            <a:off x="7093027" y="3509408"/>
            <a:ext cx="378982" cy="449307"/>
            <a:chOff x="-53882" y="-53882"/>
            <a:chExt cx="378980" cy="449306"/>
          </a:xfrm>
        </p:grpSpPr>
        <p:sp>
          <p:nvSpPr>
            <p:cNvPr id="1049" name="Shape 1049"/>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50" name="Shape 1050"/>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grpSp>
        <p:nvGrpSpPr>
          <p:cNvPr id="1051" name="Shape 1051"/>
          <p:cNvGrpSpPr/>
          <p:nvPr/>
        </p:nvGrpSpPr>
        <p:grpSpPr>
          <a:xfrm>
            <a:off x="7500478" y="3504327"/>
            <a:ext cx="378981" cy="449308"/>
            <a:chOff x="-53882" y="-53882"/>
            <a:chExt cx="378980" cy="449306"/>
          </a:xfrm>
        </p:grpSpPr>
        <p:sp>
          <p:nvSpPr>
            <p:cNvPr id="1052" name="Shape 1052"/>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53" name="Shape 1053"/>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grpSp>
        <p:nvGrpSpPr>
          <p:cNvPr id="1054" name="Shape 1054"/>
          <p:cNvGrpSpPr/>
          <p:nvPr/>
        </p:nvGrpSpPr>
        <p:grpSpPr>
          <a:xfrm>
            <a:off x="7907928" y="3504327"/>
            <a:ext cx="378982" cy="449308"/>
            <a:chOff x="-53882" y="-53882"/>
            <a:chExt cx="378980" cy="449306"/>
          </a:xfrm>
        </p:grpSpPr>
        <p:sp>
          <p:nvSpPr>
            <p:cNvPr id="1055" name="Shape 1055"/>
            <p:cNvSpPr/>
            <p:nvPr/>
          </p:nvSpPr>
          <p:spPr>
            <a:xfrm>
              <a:off x="0" y="0"/>
              <a:ext cx="271216" cy="341542"/>
            </a:xfrm>
            <a:prstGeom prst="rect">
              <a:avLst/>
            </a:prstGeom>
            <a:solidFill>
              <a:srgbClr val="DCDEE0"/>
            </a:solidFill>
            <a:ln>
              <a:noFill/>
            </a:ln>
          </p:spPr>
          <p:txBody>
            <a:bodyPr anchorCtr="0" anchor="ctr" bIns="50800" lIns="50800" rIns="50800" tIns="50800">
              <a:noAutofit/>
            </a:bodyPr>
            <a:lstStyle/>
            <a:p>
              <a:pPr indent="0" lvl="0" marL="0" marR="0" rtl="0" algn="ctr">
                <a:lnSpc>
                  <a:spcPct val="100000"/>
                </a:lnSpc>
                <a:spcBef>
                  <a:spcPts val="0"/>
                </a:spcBef>
                <a:spcAft>
                  <a:spcPts val="0"/>
                </a:spcAft>
                <a:buClr>
                  <a:srgbClr val="000000"/>
                </a:buClr>
                <a:buFont typeface="Helvetica Neue"/>
                <a:buNone/>
              </a:pPr>
              <a:r>
                <a:t/>
              </a:r>
              <a:endParaRPr b="0" i="0" sz="2800" u="none" cap="none" strike="noStrike">
                <a:solidFill>
                  <a:srgbClr val="000000"/>
                </a:solidFill>
                <a:latin typeface="Helvetica Neue"/>
                <a:ea typeface="Helvetica Neue"/>
                <a:cs typeface="Helvetica Neue"/>
                <a:sym typeface="Helvetica Neue"/>
              </a:endParaRPr>
            </a:p>
          </p:txBody>
        </p:sp>
        <p:pic>
          <p:nvPicPr>
            <p:cNvPr id="1056" name="Shape 1056"/>
            <p:cNvPicPr preferRelativeResize="0"/>
            <p:nvPr/>
          </p:nvPicPr>
          <p:blipFill rotWithShape="1">
            <a:blip r:embed="rId11">
              <a:alphaModFix/>
            </a:blip>
            <a:srcRect b="0" l="0" r="0" t="0"/>
            <a:stretch/>
          </p:blipFill>
          <p:spPr>
            <a:xfrm>
              <a:off x="-53882" y="-53882"/>
              <a:ext cx="378980" cy="449306"/>
            </a:xfrm>
            <a:prstGeom prst="rect">
              <a:avLst/>
            </a:prstGeom>
            <a:noFill/>
            <a:ln>
              <a:noFill/>
            </a:ln>
          </p:spPr>
        </p:pic>
      </p:grpSp>
      <p:pic>
        <p:nvPicPr>
          <p:cNvPr id="1057" name="Shape 1057"/>
          <p:cNvPicPr preferRelativeResize="0"/>
          <p:nvPr/>
        </p:nvPicPr>
        <p:blipFill rotWithShape="1">
          <a:blip r:embed="rId12">
            <a:alphaModFix/>
          </a:blip>
          <a:srcRect b="0" l="0" r="0" t="0"/>
          <a:stretch/>
        </p:blipFill>
        <p:spPr>
          <a:xfrm>
            <a:off x="152877" y="2881348"/>
            <a:ext cx="2274888" cy="1706166"/>
          </a:xfrm>
          <a:prstGeom prst="rect">
            <a:avLst/>
          </a:prstGeom>
          <a:noFill/>
          <a:ln>
            <a:noFill/>
          </a:ln>
        </p:spPr>
      </p:pic>
      <p:sp>
        <p:nvSpPr>
          <p:cNvPr id="1058" name="Shape 1058"/>
          <p:cNvSpPr/>
          <p:nvPr/>
        </p:nvSpPr>
        <p:spPr>
          <a:xfrm>
            <a:off x="2910803" y="3363371"/>
            <a:ext cx="1206960" cy="21544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Pr>
              <a:t>App Deployed</a:t>
            </a:r>
          </a:p>
        </p:txBody>
      </p:sp>
      <p:pic>
        <p:nvPicPr>
          <p:cNvPr id="1059" name="Shape 1059"/>
          <p:cNvPicPr preferRelativeResize="0"/>
          <p:nvPr/>
        </p:nvPicPr>
        <p:blipFill rotWithShape="1">
          <a:blip r:embed="rId13">
            <a:alphaModFix/>
          </a:blip>
          <a:srcRect b="0" l="0" r="0" t="0"/>
          <a:stretch/>
        </p:blipFill>
        <p:spPr>
          <a:xfrm rot="10800000">
            <a:off x="2407729" y="3637236"/>
            <a:ext cx="2292450" cy="543891"/>
          </a:xfrm>
          <a:prstGeom prst="rect">
            <a:avLst/>
          </a:prstGeom>
          <a:noFill/>
          <a:ln>
            <a:noFill/>
          </a:ln>
          <a:effectLst>
            <a:outerShdw blurRad="38100" rotWithShape="0" dir="5400000" dist="20000">
              <a:srgbClr val="000000">
                <a:alpha val="37647"/>
              </a:srgbClr>
            </a:outerShdw>
          </a:effectLst>
        </p:spPr>
      </p:pic>
      <p:pic>
        <p:nvPicPr>
          <p:cNvPr id="1060" name="Shape 1060"/>
          <p:cNvPicPr preferRelativeResize="0"/>
          <p:nvPr/>
        </p:nvPicPr>
        <p:blipFill/>
        <p:spPr>
          <a:xfrm>
            <a:off x="2144577" y="3297828"/>
            <a:ext cx="409226" cy="409226"/>
          </a:xfrm>
          <a:prstGeom prst="rect">
            <a:avLst/>
          </a:prstGeom>
          <a:solidFill>
            <a:srgbClr val="FFFFFF"/>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500"/>
                                        <p:tgtEl>
                                          <p:spTgt spid="990"/>
                                        </p:tgtEl>
                                      </p:cBhvr>
                                    </p:animEffect>
                                  </p:childTnLst>
                                </p:cTn>
                              </p:par>
                              <p:par>
                                <p:cTn fill="hold" nodeType="withEffect" presetClass="entr" presetID="23" presetSubtype="16">
                                  <p:stCondLst>
                                    <p:cond delay="0"/>
                                  </p:stCondLst>
                                  <p:childTnLst>
                                    <p:set>
                                      <p:cBhvr>
                                        <p:cTn dur="1" fill="hold">
                                          <p:stCondLst>
                                            <p:cond delay="0"/>
                                          </p:stCondLst>
                                        </p:cTn>
                                        <p:tgtEl>
                                          <p:spTgt spid="1045"/>
                                        </p:tgtEl>
                                        <p:attrNameLst>
                                          <p:attrName>style.visibility</p:attrName>
                                        </p:attrNameLst>
                                      </p:cBhvr>
                                      <p:to>
                                        <p:strVal val="visible"/>
                                      </p:to>
                                    </p:set>
                                    <p:anim calcmode="lin" valueType="num">
                                      <p:cBhvr additive="base">
                                        <p:cTn dur="150"/>
                                        <p:tgtEl>
                                          <p:spTgt spid="1045"/>
                                        </p:tgtEl>
                                        <p:attrNameLst>
                                          <p:attrName>ppt_w</p:attrName>
                                        </p:attrNameLst>
                                      </p:cBhvr>
                                      <p:tavLst>
                                        <p:tav fmla="" tm="0">
                                          <p:val>
                                            <p:strVal val="0"/>
                                          </p:val>
                                        </p:tav>
                                        <p:tav fmla="" tm="100000">
                                          <p:val>
                                            <p:strVal val="#ppt_w"/>
                                          </p:val>
                                        </p:tav>
                                      </p:tavLst>
                                    </p:anim>
                                    <p:anim calcmode="lin" valueType="num">
                                      <p:cBhvr additive="base">
                                        <p:cTn dur="150"/>
                                        <p:tgtEl>
                                          <p:spTgt spid="1045"/>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51"/>
                                        </p:tgtEl>
                                        <p:attrNameLst>
                                          <p:attrName>style.visibility</p:attrName>
                                        </p:attrNameLst>
                                      </p:cBhvr>
                                      <p:to>
                                        <p:strVal val="visible"/>
                                      </p:to>
                                    </p:set>
                                    <p:anim calcmode="lin" valueType="num">
                                      <p:cBhvr additive="base">
                                        <p:cTn dur="150"/>
                                        <p:tgtEl>
                                          <p:spTgt spid="1051"/>
                                        </p:tgtEl>
                                        <p:attrNameLst>
                                          <p:attrName>ppt_w</p:attrName>
                                        </p:attrNameLst>
                                      </p:cBhvr>
                                      <p:tavLst>
                                        <p:tav fmla="" tm="0">
                                          <p:val>
                                            <p:strVal val="0"/>
                                          </p:val>
                                        </p:tav>
                                        <p:tav fmla="" tm="100000">
                                          <p:val>
                                            <p:strVal val="#ppt_w"/>
                                          </p:val>
                                        </p:tav>
                                      </p:tavLst>
                                    </p:anim>
                                    <p:anim calcmode="lin" valueType="num">
                                      <p:cBhvr additive="base">
                                        <p:cTn dur="150"/>
                                        <p:tgtEl>
                                          <p:spTgt spid="1051"/>
                                        </p:tgtEl>
                                        <p:attrNameLst>
                                          <p:attrName>ppt_h</p:attrName>
                                        </p:attrNameLst>
                                      </p:cBhvr>
                                      <p:tavLst>
                                        <p:tav fmla="" tm="0">
                                          <p:val>
                                            <p:strVal val="0"/>
                                          </p:val>
                                        </p:tav>
                                        <p:tav fmla="" tm="100000">
                                          <p:val>
                                            <p:strVal val="#ppt_h"/>
                                          </p:val>
                                        </p:tav>
                                      </p:tavLst>
                                    </p:anim>
                                  </p:childTnLst>
                                </p:cTn>
                              </p:par>
                            </p:childTnLst>
                          </p:cTn>
                        </p:par>
                        <p:par>
                          <p:cTn fill="hold">
                            <p:stCondLst>
                              <p:cond delay="650"/>
                            </p:stCondLst>
                            <p:childTnLst>
                              <p:par>
                                <p:cTn fill="hold" nodeType="afterEffect" presetClass="entr" presetID="23" presetSubtype="16">
                                  <p:stCondLst>
                                    <p:cond delay="0"/>
                                  </p:stCondLst>
                                  <p:childTnLst>
                                    <p:set>
                                      <p:cBhvr>
                                        <p:cTn dur="1" fill="hold">
                                          <p:stCondLst>
                                            <p:cond delay="0"/>
                                          </p:stCondLst>
                                        </p:cTn>
                                        <p:tgtEl>
                                          <p:spTgt spid="1054"/>
                                        </p:tgtEl>
                                        <p:attrNameLst>
                                          <p:attrName>style.visibility</p:attrName>
                                        </p:attrNameLst>
                                      </p:cBhvr>
                                      <p:to>
                                        <p:strVal val="visible"/>
                                      </p:to>
                                    </p:set>
                                    <p:anim calcmode="lin" valueType="num">
                                      <p:cBhvr additive="base">
                                        <p:cTn dur="150"/>
                                        <p:tgtEl>
                                          <p:spTgt spid="1054"/>
                                        </p:tgtEl>
                                        <p:attrNameLst>
                                          <p:attrName>ppt_w</p:attrName>
                                        </p:attrNameLst>
                                      </p:cBhvr>
                                      <p:tavLst>
                                        <p:tav fmla="" tm="0">
                                          <p:val>
                                            <p:strVal val="0"/>
                                          </p:val>
                                        </p:tav>
                                        <p:tav fmla="" tm="100000">
                                          <p:val>
                                            <p:strVal val="#ppt_w"/>
                                          </p:val>
                                        </p:tav>
                                      </p:tavLst>
                                    </p:anim>
                                    <p:anim calcmode="lin" valueType="num">
                                      <p:cBhvr additive="base">
                                        <p:cTn dur="150"/>
                                        <p:tgtEl>
                                          <p:spTgt spid="1054"/>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1048"/>
                                        </p:tgtEl>
                                        <p:attrNameLst>
                                          <p:attrName>style.visibility</p:attrName>
                                        </p:attrNameLst>
                                      </p:cBhvr>
                                      <p:to>
                                        <p:strVal val="visible"/>
                                      </p:to>
                                    </p:set>
                                    <p:anim calcmode="lin" valueType="num">
                                      <p:cBhvr additive="base">
                                        <p:cTn dur="150"/>
                                        <p:tgtEl>
                                          <p:spTgt spid="1048"/>
                                        </p:tgtEl>
                                        <p:attrNameLst>
                                          <p:attrName>ppt_w</p:attrName>
                                        </p:attrNameLst>
                                      </p:cBhvr>
                                      <p:tavLst>
                                        <p:tav fmla="" tm="0">
                                          <p:val>
                                            <p:strVal val="0"/>
                                          </p:val>
                                        </p:tav>
                                        <p:tav fmla="" tm="100000">
                                          <p:val>
                                            <p:strVal val="#ppt_w"/>
                                          </p:val>
                                        </p:tav>
                                      </p:tavLst>
                                    </p:anim>
                                    <p:anim calcmode="lin" valueType="num">
                                      <p:cBhvr additive="base">
                                        <p:cTn dur="150"/>
                                        <p:tgtEl>
                                          <p:spTgt spid="1048"/>
                                        </p:tgtEl>
                                        <p:attrNameLst>
                                          <p:attrName>ppt_h</p:attrName>
                                        </p:attrNameLst>
                                      </p:cBhvr>
                                      <p:tavLst>
                                        <p:tav fmla="" tm="0">
                                          <p:val>
                                            <p:strVal val="0"/>
                                          </p:val>
                                        </p:tav>
                                        <p:tav fmla="" tm="100000">
                                          <p:val>
                                            <p:strVal val="#ppt_h"/>
                                          </p:val>
                                        </p:tav>
                                      </p:tavLst>
                                    </p:anim>
                                  </p:childTnLst>
                                </p:cTn>
                              </p:par>
                            </p:childTnLst>
                          </p:cTn>
                        </p:par>
                        <p:par>
                          <p:cTn fill="hold">
                            <p:stCondLst>
                              <p:cond delay="950"/>
                            </p:stCondLst>
                            <p:childTnLst>
                              <p:par>
                                <p:cTn fill="hold" nodeType="after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childTnLst>
                          </p:cTn>
                        </p:par>
                        <p:par>
                          <p:cTn fill="hold">
                            <p:stCondLst>
                              <p:cond delay="1950"/>
                            </p:stCondLst>
                            <p:childTnLst>
                              <p:par>
                                <p:cTn fill="hold" nodeType="after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childTnLst>
                          </p:cTn>
                        </p:par>
                        <p:par>
                          <p:cTn fill="hold">
                            <p:stCondLst>
                              <p:cond delay="2950"/>
                            </p:stCondLst>
                            <p:childTnLst>
                              <p:par>
                                <p:cTn fill="hold" nodeType="afterEffect" presetClass="entr" presetID="23" presetSubtype="16">
                                  <p:stCondLst>
                                    <p:cond delay="0"/>
                                  </p:stCondLst>
                                  <p:childTnLst>
                                    <p:set>
                                      <p:cBhvr>
                                        <p:cTn dur="1" fill="hold">
                                          <p:stCondLst>
                                            <p:cond delay="0"/>
                                          </p:stCondLst>
                                        </p:cTn>
                                        <p:tgtEl>
                                          <p:spTgt spid="1060"/>
                                        </p:tgtEl>
                                        <p:attrNameLst>
                                          <p:attrName>style.visibility</p:attrName>
                                        </p:attrNameLst>
                                      </p:cBhvr>
                                      <p:to>
                                        <p:strVal val="visible"/>
                                      </p:to>
                                    </p:set>
                                    <p:anim calcmode="lin" valueType="num">
                                      <p:cBhvr additive="base">
                                        <p:cTn dur="500"/>
                                        <p:tgtEl>
                                          <p:spTgt spid="1060"/>
                                        </p:tgtEl>
                                        <p:attrNameLst>
                                          <p:attrName>ppt_w</p:attrName>
                                        </p:attrNameLst>
                                      </p:cBhvr>
                                      <p:tavLst>
                                        <p:tav fmla="" tm="0">
                                          <p:val>
                                            <p:strVal val="0"/>
                                          </p:val>
                                        </p:tav>
                                        <p:tav fmla="" tm="100000">
                                          <p:val>
                                            <p:strVal val="#ppt_w"/>
                                          </p:val>
                                        </p:tav>
                                      </p:tavLst>
                                    </p:anim>
                                    <p:anim calcmode="lin" valueType="num">
                                      <p:cBhvr additive="base">
                                        <p:cTn dur="500"/>
                                        <p:tgtEl>
                                          <p:spTgt spid="106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064" name="Shape 1064"/>
        <p:cNvGrpSpPr/>
        <p:nvPr/>
      </p:nvGrpSpPr>
      <p:grpSpPr>
        <a:xfrm>
          <a:off x="0" y="0"/>
          <a:ext cx="0" cy="0"/>
          <a:chOff x="0" y="0"/>
          <a:chExt cx="0" cy="0"/>
        </a:xfrm>
      </p:grpSpPr>
      <p:pic>
        <p:nvPicPr>
          <p:cNvPr id="1065" name="Shape 1065"/>
          <p:cNvPicPr preferRelativeResize="0"/>
          <p:nvPr/>
        </p:nvPicPr>
        <p:blipFill rotWithShape="1">
          <a:blip r:embed="rId3">
            <a:alphaModFix/>
          </a:blip>
          <a:srcRect b="0" l="0" r="0" t="0"/>
          <a:stretch/>
        </p:blipFill>
        <p:spPr>
          <a:xfrm>
            <a:off x="1171258" y="1765088"/>
            <a:ext cx="2126344" cy="2835126"/>
          </a:xfrm>
          <a:prstGeom prst="rect">
            <a:avLst/>
          </a:prstGeom>
          <a:noFill/>
          <a:ln>
            <a:noFill/>
          </a:ln>
        </p:spPr>
      </p:pic>
      <p:pic>
        <p:nvPicPr>
          <p:cNvPr id="1066" name="Shape 1066"/>
          <p:cNvPicPr preferRelativeResize="0"/>
          <p:nvPr/>
        </p:nvPicPr>
        <p:blipFill rotWithShape="1">
          <a:blip r:embed="rId4">
            <a:alphaModFix/>
          </a:blip>
          <a:srcRect b="0" l="0" r="0" t="0"/>
          <a:stretch/>
        </p:blipFill>
        <p:spPr>
          <a:xfrm>
            <a:off x="6089605" y="1729633"/>
            <a:ext cx="1893845" cy="2183810"/>
          </a:xfrm>
          <a:prstGeom prst="rect">
            <a:avLst/>
          </a:prstGeom>
          <a:noFill/>
          <a:ln>
            <a:noFill/>
          </a:ln>
        </p:spPr>
      </p:pic>
      <p:pic>
        <p:nvPicPr>
          <p:cNvPr id="1067" name="Shape 1067"/>
          <p:cNvPicPr preferRelativeResize="0"/>
          <p:nvPr/>
        </p:nvPicPr>
        <p:blipFill rotWithShape="1">
          <a:blip r:embed="rId5">
            <a:alphaModFix/>
          </a:blip>
          <a:srcRect b="0" l="0" r="0" t="0"/>
          <a:stretch/>
        </p:blipFill>
        <p:spPr>
          <a:xfrm>
            <a:off x="3421855" y="830929"/>
            <a:ext cx="1480178" cy="2110041"/>
          </a:xfrm>
          <a:prstGeom prst="rect">
            <a:avLst/>
          </a:prstGeom>
          <a:noFill/>
          <a:ln>
            <a:noFill/>
          </a:ln>
        </p:spPr>
      </p:pic>
      <p:sp>
        <p:nvSpPr>
          <p:cNvPr id="1068" name="Shape 1068"/>
          <p:cNvSpPr/>
          <p:nvPr/>
        </p:nvSpPr>
        <p:spPr>
          <a:xfrm>
            <a:off x="2751064" y="1835150"/>
            <a:ext cx="118220" cy="101599"/>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FFFF"/>
          </a:solidFill>
          <a:ln cap="flat" cmpd="sng" w="25400">
            <a:solidFill>
              <a:srgbClr val="33928A"/>
            </a:solidFill>
            <a:prstDash val="solid"/>
            <a:round/>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9" name="Shape 1069"/>
          <p:cNvSpPr/>
          <p:nvPr/>
        </p:nvSpPr>
        <p:spPr>
          <a:xfrm>
            <a:off x="2921000" y="1718219"/>
            <a:ext cx="207715" cy="155030"/>
          </a:xfrm>
          <a:custGeom>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solidFill>
            <a:srgbClr val="FFFFFF"/>
          </a:solidFill>
          <a:ln cap="flat" cmpd="sng" w="25400">
            <a:solidFill>
              <a:srgbClr val="33928A"/>
            </a:solidFill>
            <a:prstDash val="solid"/>
            <a:round/>
            <a:headEnd len="med" w="med" type="none"/>
            <a:tailEnd len="med" w="med" type="none"/>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0" name="Shape 1070"/>
          <p:cNvSpPr txBox="1"/>
          <p:nvPr>
            <p:ph type="title"/>
          </p:nvPr>
        </p:nvSpPr>
        <p:spPr>
          <a:xfrm>
            <a:off x="366712" y="261937"/>
            <a:ext cx="8410576" cy="46037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3200" u="none" cap="none" strike="noStrike">
                <a:solidFill>
                  <a:srgbClr val="2C95DD"/>
                </a:solidFill>
                <a:latin typeface="Arial"/>
                <a:ea typeface="Arial"/>
                <a:cs typeface="Arial"/>
                <a:sym typeface="Arial"/>
              </a:rPr>
              <a:t>Operators in the Cloud Native Platform Era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066"/>
                                        </p:tgtEl>
                                        <p:attrNameLst>
                                          <p:attrName>style.visibility</p:attrName>
                                        </p:attrNameLst>
                                      </p:cBhvr>
                                      <p:to>
                                        <p:strVal val="visible"/>
                                      </p:to>
                                    </p:set>
                                    <p:anim calcmode="lin" valueType="num">
                                      <p:cBhvr additive="base">
                                        <p:cTn dur="1000"/>
                                        <p:tgtEl>
                                          <p:spTgt spid="1066"/>
                                        </p:tgtEl>
                                        <p:attrNameLst>
                                          <p:attrName>ppt_w</p:attrName>
                                        </p:attrNameLst>
                                      </p:cBhvr>
                                      <p:tavLst>
                                        <p:tav fmla="" tm="0">
                                          <p:val>
                                            <p:strVal val="0"/>
                                          </p:val>
                                        </p:tav>
                                        <p:tav fmla="" tm="100000">
                                          <p:val>
                                            <p:strVal val="#ppt_w"/>
                                          </p:val>
                                        </p:tav>
                                      </p:tavLst>
                                    </p:anim>
                                    <p:anim calcmode="lin" valueType="num">
                                      <p:cBhvr additive="base">
                                        <p:cTn dur="1000"/>
                                        <p:tgtEl>
                                          <p:spTgt spid="106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074" name="Shape 1074"/>
        <p:cNvGrpSpPr/>
        <p:nvPr/>
      </p:nvGrpSpPr>
      <p:grpSpPr>
        <a:xfrm>
          <a:off x="0" y="0"/>
          <a:ext cx="0" cy="0"/>
          <a:chOff x="0" y="0"/>
          <a:chExt cx="0" cy="0"/>
        </a:xfrm>
      </p:grpSpPr>
      <p:sp>
        <p:nvSpPr>
          <p:cNvPr id="1075" name="Shape 1075"/>
          <p:cNvSpPr/>
          <p:nvPr/>
        </p:nvSpPr>
        <p:spPr>
          <a:xfrm>
            <a:off x="0" y="6973"/>
            <a:ext cx="9149484" cy="4622944"/>
          </a:xfrm>
          <a:prstGeom prst="rect">
            <a:avLst/>
          </a:prstGeom>
          <a:gradFill>
            <a:gsLst>
              <a:gs pos="0">
                <a:srgbClr val="FFFFFF"/>
              </a:gs>
              <a:gs pos="100000">
                <a:srgbClr val="DDDDDD"/>
              </a:gs>
            </a:gsLst>
            <a:lin ang="20987188" scaled="0"/>
          </a:gradFill>
          <a:ln>
            <a:noFill/>
          </a:ln>
        </p:spPr>
        <p:txBody>
          <a:bodyPr anchorCtr="0" anchor="ctr" bIns="0" lIns="0" rIns="0" tIns="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076" name="Shape 1076"/>
          <p:cNvPicPr preferRelativeResize="0"/>
          <p:nvPr/>
        </p:nvPicPr>
        <p:blipFill rotWithShape="1">
          <a:blip r:embed="rId3">
            <a:alphaModFix/>
          </a:blip>
          <a:srcRect b="0" l="0" r="0" t="0"/>
          <a:stretch/>
        </p:blipFill>
        <p:spPr>
          <a:xfrm>
            <a:off x="174016" y="1282550"/>
            <a:ext cx="1553844" cy="2071792"/>
          </a:xfrm>
          <a:prstGeom prst="rect">
            <a:avLst/>
          </a:prstGeom>
          <a:noFill/>
          <a:ln>
            <a:noFill/>
          </a:ln>
        </p:spPr>
      </p:pic>
      <p:grpSp>
        <p:nvGrpSpPr>
          <p:cNvPr id="1077" name="Shape 1077"/>
          <p:cNvGrpSpPr/>
          <p:nvPr/>
        </p:nvGrpSpPr>
        <p:grpSpPr>
          <a:xfrm>
            <a:off x="7353539" y="2380968"/>
            <a:ext cx="1454664" cy="1914039"/>
            <a:chOff x="0" y="0"/>
            <a:chExt cx="1454662" cy="1914039"/>
          </a:xfrm>
        </p:grpSpPr>
        <p:pic>
          <p:nvPicPr>
            <p:cNvPr id="1078" name="Shape 1078"/>
            <p:cNvPicPr preferRelativeResize="0"/>
            <p:nvPr/>
          </p:nvPicPr>
          <p:blipFill rotWithShape="1">
            <a:blip r:embed="rId4">
              <a:alphaModFix/>
            </a:blip>
            <a:srcRect b="0" l="0" r="0" t="0"/>
            <a:stretch/>
          </p:blipFill>
          <p:spPr>
            <a:xfrm>
              <a:off x="212553" y="0"/>
              <a:ext cx="1242109" cy="1419553"/>
            </a:xfrm>
            <a:prstGeom prst="rect">
              <a:avLst/>
            </a:prstGeom>
            <a:noFill/>
            <a:ln>
              <a:noFill/>
            </a:ln>
          </p:spPr>
        </p:pic>
        <p:sp>
          <p:nvSpPr>
            <p:cNvPr id="1079" name="Shape 1079"/>
            <p:cNvSpPr/>
            <p:nvPr/>
          </p:nvSpPr>
          <p:spPr>
            <a:xfrm>
              <a:off x="0" y="1397029"/>
              <a:ext cx="1407386" cy="51700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4D4D4D"/>
                </a:buClr>
                <a:buSzPct val="25000"/>
                <a:buFont typeface="Arial"/>
                <a:buNone/>
              </a:pPr>
              <a:r>
                <a:rPr b="1" i="0" lang="en-US" sz="1800" u="none" cap="none" strike="noStrike">
                  <a:solidFill>
                    <a:srgbClr val="4D4D4D"/>
                  </a:solidFill>
                  <a:latin typeface="Arial"/>
                  <a:ea typeface="Arial"/>
                  <a:cs typeface="Arial"/>
                  <a:sym typeface="Arial"/>
                </a:rPr>
                <a:t>Monitor the platform</a:t>
              </a:r>
            </a:p>
          </p:txBody>
        </p:sp>
      </p:grpSp>
      <p:grpSp>
        <p:nvGrpSpPr>
          <p:cNvPr id="1080" name="Shape 1080"/>
          <p:cNvGrpSpPr/>
          <p:nvPr/>
        </p:nvGrpSpPr>
        <p:grpSpPr>
          <a:xfrm>
            <a:off x="5308935" y="2652584"/>
            <a:ext cx="1877993" cy="1626811"/>
            <a:chOff x="0" y="0"/>
            <a:chExt cx="1877991" cy="1626809"/>
          </a:xfrm>
        </p:grpSpPr>
        <p:sp>
          <p:nvSpPr>
            <p:cNvPr id="1081" name="Shape 1081"/>
            <p:cNvSpPr/>
            <p:nvPr/>
          </p:nvSpPr>
          <p:spPr>
            <a:xfrm>
              <a:off x="0" y="1109800"/>
              <a:ext cx="1877991" cy="51700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4D4D4D"/>
                </a:buClr>
                <a:buSzPct val="25000"/>
                <a:buFont typeface="Arial"/>
                <a:buNone/>
              </a:pPr>
              <a:r>
                <a:rPr b="1" i="0" lang="en-US" sz="1800" u="none" cap="none" strike="noStrike">
                  <a:solidFill>
                    <a:srgbClr val="4D4D4D"/>
                  </a:solidFill>
                  <a:latin typeface="Arial"/>
                  <a:ea typeface="Arial"/>
                  <a:cs typeface="Arial"/>
                  <a:sym typeface="Arial"/>
                </a:rPr>
                <a:t>Handle upgrades and updates</a:t>
              </a:r>
            </a:p>
          </p:txBody>
        </p:sp>
        <p:pic>
          <p:nvPicPr>
            <p:cNvPr id="1082" name="Shape 1082"/>
            <p:cNvPicPr preferRelativeResize="0"/>
            <p:nvPr/>
          </p:nvPicPr>
          <p:blipFill rotWithShape="1">
            <a:blip r:embed="rId5">
              <a:alphaModFix/>
            </a:blip>
            <a:srcRect b="0" l="0" r="0" t="0"/>
            <a:stretch/>
          </p:blipFill>
          <p:spPr>
            <a:xfrm>
              <a:off x="100448" y="0"/>
              <a:ext cx="1529596" cy="1108956"/>
            </a:xfrm>
            <a:prstGeom prst="rect">
              <a:avLst/>
            </a:prstGeom>
            <a:noFill/>
            <a:ln>
              <a:noFill/>
            </a:ln>
          </p:spPr>
        </p:pic>
      </p:grpSp>
      <p:grpSp>
        <p:nvGrpSpPr>
          <p:cNvPr id="1083" name="Shape 1083"/>
          <p:cNvGrpSpPr/>
          <p:nvPr/>
        </p:nvGrpSpPr>
        <p:grpSpPr>
          <a:xfrm>
            <a:off x="3355680" y="497631"/>
            <a:ext cx="1529668" cy="1258473"/>
            <a:chOff x="0" y="0"/>
            <a:chExt cx="1529666" cy="1258471"/>
          </a:xfrm>
        </p:grpSpPr>
        <p:sp>
          <p:nvSpPr>
            <p:cNvPr id="1084" name="Shape 1084"/>
            <p:cNvSpPr/>
            <p:nvPr/>
          </p:nvSpPr>
          <p:spPr>
            <a:xfrm>
              <a:off x="0" y="945079"/>
              <a:ext cx="1403013" cy="313392"/>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4D4D4D"/>
                </a:buClr>
                <a:buSzPct val="25000"/>
                <a:buFont typeface="Arial"/>
                <a:buNone/>
              </a:pPr>
              <a:r>
                <a:rPr b="1" i="0" lang="en-US" sz="1800" u="none" cap="none" strike="noStrike">
                  <a:solidFill>
                    <a:srgbClr val="4D4D4D"/>
                  </a:solidFill>
                  <a:latin typeface="Arial"/>
                  <a:ea typeface="Arial"/>
                  <a:cs typeface="Arial"/>
                  <a:sym typeface="Arial"/>
                </a:rPr>
                <a:t>Plan capacity</a:t>
              </a:r>
            </a:p>
          </p:txBody>
        </p:sp>
        <p:pic>
          <p:nvPicPr>
            <p:cNvPr id="1085" name="Shape 1085"/>
            <p:cNvPicPr preferRelativeResize="0"/>
            <p:nvPr/>
          </p:nvPicPr>
          <p:blipFill rotWithShape="1">
            <a:blip r:embed="rId6">
              <a:alphaModFix/>
            </a:blip>
            <a:srcRect b="0" l="0" r="0" t="0"/>
            <a:stretch/>
          </p:blipFill>
          <p:spPr>
            <a:xfrm>
              <a:off x="69" y="0"/>
              <a:ext cx="1529596" cy="1147196"/>
            </a:xfrm>
            <a:prstGeom prst="rect">
              <a:avLst/>
            </a:prstGeom>
            <a:noFill/>
            <a:ln>
              <a:noFill/>
            </a:ln>
          </p:spPr>
        </p:pic>
      </p:grpSp>
      <p:grpSp>
        <p:nvGrpSpPr>
          <p:cNvPr id="1086" name="Shape 1086"/>
          <p:cNvGrpSpPr/>
          <p:nvPr/>
        </p:nvGrpSpPr>
        <p:grpSpPr>
          <a:xfrm>
            <a:off x="3291026" y="2433974"/>
            <a:ext cx="1658974" cy="1808027"/>
            <a:chOff x="0" y="0"/>
            <a:chExt cx="1658972" cy="1808026"/>
          </a:xfrm>
        </p:grpSpPr>
        <p:sp>
          <p:nvSpPr>
            <p:cNvPr id="1087" name="Shape 1087"/>
            <p:cNvSpPr/>
            <p:nvPr/>
          </p:nvSpPr>
          <p:spPr>
            <a:xfrm>
              <a:off x="89225" y="1291016"/>
              <a:ext cx="1480521" cy="51700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4D4D4D"/>
                </a:buClr>
                <a:buSzPct val="25000"/>
                <a:buFont typeface="Arial"/>
                <a:buNone/>
              </a:pPr>
              <a:r>
                <a:rPr b="1" i="0" lang="en-US" sz="1500" u="none" cap="none" strike="noStrike">
                  <a:solidFill>
                    <a:srgbClr val="4D4D4D"/>
                  </a:solidFill>
                  <a:latin typeface="Arial"/>
                  <a:ea typeface="Arial"/>
                  <a:cs typeface="Arial"/>
                  <a:sym typeface="Arial"/>
                </a:rPr>
                <a:t>Manage users </a:t>
              </a:r>
            </a:p>
            <a:p>
              <a:pPr indent="0" lvl="0" marL="0" marR="0" rtl="0" algn="ctr">
                <a:lnSpc>
                  <a:spcPct val="100000"/>
                </a:lnSpc>
                <a:spcBef>
                  <a:spcPts val="0"/>
                </a:spcBef>
                <a:spcAft>
                  <a:spcPts val="0"/>
                </a:spcAft>
                <a:buClr>
                  <a:srgbClr val="4D4D4D"/>
                </a:buClr>
                <a:buSzPct val="25000"/>
                <a:buFont typeface="Arial"/>
                <a:buNone/>
              </a:pPr>
              <a:r>
                <a:rPr b="1" i="0" lang="en-US" sz="1500" u="none" cap="none" strike="noStrike">
                  <a:solidFill>
                    <a:srgbClr val="4D4D4D"/>
                  </a:solidFill>
                  <a:latin typeface="Arial"/>
                  <a:ea typeface="Arial"/>
                  <a:cs typeface="Arial"/>
                  <a:sym typeface="Arial"/>
                </a:rPr>
                <a:t>and quotas</a:t>
              </a:r>
            </a:p>
          </p:txBody>
        </p:sp>
        <p:pic>
          <p:nvPicPr>
            <p:cNvPr id="1088" name="Shape 1088"/>
            <p:cNvPicPr preferRelativeResize="0"/>
            <p:nvPr/>
          </p:nvPicPr>
          <p:blipFill rotWithShape="1">
            <a:blip r:embed="rId7">
              <a:alphaModFix/>
            </a:blip>
            <a:srcRect b="0" l="0" r="0" t="0"/>
            <a:stretch/>
          </p:blipFill>
          <p:spPr>
            <a:xfrm>
              <a:off x="0" y="0"/>
              <a:ext cx="1658972" cy="1244229"/>
            </a:xfrm>
            <a:prstGeom prst="rect">
              <a:avLst/>
            </a:prstGeom>
            <a:noFill/>
            <a:ln>
              <a:noFill/>
            </a:ln>
          </p:spPr>
        </p:pic>
      </p:grpSp>
      <p:grpSp>
        <p:nvGrpSpPr>
          <p:cNvPr id="1089" name="Shape 1089"/>
          <p:cNvGrpSpPr/>
          <p:nvPr/>
        </p:nvGrpSpPr>
        <p:grpSpPr>
          <a:xfrm>
            <a:off x="5126012" y="308508"/>
            <a:ext cx="1735840" cy="1848386"/>
            <a:chOff x="0" y="0"/>
            <a:chExt cx="1735838" cy="1848384"/>
          </a:xfrm>
        </p:grpSpPr>
        <p:sp>
          <p:nvSpPr>
            <p:cNvPr id="1090" name="Shape 1090"/>
            <p:cNvSpPr/>
            <p:nvPr/>
          </p:nvSpPr>
          <p:spPr>
            <a:xfrm>
              <a:off x="164225" y="1331375"/>
              <a:ext cx="1407387" cy="51700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4D4D4D"/>
                </a:buClr>
                <a:buSzPct val="25000"/>
                <a:buFont typeface="Arial"/>
                <a:buNone/>
              </a:pPr>
              <a:r>
                <a:rPr b="1" i="0" lang="en-US" sz="1800" u="none" cap="none" strike="noStrike">
                  <a:solidFill>
                    <a:srgbClr val="4D4D4D"/>
                  </a:solidFill>
                  <a:latin typeface="Arial"/>
                  <a:ea typeface="Arial"/>
                  <a:cs typeface="Arial"/>
                  <a:sym typeface="Arial"/>
                </a:rPr>
                <a:t>Install the platform</a:t>
              </a:r>
            </a:p>
          </p:txBody>
        </p:sp>
        <p:pic>
          <p:nvPicPr>
            <p:cNvPr id="1091" name="Shape 1091"/>
            <p:cNvPicPr preferRelativeResize="0"/>
            <p:nvPr/>
          </p:nvPicPr>
          <p:blipFill rotWithShape="1">
            <a:blip r:embed="rId8">
              <a:alphaModFix/>
            </a:blip>
            <a:srcRect b="0" l="0" r="0" t="0"/>
            <a:stretch/>
          </p:blipFill>
          <p:spPr>
            <a:xfrm>
              <a:off x="0" y="0"/>
              <a:ext cx="1735838" cy="1358293"/>
            </a:xfrm>
            <a:prstGeom prst="rect">
              <a:avLst/>
            </a:prstGeom>
            <a:noFill/>
            <a:ln>
              <a:noFill/>
            </a:ln>
          </p:spPr>
        </p:pic>
      </p:grpSp>
      <p:grpSp>
        <p:nvGrpSpPr>
          <p:cNvPr id="1092" name="Shape 1092"/>
          <p:cNvGrpSpPr/>
          <p:nvPr/>
        </p:nvGrpSpPr>
        <p:grpSpPr>
          <a:xfrm>
            <a:off x="7236215" y="206908"/>
            <a:ext cx="1553845" cy="1839919"/>
            <a:chOff x="0" y="0"/>
            <a:chExt cx="1553844" cy="1839917"/>
          </a:xfrm>
        </p:grpSpPr>
        <p:pic>
          <p:nvPicPr>
            <p:cNvPr id="1093" name="Shape 1093"/>
            <p:cNvPicPr preferRelativeResize="0"/>
            <p:nvPr/>
          </p:nvPicPr>
          <p:blipFill rotWithShape="1">
            <a:blip r:embed="rId9">
              <a:alphaModFix/>
            </a:blip>
            <a:srcRect b="0" l="0" r="0" t="0"/>
            <a:stretch/>
          </p:blipFill>
          <p:spPr>
            <a:xfrm>
              <a:off x="0" y="0"/>
              <a:ext cx="1553844" cy="1641249"/>
            </a:xfrm>
            <a:prstGeom prst="rect">
              <a:avLst/>
            </a:prstGeom>
            <a:noFill/>
            <a:ln>
              <a:noFill/>
            </a:ln>
          </p:spPr>
        </p:pic>
        <p:sp>
          <p:nvSpPr>
            <p:cNvPr id="1094" name="Shape 1094"/>
            <p:cNvSpPr/>
            <p:nvPr/>
          </p:nvSpPr>
          <p:spPr>
            <a:xfrm>
              <a:off x="73228" y="1322909"/>
              <a:ext cx="1407387" cy="517007"/>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4D4D4D"/>
                </a:buClr>
                <a:buSzPct val="25000"/>
                <a:buFont typeface="Arial"/>
                <a:buNone/>
              </a:pPr>
              <a:r>
                <a:rPr b="1" i="0" lang="en-US" sz="1800" u="none" cap="none" strike="noStrike">
                  <a:solidFill>
                    <a:srgbClr val="4D4D4D"/>
                  </a:solidFill>
                  <a:latin typeface="Arial"/>
                  <a:ea typeface="Arial"/>
                  <a:cs typeface="Arial"/>
                  <a:sym typeface="Arial"/>
                </a:rPr>
                <a:t>Setup High Availability</a:t>
              </a:r>
            </a:p>
          </p:txBody>
        </p:sp>
      </p:grpSp>
      <p:sp>
        <p:nvSpPr>
          <p:cNvPr id="1095" name="Shape 1095"/>
          <p:cNvSpPr txBox="1"/>
          <p:nvPr/>
        </p:nvSpPr>
        <p:spPr>
          <a:xfrm>
            <a:off x="371714" y="249537"/>
            <a:ext cx="8410576" cy="533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1" i="0" lang="en-US" sz="2800" u="none" cap="none" strike="noStrike">
                <a:solidFill>
                  <a:srgbClr val="2C95DD"/>
                </a:solidFill>
                <a:latin typeface="Arial"/>
                <a:ea typeface="Arial"/>
                <a:cs typeface="Arial"/>
                <a:sym typeface="Arial"/>
              </a:rPr>
              <a:t>Operator</a:t>
            </a:r>
          </a:p>
          <a:p>
            <a:pPr indent="0" lvl="0" marL="0" marR="0" rtl="0" algn="l">
              <a:lnSpc>
                <a:spcPct val="100000"/>
              </a:lnSpc>
              <a:spcBef>
                <a:spcPts val="0"/>
              </a:spcBef>
              <a:spcAft>
                <a:spcPts val="0"/>
              </a:spcAft>
              <a:buClr>
                <a:srgbClr val="2C95DD"/>
              </a:buClr>
              <a:buSzPct val="25000"/>
              <a:buFont typeface="Arial"/>
              <a:buNone/>
            </a:pPr>
            <a:r>
              <a:rPr b="1" i="0" lang="en-US" sz="2800" u="none" cap="none" strike="noStrike">
                <a:solidFill>
                  <a:srgbClr val="2C95DD"/>
                </a:solidFill>
                <a:latin typeface="Arial"/>
                <a:ea typeface="Arial"/>
                <a:cs typeface="Arial"/>
                <a:sym typeface="Arial"/>
              </a:rPr>
              <a:t>Concerns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089"/>
                                        </p:tgtEl>
                                        <p:attrNameLst>
                                          <p:attrName>style.visibility</p:attrName>
                                        </p:attrNameLst>
                                      </p:cBhvr>
                                      <p:to>
                                        <p:strVal val="visible"/>
                                      </p:to>
                                    </p:set>
                                    <p:anim calcmode="lin" valueType="num">
                                      <p:cBhvr additive="base">
                                        <p:cTn dur="400"/>
                                        <p:tgtEl>
                                          <p:spTgt spid="1089"/>
                                        </p:tgtEl>
                                        <p:attrNameLst>
                                          <p:attrName>ppt_w</p:attrName>
                                        </p:attrNameLst>
                                      </p:cBhvr>
                                      <p:tavLst>
                                        <p:tav fmla="" tm="0">
                                          <p:val>
                                            <p:strVal val="0"/>
                                          </p:val>
                                        </p:tav>
                                        <p:tav fmla="" tm="100000">
                                          <p:val>
                                            <p:strVal val="#ppt_w"/>
                                          </p:val>
                                        </p:tav>
                                      </p:tavLst>
                                    </p:anim>
                                    <p:anim calcmode="lin" valueType="num">
                                      <p:cBhvr additive="base">
                                        <p:cTn dur="400"/>
                                        <p:tgtEl>
                                          <p:spTgt spid="1089"/>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23" presetSubtype="16">
                                  <p:stCondLst>
                                    <p:cond delay="0"/>
                                  </p:stCondLst>
                                  <p:childTnLst>
                                    <p:set>
                                      <p:cBhvr>
                                        <p:cTn dur="1" fill="hold">
                                          <p:stCondLst>
                                            <p:cond delay="0"/>
                                          </p:stCondLst>
                                        </p:cTn>
                                        <p:tgtEl>
                                          <p:spTgt spid="1077"/>
                                        </p:tgtEl>
                                        <p:attrNameLst>
                                          <p:attrName>style.visibility</p:attrName>
                                        </p:attrNameLst>
                                      </p:cBhvr>
                                      <p:to>
                                        <p:strVal val="visible"/>
                                      </p:to>
                                    </p:set>
                                    <p:anim calcmode="lin" valueType="num">
                                      <p:cBhvr additive="base">
                                        <p:cTn dur="400"/>
                                        <p:tgtEl>
                                          <p:spTgt spid="1077"/>
                                        </p:tgtEl>
                                        <p:attrNameLst>
                                          <p:attrName>ppt_w</p:attrName>
                                        </p:attrNameLst>
                                      </p:cBhvr>
                                      <p:tavLst>
                                        <p:tav fmla="" tm="0">
                                          <p:val>
                                            <p:strVal val="0"/>
                                          </p:val>
                                        </p:tav>
                                        <p:tav fmla="" tm="100000">
                                          <p:val>
                                            <p:strVal val="#ppt_w"/>
                                          </p:val>
                                        </p:tav>
                                      </p:tavLst>
                                    </p:anim>
                                    <p:anim calcmode="lin" valueType="num">
                                      <p:cBhvr additive="base">
                                        <p:cTn dur="400"/>
                                        <p:tgtEl>
                                          <p:spTgt spid="1077"/>
                                        </p:tgtEl>
                                        <p:attrNameLst>
                                          <p:attrName>ppt_h</p:attrName>
                                        </p:attrNameLst>
                                      </p:cBhvr>
                                      <p:tavLst>
                                        <p:tav fmla="" tm="0">
                                          <p:val>
                                            <p:strVal val="0"/>
                                          </p:val>
                                        </p:tav>
                                        <p:tav fmla="" tm="100000">
                                          <p:val>
                                            <p:strVal val="#ppt_h"/>
                                          </p:val>
                                        </p:tav>
                                      </p:tavLst>
                                    </p:anim>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1086"/>
                                        </p:tgtEl>
                                        <p:attrNameLst>
                                          <p:attrName>style.visibility</p:attrName>
                                        </p:attrNameLst>
                                      </p:cBhvr>
                                      <p:to>
                                        <p:strVal val="visible"/>
                                      </p:to>
                                    </p:set>
                                    <p:anim calcmode="lin" valueType="num">
                                      <p:cBhvr additive="base">
                                        <p:cTn dur="400"/>
                                        <p:tgtEl>
                                          <p:spTgt spid="1086"/>
                                        </p:tgtEl>
                                        <p:attrNameLst>
                                          <p:attrName>ppt_w</p:attrName>
                                        </p:attrNameLst>
                                      </p:cBhvr>
                                      <p:tavLst>
                                        <p:tav fmla="" tm="0">
                                          <p:val>
                                            <p:strVal val="0"/>
                                          </p:val>
                                        </p:tav>
                                        <p:tav fmla="" tm="100000">
                                          <p:val>
                                            <p:strVal val="#ppt_w"/>
                                          </p:val>
                                        </p:tav>
                                      </p:tavLst>
                                    </p:anim>
                                    <p:anim calcmode="lin" valueType="num">
                                      <p:cBhvr additive="base">
                                        <p:cTn dur="400"/>
                                        <p:tgtEl>
                                          <p:spTgt spid="1086"/>
                                        </p:tgtEl>
                                        <p:attrNameLst>
                                          <p:attrName>ppt_h</p:attrName>
                                        </p:attrNameLst>
                                      </p:cBhvr>
                                      <p:tavLst>
                                        <p:tav fmla="" tm="0">
                                          <p:val>
                                            <p:strVal val="0"/>
                                          </p:val>
                                        </p:tav>
                                        <p:tav fmla="" tm="100000">
                                          <p:val>
                                            <p:strVal val="#ppt_h"/>
                                          </p:val>
                                        </p:tav>
                                      </p:tavLst>
                                    </p:anim>
                                  </p:childTnLst>
                                </p:cTn>
                              </p:par>
                            </p:childTnLst>
                          </p:cTn>
                        </p:par>
                        <p:par>
                          <p:cTn fill="hold">
                            <p:stCondLst>
                              <p:cond delay="1200"/>
                            </p:stCondLst>
                            <p:childTnLst>
                              <p:par>
                                <p:cTn fill="hold" nodeType="afterEffect" presetClass="entr" presetID="23" presetSubtype="16">
                                  <p:stCondLst>
                                    <p:cond delay="0"/>
                                  </p:stCondLst>
                                  <p:childTnLst>
                                    <p:set>
                                      <p:cBhvr>
                                        <p:cTn dur="1" fill="hold">
                                          <p:stCondLst>
                                            <p:cond delay="0"/>
                                          </p:stCondLst>
                                        </p:cTn>
                                        <p:tgtEl>
                                          <p:spTgt spid="1083"/>
                                        </p:tgtEl>
                                        <p:attrNameLst>
                                          <p:attrName>style.visibility</p:attrName>
                                        </p:attrNameLst>
                                      </p:cBhvr>
                                      <p:to>
                                        <p:strVal val="visible"/>
                                      </p:to>
                                    </p:set>
                                    <p:anim calcmode="lin" valueType="num">
                                      <p:cBhvr additive="base">
                                        <p:cTn dur="400"/>
                                        <p:tgtEl>
                                          <p:spTgt spid="1083"/>
                                        </p:tgtEl>
                                        <p:attrNameLst>
                                          <p:attrName>ppt_w</p:attrName>
                                        </p:attrNameLst>
                                      </p:cBhvr>
                                      <p:tavLst>
                                        <p:tav fmla="" tm="0">
                                          <p:val>
                                            <p:strVal val="0"/>
                                          </p:val>
                                        </p:tav>
                                        <p:tav fmla="" tm="100000">
                                          <p:val>
                                            <p:strVal val="#ppt_w"/>
                                          </p:val>
                                        </p:tav>
                                      </p:tavLst>
                                    </p:anim>
                                    <p:anim calcmode="lin" valueType="num">
                                      <p:cBhvr additive="base">
                                        <p:cTn dur="400"/>
                                        <p:tgtEl>
                                          <p:spTgt spid="1083"/>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1080"/>
                                        </p:tgtEl>
                                        <p:attrNameLst>
                                          <p:attrName>style.visibility</p:attrName>
                                        </p:attrNameLst>
                                      </p:cBhvr>
                                      <p:to>
                                        <p:strVal val="visible"/>
                                      </p:to>
                                    </p:set>
                                    <p:anim calcmode="lin" valueType="num">
                                      <p:cBhvr additive="base">
                                        <p:cTn dur="400"/>
                                        <p:tgtEl>
                                          <p:spTgt spid="1080"/>
                                        </p:tgtEl>
                                        <p:attrNameLst>
                                          <p:attrName>ppt_w</p:attrName>
                                        </p:attrNameLst>
                                      </p:cBhvr>
                                      <p:tavLst>
                                        <p:tav fmla="" tm="0">
                                          <p:val>
                                            <p:strVal val="0"/>
                                          </p:val>
                                        </p:tav>
                                        <p:tav fmla="" tm="100000">
                                          <p:val>
                                            <p:strVal val="#ppt_w"/>
                                          </p:val>
                                        </p:tav>
                                      </p:tavLst>
                                    </p:anim>
                                    <p:anim calcmode="lin" valueType="num">
                                      <p:cBhvr additive="base">
                                        <p:cTn dur="400"/>
                                        <p:tgtEl>
                                          <p:spTgt spid="1080"/>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092"/>
                                        </p:tgtEl>
                                        <p:attrNameLst>
                                          <p:attrName>style.visibility</p:attrName>
                                        </p:attrNameLst>
                                      </p:cBhvr>
                                      <p:to>
                                        <p:strVal val="visible"/>
                                      </p:to>
                                    </p:set>
                                    <p:anim calcmode="lin" valueType="num">
                                      <p:cBhvr additive="base">
                                        <p:cTn dur="400"/>
                                        <p:tgtEl>
                                          <p:spTgt spid="1092"/>
                                        </p:tgtEl>
                                        <p:attrNameLst>
                                          <p:attrName>ppt_w</p:attrName>
                                        </p:attrNameLst>
                                      </p:cBhvr>
                                      <p:tavLst>
                                        <p:tav fmla="" tm="0">
                                          <p:val>
                                            <p:strVal val="0"/>
                                          </p:val>
                                        </p:tav>
                                        <p:tav fmla="" tm="100000">
                                          <p:val>
                                            <p:strVal val="#ppt_w"/>
                                          </p:val>
                                        </p:tav>
                                      </p:tavLst>
                                    </p:anim>
                                    <p:anim calcmode="lin" valueType="num">
                                      <p:cBhvr additive="base">
                                        <p:cTn dur="400"/>
                                        <p:tgtEl>
                                          <p:spTgt spid="109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099" name="Shape 1099"/>
        <p:cNvGrpSpPr/>
        <p:nvPr/>
      </p:nvGrpSpPr>
      <p:grpSpPr>
        <a:xfrm>
          <a:off x="0" y="0"/>
          <a:ext cx="0" cy="0"/>
          <a:chOff x="0" y="0"/>
          <a:chExt cx="0" cy="0"/>
        </a:xfrm>
      </p:grpSpPr>
      <p:sp>
        <p:nvSpPr>
          <p:cNvPr id="1100" name="Shape 1100"/>
          <p:cNvSpPr txBox="1"/>
          <p:nvPr>
            <p:ph type="ctrTitle"/>
          </p:nvPr>
        </p:nvSpPr>
        <p:spPr>
          <a:xfrm>
            <a:off x="1017587" y="1596570"/>
            <a:ext cx="6048299" cy="764058"/>
          </a:xfrm>
          <a:prstGeom prst="rect">
            <a:avLst/>
          </a:prstGeom>
          <a:noFill/>
          <a:ln>
            <a:noFill/>
          </a:ln>
        </p:spPr>
        <p:txBody>
          <a:bodyPr anchorCtr="0" anchor="b" bIns="91425" lIns="91425" rIns="91425" tIns="91425">
            <a:noAutofit/>
          </a:bodyPr>
          <a:lstStyle/>
          <a:p>
            <a:pPr indent="0" lvl="0" marL="0" marR="0" rtl="0" algn="l">
              <a:lnSpc>
                <a:spcPct val="90000"/>
              </a:lnSpc>
              <a:spcBef>
                <a:spcPts val="0"/>
              </a:spcBef>
              <a:spcAft>
                <a:spcPts val="0"/>
              </a:spcAft>
              <a:buClr>
                <a:srgbClr val="F27C3A"/>
              </a:buClr>
              <a:buSzPct val="25000"/>
              <a:buFont typeface="Arial"/>
              <a:buNone/>
            </a:pPr>
            <a:r>
              <a:rPr b="0" i="0" lang="en-US" sz="4000" u="none" cap="none" strike="noStrike">
                <a:solidFill>
                  <a:srgbClr val="F27C3A"/>
                </a:solidFill>
                <a:latin typeface="Arial"/>
                <a:ea typeface="Arial"/>
                <a:cs typeface="Arial"/>
                <a:sym typeface="Arial"/>
              </a:rPr>
              <a:t>Deploying Cloud Foundry</a:t>
            </a:r>
          </a:p>
        </p:txBody>
      </p:sp>
      <p:sp>
        <p:nvSpPr>
          <p:cNvPr id="1101" name="Shape 1101"/>
          <p:cNvSpPr txBox="1"/>
          <p:nvPr/>
        </p:nvSpPr>
        <p:spPr>
          <a:xfrm>
            <a:off x="1026053" y="2447127"/>
            <a:ext cx="6048374" cy="56276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400" u="none" cap="none" strike="noStrike">
                <a:solidFill>
                  <a:srgbClr val="FFFFFF"/>
                </a:solidFill>
                <a:latin typeface="Arial"/>
                <a:ea typeface="Arial"/>
                <a:cs typeface="Arial"/>
                <a:sym typeface="Arial"/>
              </a:rPr>
              <a:t>Overview</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05" name="Shape 1105"/>
        <p:cNvGrpSpPr/>
        <p:nvPr/>
      </p:nvGrpSpPr>
      <p:grpSpPr>
        <a:xfrm>
          <a:off x="0" y="0"/>
          <a:ext cx="0" cy="0"/>
          <a:chOff x="0" y="0"/>
          <a:chExt cx="0" cy="0"/>
        </a:xfrm>
      </p:grpSpPr>
      <p:sp>
        <p:nvSpPr>
          <p:cNvPr id="1106" name="Shape 1106"/>
          <p:cNvSpPr/>
          <p:nvPr/>
        </p:nvSpPr>
        <p:spPr>
          <a:xfrm>
            <a:off x="1724025" y="1200150"/>
            <a:ext cx="3990975" cy="3200397"/>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Arial"/>
              <a:ea typeface="Arial"/>
              <a:cs typeface="Arial"/>
              <a:sym typeface="Arial"/>
            </a:endParaRPr>
          </a:p>
        </p:txBody>
      </p:sp>
      <p:grpSp>
        <p:nvGrpSpPr>
          <p:cNvPr id="1107" name="Shape 1107"/>
          <p:cNvGrpSpPr/>
          <p:nvPr/>
        </p:nvGrpSpPr>
        <p:grpSpPr>
          <a:xfrm>
            <a:off x="3976503" y="2648851"/>
            <a:ext cx="1533402" cy="443726"/>
            <a:chOff x="4038600" y="2305108"/>
            <a:chExt cx="1533402" cy="443726"/>
          </a:xfrm>
        </p:grpSpPr>
        <p:sp>
          <p:nvSpPr>
            <p:cNvPr id="1108" name="Shape 1108"/>
            <p:cNvSpPr/>
            <p:nvPr/>
          </p:nvSpPr>
          <p:spPr>
            <a:xfrm>
              <a:off x="4038600" y="2305108"/>
              <a:ext cx="153340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Message Bus</a:t>
              </a:r>
            </a:p>
          </p:txBody>
        </p:sp>
        <p:sp>
          <p:nvSpPr>
            <p:cNvPr id="1109" name="Shape 1109"/>
            <p:cNvSpPr/>
            <p:nvPr/>
          </p:nvSpPr>
          <p:spPr>
            <a:xfrm rot="-10345447">
              <a:off x="4094828" y="2426119"/>
              <a:ext cx="239023" cy="210911"/>
            </a:xfrm>
            <a:custGeom>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sp>
        <p:nvSpPr>
          <p:cNvPr id="1110" name="Shape 1110"/>
          <p:cNvSpPr/>
          <p:nvPr/>
        </p:nvSpPr>
        <p:spPr>
          <a:xfrm>
            <a:off x="5715000" y="1200150"/>
            <a:ext cx="3085552" cy="3200397"/>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Arial"/>
              <a:ea typeface="Arial"/>
              <a:cs typeface="Arial"/>
              <a:sym typeface="Arial"/>
            </a:endParaRPr>
          </a:p>
        </p:txBody>
      </p:sp>
      <p:sp>
        <p:nvSpPr>
          <p:cNvPr id="1111" name="Shape 1111"/>
          <p:cNvSpPr/>
          <p:nvPr/>
        </p:nvSpPr>
        <p:spPr>
          <a:xfrm>
            <a:off x="7010400" y="3955017"/>
            <a:ext cx="1696681" cy="3693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Calibri"/>
                <a:ea typeface="Calibri"/>
                <a:cs typeface="Calibri"/>
                <a:sym typeface="Calibri"/>
              </a:rPr>
              <a:t>IaaS</a:t>
            </a:r>
          </a:p>
        </p:txBody>
      </p:sp>
      <p:sp>
        <p:nvSpPr>
          <p:cNvPr id="1112" name="Shape 1112"/>
          <p:cNvSpPr/>
          <p:nvPr/>
        </p:nvSpPr>
        <p:spPr>
          <a:xfrm>
            <a:off x="2743200" y="3678019"/>
            <a:ext cx="2878328" cy="646331"/>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0000"/>
              </a:buClr>
              <a:buSzPct val="25000"/>
              <a:buFont typeface="Calibri"/>
              <a:buNone/>
            </a:pPr>
            <a:r>
              <a:rPr b="0" i="0" lang="en-US" sz="1800" u="none" cap="none" strike="noStrike">
                <a:solidFill>
                  <a:srgbClr val="000000"/>
                </a:solidFill>
                <a:latin typeface="Calibri"/>
                <a:ea typeface="Calibri"/>
                <a:cs typeface="Calibri"/>
                <a:sym typeface="Calibri"/>
              </a:rPr>
              <a:t>Cloud Foundry       Operations Manager/BOSH</a:t>
            </a:r>
          </a:p>
        </p:txBody>
      </p:sp>
      <p:grpSp>
        <p:nvGrpSpPr>
          <p:cNvPr id="1113" name="Shape 1113"/>
          <p:cNvGrpSpPr/>
          <p:nvPr/>
        </p:nvGrpSpPr>
        <p:grpSpPr>
          <a:xfrm>
            <a:off x="1943954" y="1384374"/>
            <a:ext cx="1533402" cy="443726"/>
            <a:chOff x="810566" y="1384374"/>
            <a:chExt cx="1533402" cy="443726"/>
          </a:xfrm>
        </p:grpSpPr>
        <p:sp>
          <p:nvSpPr>
            <p:cNvPr id="1114" name="Shape 1114"/>
            <p:cNvSpPr/>
            <p:nvPr/>
          </p:nvSpPr>
          <p:spPr>
            <a:xfrm>
              <a:off x="810566" y="1384374"/>
              <a:ext cx="153340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DB</a:t>
              </a:r>
            </a:p>
          </p:txBody>
        </p:sp>
        <p:sp>
          <p:nvSpPr>
            <p:cNvPr id="1115" name="Shape 1115"/>
            <p:cNvSpPr/>
            <p:nvPr/>
          </p:nvSpPr>
          <p:spPr>
            <a:xfrm>
              <a:off x="874073" y="1498378"/>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grpSp>
        <p:nvGrpSpPr>
          <p:cNvPr id="1116" name="Shape 1116"/>
          <p:cNvGrpSpPr/>
          <p:nvPr/>
        </p:nvGrpSpPr>
        <p:grpSpPr>
          <a:xfrm>
            <a:off x="3976503" y="1794381"/>
            <a:ext cx="1533402" cy="443726"/>
            <a:chOff x="5181600" y="2326964"/>
            <a:chExt cx="1533402" cy="443726"/>
          </a:xfrm>
        </p:grpSpPr>
        <p:sp>
          <p:nvSpPr>
            <p:cNvPr id="1117" name="Shape 1117"/>
            <p:cNvSpPr/>
            <p:nvPr/>
          </p:nvSpPr>
          <p:spPr>
            <a:xfrm>
              <a:off x="5181600" y="2326964"/>
              <a:ext cx="153340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BOSH Director</a:t>
              </a:r>
            </a:p>
          </p:txBody>
        </p:sp>
        <p:sp>
          <p:nvSpPr>
            <p:cNvPr id="1118" name="Shape 1118"/>
            <p:cNvSpPr/>
            <p:nvPr/>
          </p:nvSpPr>
          <p:spPr>
            <a:xfrm>
              <a:off x="5257800" y="2430983"/>
              <a:ext cx="199082" cy="26567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grpSp>
        <p:nvGrpSpPr>
          <p:cNvPr id="1119" name="Shape 1119"/>
          <p:cNvGrpSpPr/>
          <p:nvPr/>
        </p:nvGrpSpPr>
        <p:grpSpPr>
          <a:xfrm>
            <a:off x="1943952" y="2221766"/>
            <a:ext cx="1533402" cy="443726"/>
            <a:chOff x="2155867" y="1384375"/>
            <a:chExt cx="1533402" cy="443726"/>
          </a:xfrm>
        </p:grpSpPr>
        <p:sp>
          <p:nvSpPr>
            <p:cNvPr id="1120" name="Shape 1120"/>
            <p:cNvSpPr/>
            <p:nvPr/>
          </p:nvSpPr>
          <p:spPr>
            <a:xfrm>
              <a:off x="2155867" y="1384375"/>
              <a:ext cx="153340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Blobstore</a:t>
              </a:r>
            </a:p>
          </p:txBody>
        </p:sp>
        <p:sp>
          <p:nvSpPr>
            <p:cNvPr id="1121" name="Shape 1121"/>
            <p:cNvSpPr/>
            <p:nvPr/>
          </p:nvSpPr>
          <p:spPr>
            <a:xfrm rot="-2700000">
              <a:off x="2241489" y="1547538"/>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grpSp>
        <p:nvGrpSpPr>
          <p:cNvPr id="1122" name="Shape 1122"/>
          <p:cNvGrpSpPr/>
          <p:nvPr/>
        </p:nvGrpSpPr>
        <p:grpSpPr>
          <a:xfrm>
            <a:off x="1943954" y="3059158"/>
            <a:ext cx="1533402" cy="443726"/>
            <a:chOff x="3495798" y="1384374"/>
            <a:chExt cx="1533402" cy="443726"/>
          </a:xfrm>
        </p:grpSpPr>
        <p:sp>
          <p:nvSpPr>
            <p:cNvPr id="1123" name="Shape 1123"/>
            <p:cNvSpPr/>
            <p:nvPr/>
          </p:nvSpPr>
          <p:spPr>
            <a:xfrm>
              <a:off x="3495798" y="1384374"/>
              <a:ext cx="153340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Health Monitor</a:t>
              </a:r>
            </a:p>
          </p:txBody>
        </p:sp>
        <p:sp>
          <p:nvSpPr>
            <p:cNvPr id="1124" name="Shape 1124"/>
            <p:cNvSpPr/>
            <p:nvPr/>
          </p:nvSpPr>
          <p:spPr>
            <a:xfrm>
              <a:off x="3549266" y="1516358"/>
              <a:ext cx="221226" cy="195187"/>
            </a:xfrm>
            <a:prstGeom prst="hear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sp>
        <p:nvSpPr>
          <p:cNvPr id="1125" name="Shape 1125"/>
          <p:cNvSpPr/>
          <p:nvPr/>
        </p:nvSpPr>
        <p:spPr>
          <a:xfrm>
            <a:off x="181591" y="2886075"/>
            <a:ext cx="1390650" cy="1514473"/>
          </a:xfrm>
          <a:prstGeom prst="roundRect">
            <a:avLst>
              <a:gd fmla="val 7448" name="adj"/>
            </a:avLst>
          </a:prstGeom>
          <a:solidFill>
            <a:schemeClr val="lt1"/>
          </a:solid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US" sz="1400" u="none" cap="none" strike="noStrike">
                <a:solidFill>
                  <a:schemeClr val="dk1"/>
                </a:solidFill>
                <a:latin typeface="Arial"/>
                <a:ea typeface="Arial"/>
                <a:cs typeface="Arial"/>
                <a:sym typeface="Arial"/>
              </a:rPr>
              <a:t>Deployment</a:t>
            </a:r>
          </a:p>
          <a:p>
            <a:pPr indent="-119063" lvl="0" marL="119063" marR="0" rtl="0" algn="l">
              <a:lnSpc>
                <a:spcPct val="100000"/>
              </a:lnSpc>
              <a:spcBef>
                <a:spcPts val="600"/>
              </a:spcBef>
              <a:spcAft>
                <a:spcPts val="0"/>
              </a:spcAft>
              <a:buClr>
                <a:schemeClr val="dk1"/>
              </a:buClr>
              <a:buSzPct val="100000"/>
              <a:buFont typeface="Arial"/>
              <a:buChar char="•"/>
            </a:pPr>
            <a:r>
              <a:rPr b="0" i="0" lang="en-US" sz="1400" u="none" cap="none" strike="noStrike">
                <a:solidFill>
                  <a:schemeClr val="dk1"/>
                </a:solidFill>
                <a:latin typeface="Arial"/>
                <a:ea typeface="Arial"/>
                <a:cs typeface="Arial"/>
                <a:sym typeface="Arial"/>
              </a:rPr>
              <a:t>Packages</a:t>
            </a:r>
          </a:p>
          <a:p>
            <a:pPr indent="-120650" lvl="1" marL="285750" marR="0" rtl="0" algn="l">
              <a:lnSpc>
                <a:spcPct val="100000"/>
              </a:lnSpc>
              <a:spcBef>
                <a:spcPts val="0"/>
              </a:spcBef>
              <a:spcAft>
                <a:spcPts val="0"/>
              </a:spcAft>
              <a:buClr>
                <a:schemeClr val="dk1"/>
              </a:buClr>
              <a:buSzPct val="100000"/>
              <a:buFont typeface="Arial"/>
              <a:buChar char="•"/>
            </a:pPr>
            <a:r>
              <a:rPr b="0" i="0" lang="en-US" sz="1400" u="none" cap="none" strike="noStrike">
                <a:solidFill>
                  <a:schemeClr val="dk1"/>
                </a:solidFill>
                <a:latin typeface="Arial"/>
                <a:ea typeface="Arial"/>
                <a:cs typeface="Arial"/>
                <a:sym typeface="Arial"/>
              </a:rPr>
              <a:t>Blobs</a:t>
            </a:r>
          </a:p>
          <a:p>
            <a:pPr indent="-120650" lvl="1" marL="285750" marR="0" rtl="0" algn="l">
              <a:lnSpc>
                <a:spcPct val="100000"/>
              </a:lnSpc>
              <a:spcBef>
                <a:spcPts val="0"/>
              </a:spcBef>
              <a:spcAft>
                <a:spcPts val="0"/>
              </a:spcAft>
              <a:buClr>
                <a:schemeClr val="dk1"/>
              </a:buClr>
              <a:buSzPct val="100000"/>
              <a:buFont typeface="Arial"/>
              <a:buChar char="•"/>
            </a:pPr>
            <a:r>
              <a:rPr b="0" i="0" lang="en-US" sz="1400" u="none" cap="none" strike="noStrike">
                <a:solidFill>
                  <a:schemeClr val="dk1"/>
                </a:solidFill>
                <a:latin typeface="Arial"/>
                <a:ea typeface="Arial"/>
                <a:cs typeface="Arial"/>
                <a:sym typeface="Arial"/>
              </a:rPr>
              <a:t>Source</a:t>
            </a:r>
          </a:p>
          <a:p>
            <a:pPr indent="-119063" lvl="0" marL="119063" marR="0" rtl="0" algn="l">
              <a:lnSpc>
                <a:spcPct val="100000"/>
              </a:lnSpc>
              <a:spcBef>
                <a:spcPts val="0"/>
              </a:spcBef>
              <a:spcAft>
                <a:spcPts val="0"/>
              </a:spcAft>
              <a:buClr>
                <a:schemeClr val="dk1"/>
              </a:buClr>
              <a:buSzPct val="100000"/>
              <a:buFont typeface="Arial"/>
              <a:buChar char="•"/>
            </a:pPr>
            <a:r>
              <a:rPr b="0" i="0" lang="en-US" sz="1400" u="none" cap="none" strike="noStrike">
                <a:solidFill>
                  <a:schemeClr val="dk1"/>
                </a:solidFill>
                <a:latin typeface="Arial"/>
                <a:ea typeface="Arial"/>
                <a:cs typeface="Arial"/>
                <a:sym typeface="Arial"/>
              </a:rPr>
              <a:t>Jobs</a:t>
            </a:r>
          </a:p>
          <a:p>
            <a:pPr indent="-119063" lvl="0" marL="119063" marR="0" rtl="0" algn="l">
              <a:lnSpc>
                <a:spcPct val="100000"/>
              </a:lnSpc>
              <a:spcBef>
                <a:spcPts val="0"/>
              </a:spcBef>
              <a:spcAft>
                <a:spcPts val="0"/>
              </a:spcAft>
              <a:buClr>
                <a:schemeClr val="dk1"/>
              </a:buClr>
              <a:buSzPct val="100000"/>
              <a:buFont typeface="Arial"/>
              <a:buChar char="•"/>
            </a:pPr>
            <a:r>
              <a:rPr b="0" i="0" lang="en-US" sz="1400" u="none" cap="none" strike="noStrike">
                <a:solidFill>
                  <a:schemeClr val="dk1"/>
                </a:solidFill>
                <a:latin typeface="Arial"/>
                <a:ea typeface="Arial"/>
                <a:cs typeface="Arial"/>
                <a:sym typeface="Arial"/>
              </a:rPr>
              <a:t>Manifest</a:t>
            </a:r>
          </a:p>
        </p:txBody>
      </p:sp>
      <p:sp>
        <p:nvSpPr>
          <p:cNvPr id="1126" name="Shape 1126"/>
          <p:cNvSpPr/>
          <p:nvPr/>
        </p:nvSpPr>
        <p:spPr>
          <a:xfrm>
            <a:off x="366712" y="1627749"/>
            <a:ext cx="1542433" cy="776286"/>
          </a:xfrm>
          <a:prstGeom prst="rightArrow">
            <a:avLst>
              <a:gd fmla="val 72086" name="adj1"/>
              <a:gd fmla="val 41820"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Deploy new</a:t>
            </a:r>
          </a:p>
          <a:p>
            <a:pPr indent="0" lvl="0" marL="0" marR="0" rtl="0" algn="ctr">
              <a:lnSpc>
                <a:spcPct val="100000"/>
              </a:lnSpc>
              <a:spcBef>
                <a:spcPts val="0"/>
              </a:spcBef>
              <a:spcAft>
                <a:spcPts val="0"/>
              </a:spcAft>
              <a:buClr>
                <a:schemeClr val="lt1"/>
              </a:buClr>
              <a:buSzPct val="25000"/>
              <a:buFont typeface="Arial"/>
              <a:buNone/>
            </a:pPr>
            <a:r>
              <a:rPr b="0" i="1" lang="en-US" sz="1400" u="none" cap="none" strike="noStrike">
                <a:solidFill>
                  <a:schemeClr val="lt1"/>
                </a:solidFill>
                <a:latin typeface="Arial"/>
                <a:ea typeface="Arial"/>
                <a:cs typeface="Arial"/>
                <a:sym typeface="Arial"/>
              </a:rPr>
              <a:t>CF Instance</a:t>
            </a:r>
          </a:p>
        </p:txBody>
      </p:sp>
      <p:pic>
        <p:nvPicPr>
          <p:cNvPr id="1127" name="Shape 1127"/>
          <p:cNvPicPr preferRelativeResize="0"/>
          <p:nvPr/>
        </p:nvPicPr>
        <p:blipFill rotWithShape="1">
          <a:blip r:embed="rId3">
            <a:alphaModFix/>
          </a:blip>
          <a:srcRect b="0" l="0" r="0" t="0"/>
          <a:stretch/>
        </p:blipFill>
        <p:spPr>
          <a:xfrm>
            <a:off x="181591" y="1627749"/>
            <a:ext cx="438150" cy="776286"/>
          </a:xfrm>
          <a:prstGeom prst="rect">
            <a:avLst/>
          </a:prstGeom>
          <a:noFill/>
          <a:ln>
            <a:noFill/>
          </a:ln>
        </p:spPr>
      </p:pic>
      <p:grpSp>
        <p:nvGrpSpPr>
          <p:cNvPr id="1128" name="Shape 1128"/>
          <p:cNvGrpSpPr/>
          <p:nvPr/>
        </p:nvGrpSpPr>
        <p:grpSpPr>
          <a:xfrm>
            <a:off x="5958598" y="1409866"/>
            <a:ext cx="2602716" cy="1033760"/>
            <a:chOff x="5958598" y="1409866"/>
            <a:chExt cx="2602716" cy="1033760"/>
          </a:xfrm>
        </p:grpSpPr>
        <p:sp>
          <p:nvSpPr>
            <p:cNvPr id="1129" name="Shape 1129"/>
            <p:cNvSpPr/>
            <p:nvPr/>
          </p:nvSpPr>
          <p:spPr>
            <a:xfrm>
              <a:off x="5958598" y="1409866"/>
              <a:ext cx="2602716" cy="1033760"/>
            </a:xfrm>
            <a:prstGeom prst="roundRect">
              <a:avLst>
                <a:gd fmla="val 4579" name="adj"/>
              </a:avLst>
            </a:prstGeom>
            <a:solidFill>
              <a:srgbClr val="33928A"/>
            </a:solidFill>
            <a:ln>
              <a:noFill/>
            </a:ln>
          </p:spPr>
          <p:txBody>
            <a:bodyPr anchorCtr="0" anchor="ctr" bIns="0" lIns="914400"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Worker VMs</a:t>
              </a:r>
            </a:p>
          </p:txBody>
        </p:sp>
        <p:grpSp>
          <p:nvGrpSpPr>
            <p:cNvPr id="1130" name="Shape 1130"/>
            <p:cNvGrpSpPr/>
            <p:nvPr/>
          </p:nvGrpSpPr>
          <p:grpSpPr>
            <a:xfrm>
              <a:off x="6034263" y="1504950"/>
              <a:ext cx="751568" cy="871170"/>
              <a:chOff x="6443676" y="1273494"/>
              <a:chExt cx="993332" cy="1151407"/>
            </a:xfrm>
          </p:grpSpPr>
          <p:pic>
            <p:nvPicPr>
              <p:cNvPr id="1131" name="Shape 1131"/>
              <p:cNvPicPr preferRelativeResize="0"/>
              <p:nvPr/>
            </p:nvPicPr>
            <p:blipFill rotWithShape="1">
              <a:blip r:embed="rId4">
                <a:alphaModFix/>
              </a:blip>
              <a:srcRect b="0" l="0" r="0" t="0"/>
              <a:stretch/>
            </p:blipFill>
            <p:spPr>
              <a:xfrm>
                <a:off x="6443676" y="1556883"/>
                <a:ext cx="478470" cy="560811"/>
              </a:xfrm>
              <a:prstGeom prst="rect">
                <a:avLst/>
              </a:prstGeom>
              <a:noFill/>
              <a:ln>
                <a:noFill/>
              </a:ln>
            </p:spPr>
          </p:pic>
          <p:pic>
            <p:nvPicPr>
              <p:cNvPr id="1132" name="Shape 1132"/>
              <p:cNvPicPr preferRelativeResize="0"/>
              <p:nvPr/>
            </p:nvPicPr>
            <p:blipFill rotWithShape="1">
              <a:blip r:embed="rId4">
                <a:alphaModFix/>
              </a:blip>
              <a:srcRect b="0" l="0" r="0" t="0"/>
              <a:stretch/>
            </p:blipFill>
            <p:spPr>
              <a:xfrm>
                <a:off x="6699395" y="1710485"/>
                <a:ext cx="478470" cy="560811"/>
              </a:xfrm>
              <a:prstGeom prst="rect">
                <a:avLst/>
              </a:prstGeom>
              <a:noFill/>
              <a:ln>
                <a:noFill/>
              </a:ln>
            </p:spPr>
          </p:pic>
          <p:pic>
            <p:nvPicPr>
              <p:cNvPr id="1133" name="Shape 1133"/>
              <p:cNvPicPr preferRelativeResize="0"/>
              <p:nvPr/>
            </p:nvPicPr>
            <p:blipFill rotWithShape="1">
              <a:blip r:embed="rId4">
                <a:alphaModFix/>
              </a:blip>
              <a:srcRect b="0" l="0" r="0" t="0"/>
              <a:stretch/>
            </p:blipFill>
            <p:spPr>
              <a:xfrm>
                <a:off x="6955114" y="1864089"/>
                <a:ext cx="478470" cy="560811"/>
              </a:xfrm>
              <a:prstGeom prst="rect">
                <a:avLst/>
              </a:prstGeom>
              <a:noFill/>
              <a:ln>
                <a:noFill/>
              </a:ln>
            </p:spPr>
          </p:pic>
          <p:pic>
            <p:nvPicPr>
              <p:cNvPr id="1134" name="Shape 1134"/>
              <p:cNvPicPr preferRelativeResize="0"/>
              <p:nvPr/>
            </p:nvPicPr>
            <p:blipFill rotWithShape="1">
              <a:blip r:embed="rId4">
                <a:alphaModFix/>
              </a:blip>
              <a:srcRect b="0" l="0" r="0" t="0"/>
              <a:stretch/>
            </p:blipFill>
            <p:spPr>
              <a:xfrm>
                <a:off x="6447100" y="1273494"/>
                <a:ext cx="478470" cy="560811"/>
              </a:xfrm>
              <a:prstGeom prst="rect">
                <a:avLst/>
              </a:prstGeom>
              <a:noFill/>
              <a:ln>
                <a:noFill/>
              </a:ln>
            </p:spPr>
          </p:pic>
          <p:pic>
            <p:nvPicPr>
              <p:cNvPr id="1135" name="Shape 1135"/>
              <p:cNvPicPr preferRelativeResize="0"/>
              <p:nvPr/>
            </p:nvPicPr>
            <p:blipFill rotWithShape="1">
              <a:blip r:embed="rId4">
                <a:alphaModFix/>
              </a:blip>
              <a:srcRect b="0" l="0" r="0" t="0"/>
              <a:stretch/>
            </p:blipFill>
            <p:spPr>
              <a:xfrm>
                <a:off x="6702817" y="1427095"/>
                <a:ext cx="478470" cy="560811"/>
              </a:xfrm>
              <a:prstGeom prst="rect">
                <a:avLst/>
              </a:prstGeom>
              <a:noFill/>
              <a:ln>
                <a:noFill/>
              </a:ln>
            </p:spPr>
          </p:pic>
          <p:pic>
            <p:nvPicPr>
              <p:cNvPr id="1136" name="Shape 1136"/>
              <p:cNvPicPr preferRelativeResize="0"/>
              <p:nvPr/>
            </p:nvPicPr>
            <p:blipFill rotWithShape="1">
              <a:blip r:embed="rId4">
                <a:alphaModFix/>
              </a:blip>
              <a:srcRect b="0" l="0" r="0" t="0"/>
              <a:stretch/>
            </p:blipFill>
            <p:spPr>
              <a:xfrm>
                <a:off x="6958538" y="1580698"/>
                <a:ext cx="478470" cy="560811"/>
              </a:xfrm>
              <a:prstGeom prst="rect">
                <a:avLst/>
              </a:prstGeom>
              <a:noFill/>
              <a:ln>
                <a:noFill/>
              </a:ln>
            </p:spPr>
          </p:pic>
        </p:grpSp>
      </p:grpSp>
      <p:grpSp>
        <p:nvGrpSpPr>
          <p:cNvPr id="1137" name="Shape 1137"/>
          <p:cNvGrpSpPr/>
          <p:nvPr/>
        </p:nvGrpSpPr>
        <p:grpSpPr>
          <a:xfrm>
            <a:off x="5958598" y="2542365"/>
            <a:ext cx="2602716" cy="807464"/>
            <a:chOff x="5958598" y="2542365"/>
            <a:chExt cx="2602716" cy="807464"/>
          </a:xfrm>
        </p:grpSpPr>
        <p:sp>
          <p:nvSpPr>
            <p:cNvPr id="1138" name="Shape 1138"/>
            <p:cNvSpPr/>
            <p:nvPr/>
          </p:nvSpPr>
          <p:spPr>
            <a:xfrm>
              <a:off x="5958598" y="2542365"/>
              <a:ext cx="2602716" cy="807464"/>
            </a:xfrm>
            <a:prstGeom prst="roundRect">
              <a:avLst>
                <a:gd fmla="val 4579" name="adj"/>
              </a:avLst>
            </a:prstGeom>
            <a:solidFill>
              <a:srgbClr val="33928A"/>
            </a:solidFill>
            <a:ln>
              <a:noFill/>
            </a:ln>
          </p:spPr>
          <p:txBody>
            <a:bodyPr anchorCtr="0" anchor="t" bIns="0" lIns="320025" rIns="0" tIns="109725">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etcd</a:t>
              </a:r>
            </a:p>
          </p:txBody>
        </p:sp>
        <p:pic>
          <p:nvPicPr>
            <p:cNvPr id="1139" name="Shape 1139"/>
            <p:cNvPicPr preferRelativeResize="0"/>
            <p:nvPr/>
          </p:nvPicPr>
          <p:blipFill rotWithShape="1">
            <a:blip r:embed="rId5">
              <a:alphaModFix/>
            </a:blip>
            <a:srcRect b="0" l="0" r="0" t="0"/>
            <a:stretch/>
          </p:blipFill>
          <p:spPr>
            <a:xfrm>
              <a:off x="7961239" y="2744640"/>
              <a:ext cx="478470" cy="560811"/>
            </a:xfrm>
            <a:prstGeom prst="rect">
              <a:avLst/>
            </a:prstGeom>
            <a:noFill/>
            <a:ln>
              <a:noFill/>
            </a:ln>
          </p:spPr>
        </p:pic>
        <p:sp>
          <p:nvSpPr>
            <p:cNvPr id="1140" name="Shape 1140"/>
            <p:cNvSpPr txBox="1"/>
            <p:nvPr/>
          </p:nvSpPr>
          <p:spPr>
            <a:xfrm>
              <a:off x="7165514" y="2997402"/>
              <a:ext cx="835486" cy="253916"/>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chemeClr val="lt1"/>
                </a:buClr>
                <a:buSzPct val="25000"/>
                <a:buFont typeface="Arial"/>
                <a:buNone/>
              </a:pPr>
              <a:r>
                <a:rPr b="1" i="0" lang="en-US" sz="1050" u="none" cap="none" strike="noStrike">
                  <a:solidFill>
                    <a:schemeClr val="lt1"/>
                  </a:solidFill>
                  <a:latin typeface="Arial"/>
                  <a:ea typeface="Arial"/>
                  <a:cs typeface="Arial"/>
                  <a:sym typeface="Arial"/>
                </a:rPr>
                <a:t>Target VM</a:t>
              </a:r>
            </a:p>
          </p:txBody>
        </p:sp>
        <p:sp>
          <p:nvSpPr>
            <p:cNvPr id="1141" name="Shape 1141"/>
            <p:cNvSpPr/>
            <p:nvPr/>
          </p:nvSpPr>
          <p:spPr>
            <a:xfrm rot="-10345447">
              <a:off x="6014828" y="2673761"/>
              <a:ext cx="239023" cy="210911"/>
            </a:xfrm>
            <a:custGeom>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cxnSp>
        <p:nvCxnSpPr>
          <p:cNvPr id="1142" name="Shape 1142"/>
          <p:cNvCxnSpPr>
            <a:stCxn id="1114" idx="3"/>
          </p:cNvCxnSpPr>
          <p:nvPr/>
        </p:nvCxnSpPr>
        <p:spPr>
          <a:xfrm>
            <a:off x="3477356" y="1606237"/>
            <a:ext cx="499200" cy="188100"/>
          </a:xfrm>
          <a:prstGeom prst="straightConnector1">
            <a:avLst/>
          </a:prstGeom>
          <a:noFill/>
          <a:ln cap="flat" cmpd="sng" w="19050">
            <a:solidFill>
              <a:srgbClr val="7F7F7F"/>
            </a:solidFill>
            <a:prstDash val="solid"/>
            <a:round/>
            <a:headEnd len="med" w="med" type="none"/>
            <a:tailEnd len="med" w="med" type="none"/>
          </a:ln>
        </p:spPr>
      </p:cxnSp>
      <p:cxnSp>
        <p:nvCxnSpPr>
          <p:cNvPr id="1143" name="Shape 1143"/>
          <p:cNvCxnSpPr>
            <a:stCxn id="1120" idx="3"/>
          </p:cNvCxnSpPr>
          <p:nvPr/>
        </p:nvCxnSpPr>
        <p:spPr>
          <a:xfrm flipH="1" rot="10800000">
            <a:off x="3477355" y="2221629"/>
            <a:ext cx="499200" cy="222000"/>
          </a:xfrm>
          <a:prstGeom prst="straightConnector1">
            <a:avLst/>
          </a:prstGeom>
          <a:noFill/>
          <a:ln cap="flat" cmpd="sng" w="19050">
            <a:solidFill>
              <a:srgbClr val="7F7F7F"/>
            </a:solidFill>
            <a:prstDash val="solid"/>
            <a:round/>
            <a:headEnd len="med" w="med" type="none"/>
            <a:tailEnd len="med" w="med" type="none"/>
          </a:ln>
        </p:spPr>
      </p:cxnSp>
      <p:cxnSp>
        <p:nvCxnSpPr>
          <p:cNvPr id="1144" name="Shape 1144"/>
          <p:cNvCxnSpPr>
            <a:stCxn id="1126" idx="3"/>
            <a:endCxn id="1117" idx="1"/>
          </p:cNvCxnSpPr>
          <p:nvPr/>
        </p:nvCxnSpPr>
        <p:spPr>
          <a:xfrm>
            <a:off x="1909146" y="2015892"/>
            <a:ext cx="2067299" cy="300"/>
          </a:xfrm>
          <a:prstGeom prst="straightConnector1">
            <a:avLst/>
          </a:prstGeom>
          <a:noFill/>
          <a:ln cap="flat" cmpd="sng" w="19050">
            <a:solidFill>
              <a:srgbClr val="7F7F7F"/>
            </a:solidFill>
            <a:prstDash val="solid"/>
            <a:round/>
            <a:headEnd len="med" w="med" type="none"/>
            <a:tailEnd len="lg" w="lg" type="triangle"/>
          </a:ln>
        </p:spPr>
      </p:cxnSp>
      <p:cxnSp>
        <p:nvCxnSpPr>
          <p:cNvPr id="1145" name="Shape 1145"/>
          <p:cNvCxnSpPr/>
          <p:nvPr/>
        </p:nvCxnSpPr>
        <p:spPr>
          <a:xfrm flipH="1" rot="10800000">
            <a:off x="5509905" y="1930165"/>
            <a:ext cx="448694" cy="352"/>
          </a:xfrm>
          <a:prstGeom prst="straightConnector1">
            <a:avLst/>
          </a:prstGeom>
          <a:noFill/>
          <a:ln cap="flat" cmpd="sng" w="19050">
            <a:solidFill>
              <a:srgbClr val="7F7F7F"/>
            </a:solidFill>
            <a:prstDash val="solid"/>
            <a:round/>
            <a:headEnd len="med" w="med" type="none"/>
            <a:tailEnd len="lg" w="lg" type="triangle"/>
          </a:ln>
        </p:spPr>
      </p:cxnSp>
      <p:cxnSp>
        <p:nvCxnSpPr>
          <p:cNvPr id="1146" name="Shape 1146"/>
          <p:cNvCxnSpPr/>
          <p:nvPr/>
        </p:nvCxnSpPr>
        <p:spPr>
          <a:xfrm>
            <a:off x="5509905" y="2221766"/>
            <a:ext cx="448694" cy="347876"/>
          </a:xfrm>
          <a:prstGeom prst="straightConnector1">
            <a:avLst/>
          </a:prstGeom>
          <a:noFill/>
          <a:ln cap="flat" cmpd="sng" w="19050">
            <a:solidFill>
              <a:srgbClr val="7F7F7F"/>
            </a:solidFill>
            <a:prstDash val="solid"/>
            <a:round/>
            <a:headEnd len="med" w="med" type="none"/>
            <a:tailEnd len="lg" w="lg" type="triangle"/>
          </a:ln>
        </p:spPr>
      </p:cxnSp>
      <p:cxnSp>
        <p:nvCxnSpPr>
          <p:cNvPr id="1147" name="Shape 1147"/>
          <p:cNvCxnSpPr>
            <a:endCxn id="1108" idx="2"/>
          </p:cNvCxnSpPr>
          <p:nvPr/>
        </p:nvCxnSpPr>
        <p:spPr>
          <a:xfrm rot="10800000">
            <a:off x="4743204" y="3092577"/>
            <a:ext cx="1215300" cy="458700"/>
          </a:xfrm>
          <a:prstGeom prst="curvedConnector2">
            <a:avLst/>
          </a:prstGeom>
          <a:noFill/>
          <a:ln cap="flat" cmpd="sng" w="19050">
            <a:solidFill>
              <a:srgbClr val="7F7F7F"/>
            </a:solidFill>
            <a:prstDash val="solid"/>
            <a:round/>
            <a:headEnd len="med" w="med" type="none"/>
            <a:tailEnd len="lg" w="lg" type="triangle"/>
          </a:ln>
        </p:spPr>
      </p:cxnSp>
      <p:cxnSp>
        <p:nvCxnSpPr>
          <p:cNvPr id="1148" name="Shape 1148"/>
          <p:cNvCxnSpPr>
            <a:stCxn id="1108" idx="0"/>
            <a:endCxn id="1117" idx="2"/>
          </p:cNvCxnSpPr>
          <p:nvPr/>
        </p:nvCxnSpPr>
        <p:spPr>
          <a:xfrm rot="10800000">
            <a:off x="4743204" y="2238151"/>
            <a:ext cx="0" cy="410700"/>
          </a:xfrm>
          <a:prstGeom prst="straightConnector1">
            <a:avLst/>
          </a:prstGeom>
          <a:noFill/>
          <a:ln cap="flat" cmpd="sng" w="19050">
            <a:solidFill>
              <a:srgbClr val="7F7F7F"/>
            </a:solidFill>
            <a:prstDash val="solid"/>
            <a:round/>
            <a:headEnd len="med" w="med" type="none"/>
            <a:tailEnd len="lg" w="lg" type="triangle"/>
          </a:ln>
        </p:spPr>
      </p:cxnSp>
      <p:cxnSp>
        <p:nvCxnSpPr>
          <p:cNvPr id="1149" name="Shape 1149"/>
          <p:cNvCxnSpPr>
            <a:stCxn id="1108" idx="1"/>
            <a:endCxn id="1123" idx="3"/>
          </p:cNvCxnSpPr>
          <p:nvPr/>
        </p:nvCxnSpPr>
        <p:spPr>
          <a:xfrm flipH="1">
            <a:off x="3477303" y="2870714"/>
            <a:ext cx="499200" cy="410400"/>
          </a:xfrm>
          <a:prstGeom prst="straightConnector1">
            <a:avLst/>
          </a:prstGeom>
          <a:noFill/>
          <a:ln cap="flat" cmpd="sng" w="19050">
            <a:solidFill>
              <a:srgbClr val="7F7F7F"/>
            </a:solidFill>
            <a:prstDash val="solid"/>
            <a:round/>
            <a:headEnd len="med" w="med" type="none"/>
            <a:tailEnd len="lg" w="lg" type="triangle"/>
          </a:ln>
        </p:spPr>
      </p:cxnSp>
      <p:grpSp>
        <p:nvGrpSpPr>
          <p:cNvPr id="1150" name="Shape 1150"/>
          <p:cNvGrpSpPr/>
          <p:nvPr/>
        </p:nvGrpSpPr>
        <p:grpSpPr>
          <a:xfrm>
            <a:off x="5958598" y="2844958"/>
            <a:ext cx="2602716" cy="807464"/>
            <a:chOff x="5958598" y="2844958"/>
            <a:chExt cx="2602716" cy="807464"/>
          </a:xfrm>
        </p:grpSpPr>
        <p:grpSp>
          <p:nvGrpSpPr>
            <p:cNvPr id="1151" name="Shape 1151"/>
            <p:cNvGrpSpPr/>
            <p:nvPr/>
          </p:nvGrpSpPr>
          <p:grpSpPr>
            <a:xfrm>
              <a:off x="5958598" y="2844958"/>
              <a:ext cx="2602716" cy="807464"/>
              <a:chOff x="5958598" y="2844958"/>
              <a:chExt cx="2602716" cy="807464"/>
            </a:xfrm>
          </p:grpSpPr>
          <p:sp>
            <p:nvSpPr>
              <p:cNvPr id="1152" name="Shape 1152"/>
              <p:cNvSpPr/>
              <p:nvPr/>
            </p:nvSpPr>
            <p:spPr>
              <a:xfrm>
                <a:off x="5958598" y="2844958"/>
                <a:ext cx="2602716" cy="807464"/>
              </a:xfrm>
              <a:prstGeom prst="roundRect">
                <a:avLst>
                  <a:gd fmla="val 4579" name="adj"/>
                </a:avLst>
              </a:prstGeom>
              <a:solidFill>
                <a:srgbClr val="33928A"/>
              </a:solidFill>
              <a:ln>
                <a:noFill/>
              </a:ln>
            </p:spPr>
            <p:txBody>
              <a:bodyPr anchorCtr="0" anchor="t" bIns="0" lIns="320025" rIns="0" tIns="109725">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pic>
            <p:nvPicPr>
              <p:cNvPr id="1153" name="Shape 1153"/>
              <p:cNvPicPr preferRelativeResize="0"/>
              <p:nvPr/>
            </p:nvPicPr>
            <p:blipFill rotWithShape="1">
              <a:blip r:embed="rId5">
                <a:alphaModFix/>
              </a:blip>
              <a:srcRect b="0" l="0" r="0" t="0"/>
              <a:stretch/>
            </p:blipFill>
            <p:spPr>
              <a:xfrm>
                <a:off x="7961239" y="3047233"/>
                <a:ext cx="478470" cy="560811"/>
              </a:xfrm>
              <a:prstGeom prst="rect">
                <a:avLst/>
              </a:prstGeom>
              <a:noFill/>
              <a:ln>
                <a:noFill/>
              </a:ln>
            </p:spPr>
          </p:pic>
          <p:sp>
            <p:nvSpPr>
              <p:cNvPr id="1154" name="Shape 1154"/>
              <p:cNvSpPr txBox="1"/>
              <p:nvPr/>
            </p:nvSpPr>
            <p:spPr>
              <a:xfrm>
                <a:off x="7165514" y="3299998"/>
                <a:ext cx="835486" cy="253916"/>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chemeClr val="lt1"/>
                  </a:buClr>
                  <a:buSzPct val="25000"/>
                  <a:buFont typeface="Arial"/>
                  <a:buNone/>
                </a:pPr>
                <a:r>
                  <a:rPr b="1" i="0" lang="en-US" sz="1050" u="none" cap="none" strike="noStrike">
                    <a:solidFill>
                      <a:schemeClr val="lt1"/>
                    </a:solidFill>
                    <a:latin typeface="Arial"/>
                    <a:ea typeface="Arial"/>
                    <a:cs typeface="Arial"/>
                    <a:sym typeface="Arial"/>
                  </a:rPr>
                  <a:t>Target VM</a:t>
                </a:r>
              </a:p>
            </p:txBody>
          </p:sp>
        </p:grpSp>
        <p:sp>
          <p:nvSpPr>
            <p:cNvPr id="1155" name="Shape 1155"/>
            <p:cNvSpPr/>
            <p:nvPr/>
          </p:nvSpPr>
          <p:spPr>
            <a:xfrm>
              <a:off x="6002464" y="2936150"/>
              <a:ext cx="225280" cy="222166"/>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grpSp>
        <p:nvGrpSpPr>
          <p:cNvPr id="1156" name="Shape 1156"/>
          <p:cNvGrpSpPr/>
          <p:nvPr/>
        </p:nvGrpSpPr>
        <p:grpSpPr>
          <a:xfrm>
            <a:off x="5958598" y="3147552"/>
            <a:ext cx="2602716" cy="807464"/>
            <a:chOff x="5958598" y="2631059"/>
            <a:chExt cx="2602716" cy="807464"/>
          </a:xfrm>
        </p:grpSpPr>
        <p:sp>
          <p:nvSpPr>
            <p:cNvPr id="1157" name="Shape 1157"/>
            <p:cNvSpPr/>
            <p:nvPr/>
          </p:nvSpPr>
          <p:spPr>
            <a:xfrm>
              <a:off x="5958598" y="2631059"/>
              <a:ext cx="2602716" cy="807464"/>
            </a:xfrm>
            <a:prstGeom prst="roundRect">
              <a:avLst>
                <a:gd fmla="val 4579" name="adj"/>
              </a:avLst>
            </a:prstGeom>
            <a:solidFill>
              <a:srgbClr val="33928A"/>
            </a:solidFill>
            <a:ln>
              <a:noFill/>
            </a:ln>
          </p:spPr>
          <p:txBody>
            <a:bodyPr anchorCtr="0" anchor="t" bIns="0" lIns="320025" rIns="0" tIns="109725">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Cloud Controller</a:t>
              </a:r>
            </a:p>
          </p:txBody>
        </p:sp>
        <p:sp>
          <p:nvSpPr>
            <p:cNvPr id="1158" name="Shape 1158"/>
            <p:cNvSpPr/>
            <p:nvPr/>
          </p:nvSpPr>
          <p:spPr>
            <a:xfrm>
              <a:off x="6034800" y="2735081"/>
              <a:ext cx="199082" cy="26567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1159" name="Shape 1159"/>
            <p:cNvPicPr preferRelativeResize="0"/>
            <p:nvPr/>
          </p:nvPicPr>
          <p:blipFill rotWithShape="1">
            <a:blip r:embed="rId5">
              <a:alphaModFix/>
            </a:blip>
            <a:srcRect b="0" l="0" r="0" t="0"/>
            <a:stretch/>
          </p:blipFill>
          <p:spPr>
            <a:xfrm>
              <a:off x="7961239" y="2833334"/>
              <a:ext cx="478470" cy="560811"/>
            </a:xfrm>
            <a:prstGeom prst="rect">
              <a:avLst/>
            </a:prstGeom>
            <a:noFill/>
            <a:ln>
              <a:noFill/>
            </a:ln>
          </p:spPr>
        </p:pic>
        <p:sp>
          <p:nvSpPr>
            <p:cNvPr id="1160" name="Shape 1160"/>
            <p:cNvSpPr txBox="1"/>
            <p:nvPr/>
          </p:nvSpPr>
          <p:spPr>
            <a:xfrm>
              <a:off x="7165514" y="3086100"/>
              <a:ext cx="835486" cy="253916"/>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chemeClr val="lt1"/>
                </a:buClr>
                <a:buSzPct val="25000"/>
                <a:buFont typeface="Arial"/>
                <a:buNone/>
              </a:pPr>
              <a:r>
                <a:rPr b="1" i="0" lang="en-US" sz="1050" u="none" cap="none" strike="noStrike">
                  <a:solidFill>
                    <a:schemeClr val="lt1"/>
                  </a:solidFill>
                  <a:latin typeface="Arial"/>
                  <a:ea typeface="Arial"/>
                  <a:cs typeface="Arial"/>
                  <a:sym typeface="Arial"/>
                </a:rPr>
                <a:t>Target VM</a:t>
              </a:r>
            </a:p>
          </p:txBody>
        </p:sp>
      </p:grpSp>
      <p:sp>
        <p:nvSpPr>
          <p:cNvPr id="1161" name="Shape 1161"/>
          <p:cNvSpPr txBox="1"/>
          <p:nvPr>
            <p:ph type="title"/>
          </p:nvPr>
        </p:nvSpPr>
        <p:spPr>
          <a:xfrm>
            <a:off x="150739" y="95250"/>
            <a:ext cx="8410574" cy="460374"/>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2C95DD"/>
              </a:buClr>
              <a:buSzPct val="25000"/>
              <a:buFont typeface="Arial"/>
              <a:buNone/>
            </a:pPr>
            <a:r>
              <a:rPr b="0" i="0" lang="en-US" sz="2800" u="none" cap="none" strike="noStrike">
                <a:solidFill>
                  <a:srgbClr val="2C95DD"/>
                </a:solidFill>
                <a:latin typeface="Arial"/>
                <a:ea typeface="Arial"/>
                <a:cs typeface="Arial"/>
                <a:sym typeface="Arial"/>
              </a:rPr>
              <a:t>Deploying the CF Runtime </a:t>
            </a:r>
            <a:br>
              <a:rPr b="0" i="0" lang="en-US" sz="2800" u="none" cap="none" strike="noStrike">
                <a:solidFill>
                  <a:srgbClr val="2C95DD"/>
                </a:solidFill>
                <a:latin typeface="Arial"/>
                <a:ea typeface="Arial"/>
                <a:cs typeface="Arial"/>
                <a:sym typeface="Arial"/>
              </a:rPr>
            </a:br>
            <a:r>
              <a:rPr b="0" i="0" lang="en-US" sz="2800" u="none" cap="none" strike="noStrike">
                <a:solidFill>
                  <a:srgbClr val="2C95DD"/>
                </a:solidFill>
                <a:latin typeface="Arial"/>
                <a:ea typeface="Arial"/>
                <a:cs typeface="Arial"/>
                <a:sym typeface="Arial"/>
              </a:rPr>
              <a:t>with Cloud Foundry BOSH</a:t>
            </a:r>
          </a:p>
        </p:txBody>
      </p:sp>
      <p:pic>
        <p:nvPicPr>
          <p:cNvPr id="1162" name="Shape 1162"/>
          <p:cNvPicPr preferRelativeResize="0"/>
          <p:nvPr/>
        </p:nvPicPr>
        <p:blipFill rotWithShape="1">
          <a:blip r:embed="rId6">
            <a:alphaModFix/>
          </a:blip>
          <a:srcRect b="40958" l="3267" r="13071" t="13725"/>
          <a:stretch/>
        </p:blipFill>
        <p:spPr>
          <a:xfrm>
            <a:off x="6955661" y="241284"/>
            <a:ext cx="1023765" cy="554540"/>
          </a:xfrm>
          <a:prstGeom prst="rect">
            <a:avLst/>
          </a:prstGeom>
          <a:noFill/>
          <a:ln>
            <a:noFill/>
          </a:ln>
          <a:effectLst>
            <a:outerShdw blurRad="127000" rotWithShape="0" dir="2700000" dist="76200">
              <a:srgbClr val="000000">
                <a:alpha val="74901"/>
              </a:srgbClr>
            </a:outerShdw>
          </a:effectLst>
        </p:spPr>
      </p:pic>
      <p:sp>
        <p:nvSpPr>
          <p:cNvPr id="1163" name="Shape 1163"/>
          <p:cNvSpPr/>
          <p:nvPr/>
        </p:nvSpPr>
        <p:spPr>
          <a:xfrm>
            <a:off x="7198520" y="733829"/>
            <a:ext cx="567941" cy="24622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600" u="none" cap="none" strike="noStrike">
                <a:solidFill>
                  <a:srgbClr val="FFFFFF"/>
                </a:solidFill>
                <a:latin typeface="Arial"/>
                <a:ea typeface="Arial"/>
                <a:cs typeface="Arial"/>
                <a:sym typeface="Arial"/>
              </a:rPr>
              <a:t>BOSH</a:t>
            </a: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500"/>
                                        <p:tgtEl>
                                          <p:spTgt spid="11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500"/>
                                        <p:tgtEl>
                                          <p:spTgt spid="1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500"/>
                                        <p:tgtEl>
                                          <p:spTgt spid="11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500"/>
                                        <p:tgtEl>
                                          <p:spTgt spid="11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500"/>
                                        <p:tgtEl>
                                          <p:spTgt spid="114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500"/>
                                        <p:tgtEl>
                                          <p:spTgt spid="113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500"/>
                                        <p:tgtEl>
                                          <p:spTgt spid="115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500"/>
                                        <p:tgtEl>
                                          <p:spTgt spid="1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28"/>
                                        </p:tgtEl>
                                      </p:cBhvr>
                                    </p:animEffect>
                                    <p:set>
                                      <p:cBhvr>
                                        <p:cTn dur="1" fill="hold">
                                          <p:stCondLst>
                                            <p:cond delay="500"/>
                                          </p:stCondLst>
                                        </p:cTn>
                                        <p:tgtEl>
                                          <p:spTgt spid="11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45"/>
                                        </p:tgtEl>
                                      </p:cBhvr>
                                    </p:animEffect>
                                    <p:set>
                                      <p:cBhvr>
                                        <p:cTn dur="1" fill="hold">
                                          <p:stCondLst>
                                            <p:cond delay="500"/>
                                          </p:stCondLst>
                                        </p:cTn>
                                        <p:tgtEl>
                                          <p:spTgt spid="11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500"/>
                                        <p:tgtEl>
                                          <p:spTgt spid="11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500"/>
                                        <p:tgtEl>
                                          <p:spTgt spid="1148"/>
                                        </p:tgtEl>
                                      </p:cBhvr>
                                    </p:animEffect>
                                  </p:childTnLst>
                                </p:cTn>
                              </p:par>
                              <p:par>
                                <p:cTn fill="hold" nodeType="with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500"/>
                                        <p:tgtEl>
                                          <p:spTgt spid="1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67" name="Shape 1167"/>
        <p:cNvGrpSpPr/>
        <p:nvPr/>
      </p:nvGrpSpPr>
      <p:grpSpPr>
        <a:xfrm>
          <a:off x="0" y="0"/>
          <a:ext cx="0" cy="0"/>
          <a:chOff x="0" y="0"/>
          <a:chExt cx="0" cy="0"/>
        </a:xfrm>
      </p:grpSpPr>
      <p:sp>
        <p:nvSpPr>
          <p:cNvPr id="1168" name="Shape 1168"/>
          <p:cNvSpPr txBox="1"/>
          <p:nvPr/>
        </p:nvSpPr>
        <p:spPr>
          <a:xfrm>
            <a:off x="121850" y="1177950"/>
            <a:ext cx="3385500" cy="3187800"/>
          </a:xfrm>
          <a:prstGeom prst="rect">
            <a:avLst/>
          </a:prstGeom>
          <a:noFill/>
          <a:ln>
            <a:noFill/>
          </a:ln>
        </p:spPr>
        <p:txBody>
          <a:bodyPr anchorCtr="0" anchor="t" bIns="45700" lIns="91425" rIns="91425" tIns="45700">
            <a:noAutofit/>
          </a:bodyPr>
          <a:lstStyle/>
          <a:p>
            <a:pPr indent="-285750" lvl="0" marL="285750" marR="0" rtl="0" algn="l">
              <a:lnSpc>
                <a:spcPct val="100000"/>
              </a:lnSpc>
              <a:spcBef>
                <a:spcPts val="0"/>
              </a:spcBef>
              <a:spcAft>
                <a:spcPts val="0"/>
              </a:spcAft>
              <a:buClr>
                <a:srgbClr val="666666"/>
              </a:buClr>
              <a:buSzPct val="100000"/>
              <a:buFont typeface="Arial"/>
              <a:buChar char="•"/>
            </a:pPr>
            <a:r>
              <a:rPr b="0" i="0" lang="en-US" sz="1800" u="none" cap="none" strike="noStrike">
                <a:solidFill>
                  <a:srgbClr val="666666"/>
                </a:solidFill>
                <a:latin typeface="Open Sans"/>
                <a:ea typeface="Open Sans"/>
                <a:cs typeface="Open Sans"/>
                <a:sym typeface="Open Sans"/>
              </a:rPr>
              <a:t>Click to Install the Platform</a:t>
            </a:r>
          </a:p>
          <a:p>
            <a:pPr indent="-285750" lvl="0" marL="285750" marR="0" rtl="0" algn="l">
              <a:lnSpc>
                <a:spcPct val="100000"/>
              </a:lnSpc>
              <a:spcBef>
                <a:spcPts val="1200"/>
              </a:spcBef>
              <a:spcAft>
                <a:spcPts val="0"/>
              </a:spcAft>
              <a:buClr>
                <a:srgbClr val="666666"/>
              </a:buClr>
              <a:buSzPct val="100000"/>
              <a:buFont typeface="Arial"/>
              <a:buChar char="•"/>
            </a:pPr>
            <a:r>
              <a:rPr b="0" i="0" lang="en-US" sz="1800" u="none" cap="none" strike="noStrike">
                <a:solidFill>
                  <a:srgbClr val="666666"/>
                </a:solidFill>
                <a:latin typeface="Open Sans"/>
                <a:ea typeface="Open Sans"/>
                <a:cs typeface="Open Sans"/>
                <a:sym typeface="Open Sans"/>
              </a:rPr>
              <a:t>Built-in High Availability</a:t>
            </a:r>
          </a:p>
          <a:p>
            <a:pPr indent="-285750" lvl="0" marL="285750" marR="0" rtl="0" algn="l">
              <a:lnSpc>
                <a:spcPct val="100000"/>
              </a:lnSpc>
              <a:spcBef>
                <a:spcPts val="1200"/>
              </a:spcBef>
              <a:spcAft>
                <a:spcPts val="0"/>
              </a:spcAft>
              <a:buClr>
                <a:srgbClr val="666666"/>
              </a:buClr>
              <a:buSzPct val="100000"/>
              <a:buFont typeface="Arial"/>
              <a:buChar char="•"/>
            </a:pPr>
            <a:r>
              <a:rPr b="0" i="0" lang="en-US" sz="1800" u="none" cap="none" strike="noStrike">
                <a:solidFill>
                  <a:srgbClr val="666666"/>
                </a:solidFill>
                <a:latin typeface="Open Sans"/>
                <a:ea typeface="Open Sans"/>
                <a:cs typeface="Open Sans"/>
                <a:sym typeface="Open Sans"/>
              </a:rPr>
              <a:t>Install and Manage Services</a:t>
            </a:r>
          </a:p>
          <a:p>
            <a:pPr indent="-285750" lvl="0" marL="285750" marR="0" rtl="0" algn="l">
              <a:lnSpc>
                <a:spcPct val="100000"/>
              </a:lnSpc>
              <a:spcBef>
                <a:spcPts val="1200"/>
              </a:spcBef>
              <a:spcAft>
                <a:spcPts val="0"/>
              </a:spcAft>
              <a:buClr>
                <a:srgbClr val="666666"/>
              </a:buClr>
              <a:buSzPct val="100000"/>
              <a:buFont typeface="Arial"/>
              <a:buChar char="•"/>
            </a:pPr>
            <a:r>
              <a:rPr b="0" i="0" lang="en-US" sz="1800" u="none" cap="none" strike="noStrike">
                <a:solidFill>
                  <a:srgbClr val="666666"/>
                </a:solidFill>
                <a:latin typeface="Open Sans"/>
                <a:ea typeface="Open Sans"/>
                <a:cs typeface="Open Sans"/>
                <a:sym typeface="Open Sans"/>
              </a:rPr>
              <a:t>Handle Live upgrades and updates</a:t>
            </a:r>
          </a:p>
          <a:p>
            <a:pPr indent="-285750" lvl="0" marL="285750" marR="0" rtl="0" algn="l">
              <a:lnSpc>
                <a:spcPct val="100000"/>
              </a:lnSpc>
              <a:spcBef>
                <a:spcPts val="1200"/>
              </a:spcBef>
              <a:spcAft>
                <a:spcPts val="0"/>
              </a:spcAft>
              <a:buClr>
                <a:srgbClr val="666666"/>
              </a:buClr>
              <a:buSzPct val="100000"/>
              <a:buFont typeface="Arial"/>
              <a:buChar char="•"/>
            </a:pPr>
            <a:r>
              <a:rPr b="0" i="0" lang="en-US" sz="1800" u="none" cap="none" strike="noStrike">
                <a:solidFill>
                  <a:srgbClr val="666666"/>
                </a:solidFill>
                <a:latin typeface="Open Sans"/>
                <a:ea typeface="Open Sans"/>
                <a:cs typeface="Open Sans"/>
                <a:sym typeface="Open Sans"/>
              </a:rPr>
              <a:t>Click to scale the platform</a:t>
            </a:r>
          </a:p>
          <a:p>
            <a:pPr indent="-285750" lvl="0" marL="285750" marR="0" rtl="0" algn="l">
              <a:lnSpc>
                <a:spcPct val="100000"/>
              </a:lnSpc>
              <a:spcBef>
                <a:spcPts val="1200"/>
              </a:spcBef>
              <a:spcAft>
                <a:spcPts val="0"/>
              </a:spcAft>
              <a:buClr>
                <a:srgbClr val="666666"/>
              </a:buClr>
              <a:buSzPct val="100000"/>
              <a:buFont typeface="Arial"/>
              <a:buChar char="•"/>
            </a:pPr>
            <a:r>
              <a:rPr b="0" i="0" lang="en-US" sz="1800" u="none" cap="none" strike="noStrike">
                <a:solidFill>
                  <a:srgbClr val="666666"/>
                </a:solidFill>
                <a:latin typeface="Open Sans"/>
                <a:ea typeface="Open Sans"/>
                <a:cs typeface="Open Sans"/>
                <a:sym typeface="Open Sans"/>
              </a:rPr>
              <a:t>Built-in Platform monitoring</a:t>
            </a:r>
          </a:p>
        </p:txBody>
      </p:sp>
      <p:sp>
        <p:nvSpPr>
          <p:cNvPr id="1169" name="Shape 1169"/>
          <p:cNvSpPr txBox="1"/>
          <p:nvPr>
            <p:ph type="title"/>
          </p:nvPr>
        </p:nvSpPr>
        <p:spPr>
          <a:xfrm>
            <a:off x="1117708" y="407953"/>
            <a:ext cx="8026290" cy="585513"/>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8881"/>
              </a:buClr>
              <a:buSzPct val="25000"/>
              <a:buFont typeface="Arial"/>
              <a:buNone/>
            </a:pPr>
            <a:r>
              <a:rPr b="0" i="0" lang="en-US" sz="3600" u="none" cap="none" strike="noStrike">
                <a:solidFill>
                  <a:srgbClr val="008881"/>
                </a:solidFill>
                <a:latin typeface="Arial"/>
                <a:ea typeface="Arial"/>
                <a:cs typeface="Arial"/>
                <a:sym typeface="Arial"/>
              </a:rPr>
              <a:t>Operations - Pivotal Ops Manager</a:t>
            </a:r>
          </a:p>
        </p:txBody>
      </p:sp>
      <p:pic>
        <p:nvPicPr>
          <p:cNvPr descr="Screen Shot 2015-12-21 at 5.32.49 PM.png" id="1170" name="Shape 1170"/>
          <p:cNvPicPr preferRelativeResize="0"/>
          <p:nvPr/>
        </p:nvPicPr>
        <p:blipFill rotWithShape="1">
          <a:blip r:embed="rId3">
            <a:alphaModFix/>
          </a:blip>
          <a:srcRect b="0" l="0" r="0" t="0"/>
          <a:stretch/>
        </p:blipFill>
        <p:spPr>
          <a:xfrm>
            <a:off x="4198825" y="1365250"/>
            <a:ext cx="4724366" cy="3000375"/>
          </a:xfrm>
          <a:prstGeom prst="rect">
            <a:avLst/>
          </a:prstGeom>
          <a:noFill/>
          <a:ln>
            <a:noFill/>
          </a:ln>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82" name="Shape 182"/>
        <p:cNvGrpSpPr/>
        <p:nvPr/>
      </p:nvGrpSpPr>
      <p:grpSpPr>
        <a:xfrm>
          <a:off x="0" y="0"/>
          <a:ext cx="0" cy="0"/>
          <a:chOff x="0" y="0"/>
          <a:chExt cx="0" cy="0"/>
        </a:xfrm>
      </p:grpSpPr>
      <p:sp>
        <p:nvSpPr>
          <p:cNvPr id="183" name="Shape 183"/>
          <p:cNvSpPr txBox="1"/>
          <p:nvPr>
            <p:ph type="title"/>
          </p:nvPr>
        </p:nvSpPr>
        <p:spPr>
          <a:xfrm>
            <a:off x="127911" y="95250"/>
            <a:ext cx="8347075" cy="46037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3EA7BC"/>
              </a:buClr>
              <a:buSzPct val="25000"/>
              <a:buFont typeface="Arial"/>
              <a:buNone/>
            </a:pPr>
            <a:r>
              <a:rPr b="0" i="0" lang="en-US" sz="2800" u="none" cap="none" strike="noStrike">
                <a:solidFill>
                  <a:srgbClr val="3EA7BC"/>
                </a:solidFill>
                <a:latin typeface="Arial"/>
                <a:ea typeface="Arial"/>
                <a:cs typeface="Arial"/>
                <a:sym typeface="Arial"/>
              </a:rPr>
              <a:t>A Multi-Cloud Platform: Cloud Foundry</a:t>
            </a:r>
          </a:p>
        </p:txBody>
      </p:sp>
      <p:sp>
        <p:nvSpPr>
          <p:cNvPr id="184" name="Shape 184"/>
          <p:cNvSpPr/>
          <p:nvPr/>
        </p:nvSpPr>
        <p:spPr>
          <a:xfrm>
            <a:off x="162733" y="1155416"/>
            <a:ext cx="6764810" cy="2558748"/>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chemeClr val="lt1"/>
              </a:buClr>
              <a:buFont typeface="Arial"/>
              <a:buNone/>
            </a:pPr>
            <a:r>
              <a:t/>
            </a:r>
            <a:endParaRPr b="0" i="0" sz="1600" u="none" cap="none" strike="noStrike">
              <a:solidFill>
                <a:srgbClr val="008881"/>
              </a:solidFill>
              <a:latin typeface="Arial"/>
              <a:ea typeface="Arial"/>
              <a:cs typeface="Arial"/>
              <a:sym typeface="Arial"/>
            </a:endParaRPr>
          </a:p>
        </p:txBody>
      </p:sp>
      <p:sp>
        <p:nvSpPr>
          <p:cNvPr id="185" name="Shape 185"/>
          <p:cNvSpPr/>
          <p:nvPr/>
        </p:nvSpPr>
        <p:spPr>
          <a:xfrm>
            <a:off x="382282" y="2992155"/>
            <a:ext cx="6426200" cy="438150"/>
          </a:xfrm>
          <a:prstGeom prst="roundRect">
            <a:avLst>
              <a:gd fmla="val 8938" name="adj"/>
            </a:avLst>
          </a:prstGeom>
          <a:solidFill>
            <a:schemeClr val="accent3"/>
          </a:solidFill>
          <a:ln cap="flat" cmpd="sng" w="1905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Pr>
              <a:t>Cloud Foundry BOSH</a:t>
            </a:r>
          </a:p>
        </p:txBody>
      </p:sp>
      <p:sp>
        <p:nvSpPr>
          <p:cNvPr id="186" name="Shape 186"/>
          <p:cNvSpPr txBox="1"/>
          <p:nvPr/>
        </p:nvSpPr>
        <p:spPr>
          <a:xfrm>
            <a:off x="6952943" y="3063591"/>
            <a:ext cx="2049463" cy="73818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666666"/>
                </a:solidFill>
                <a:latin typeface="Arial"/>
                <a:ea typeface="Arial"/>
                <a:cs typeface="Arial"/>
                <a:sym typeface="Arial"/>
              </a:rPr>
              <a:t>Multi-Cloud Declarative Service Deployment, Operations</a:t>
            </a:r>
          </a:p>
        </p:txBody>
      </p:sp>
      <p:sp>
        <p:nvSpPr>
          <p:cNvPr id="187" name="Shape 187"/>
          <p:cNvSpPr txBox="1"/>
          <p:nvPr/>
        </p:nvSpPr>
        <p:spPr>
          <a:xfrm>
            <a:off x="6927543" y="1549116"/>
            <a:ext cx="2184399" cy="1168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1400" u="none" cap="none" strike="noStrike">
                <a:solidFill>
                  <a:srgbClr val="666666"/>
                </a:solidFill>
                <a:latin typeface="Arial"/>
                <a:ea typeface="Arial"/>
                <a:cs typeface="Arial"/>
                <a:sym typeface="Arial"/>
              </a:rPr>
              <a:t>Elastic managed runtime service integrated into leading data services; all scaled and managed by CF BOSH </a:t>
            </a:r>
          </a:p>
        </p:txBody>
      </p:sp>
      <p:grpSp>
        <p:nvGrpSpPr>
          <p:cNvPr id="188" name="Shape 188"/>
          <p:cNvGrpSpPr/>
          <p:nvPr/>
        </p:nvGrpSpPr>
        <p:grpSpPr>
          <a:xfrm>
            <a:off x="763207" y="3498495"/>
            <a:ext cx="5875344" cy="971903"/>
            <a:chOff x="184080" y="4377801"/>
            <a:chExt cx="4336745" cy="531523"/>
          </a:xfrm>
        </p:grpSpPr>
        <p:grpSp>
          <p:nvGrpSpPr>
            <p:cNvPr id="189" name="Shape 189"/>
            <p:cNvGrpSpPr/>
            <p:nvPr/>
          </p:nvGrpSpPr>
          <p:grpSpPr>
            <a:xfrm>
              <a:off x="184080" y="4377801"/>
              <a:ext cx="1010802" cy="527415"/>
              <a:chOff x="184080" y="4448921"/>
              <a:chExt cx="1010802" cy="527415"/>
            </a:xfrm>
          </p:grpSpPr>
          <p:pic>
            <p:nvPicPr>
              <p:cNvPr id="190" name="Shape 190"/>
              <p:cNvPicPr preferRelativeResize="0"/>
              <p:nvPr/>
            </p:nvPicPr>
            <p:blipFill rotWithShape="1">
              <a:blip r:embed="rId3">
                <a:alphaModFix/>
              </a:blip>
              <a:srcRect b="-4013" l="0" r="0" t="0"/>
              <a:stretch/>
            </p:blipFill>
            <p:spPr>
              <a:xfrm>
                <a:off x="184080" y="4448921"/>
                <a:ext cx="1010802" cy="527415"/>
              </a:xfrm>
              <a:prstGeom prst="rect">
                <a:avLst/>
              </a:prstGeom>
              <a:noFill/>
              <a:ln>
                <a:noFill/>
              </a:ln>
            </p:spPr>
          </p:pic>
          <p:pic>
            <p:nvPicPr>
              <p:cNvPr id="191" name="Shape 191"/>
              <p:cNvPicPr preferRelativeResize="0"/>
              <p:nvPr/>
            </p:nvPicPr>
            <p:blipFill rotWithShape="1">
              <a:blip r:embed="rId4">
                <a:alphaModFix/>
              </a:blip>
              <a:srcRect b="0" l="0" r="0" t="0"/>
              <a:stretch/>
            </p:blipFill>
            <p:spPr>
              <a:xfrm>
                <a:off x="378026" y="4636567"/>
                <a:ext cx="648220" cy="164130"/>
              </a:xfrm>
              <a:prstGeom prst="rect">
                <a:avLst/>
              </a:prstGeom>
              <a:noFill/>
              <a:ln>
                <a:noFill/>
              </a:ln>
            </p:spPr>
          </p:pic>
        </p:grpSp>
        <p:grpSp>
          <p:nvGrpSpPr>
            <p:cNvPr id="192" name="Shape 192"/>
            <p:cNvGrpSpPr/>
            <p:nvPr/>
          </p:nvGrpSpPr>
          <p:grpSpPr>
            <a:xfrm>
              <a:off x="2400042" y="4380285"/>
              <a:ext cx="1010802" cy="527415"/>
              <a:chOff x="2400042" y="4451405"/>
              <a:chExt cx="1010802" cy="527415"/>
            </a:xfrm>
          </p:grpSpPr>
          <p:pic>
            <p:nvPicPr>
              <p:cNvPr id="193" name="Shape 193"/>
              <p:cNvPicPr preferRelativeResize="0"/>
              <p:nvPr/>
            </p:nvPicPr>
            <p:blipFill rotWithShape="1">
              <a:blip r:embed="rId3">
                <a:alphaModFix/>
              </a:blip>
              <a:srcRect b="-4013" l="0" r="0" t="0"/>
              <a:stretch/>
            </p:blipFill>
            <p:spPr>
              <a:xfrm>
                <a:off x="2400042" y="4451405"/>
                <a:ext cx="1010802" cy="527415"/>
              </a:xfrm>
              <a:prstGeom prst="rect">
                <a:avLst/>
              </a:prstGeom>
              <a:noFill/>
              <a:ln>
                <a:noFill/>
              </a:ln>
            </p:spPr>
          </p:pic>
          <p:pic>
            <p:nvPicPr>
              <p:cNvPr descr="https://encrypted-tbn0.gstatic.com/images?q=tbn:ANd9GcRgWtweeNVNot_dJ1JZ4fATg5X0qxTniN17Zry9UylCHUwXFy8KJQ" id="194" name="Shape 194"/>
              <p:cNvPicPr preferRelativeResize="0"/>
              <p:nvPr/>
            </p:nvPicPr>
            <p:blipFill rotWithShape="1">
              <a:blip r:embed="rId5">
                <a:alphaModFix/>
              </a:blip>
              <a:srcRect b="0" l="0" r="0" t="0"/>
              <a:stretch/>
            </p:blipFill>
            <p:spPr>
              <a:xfrm>
                <a:off x="2576400" y="4585912"/>
                <a:ext cx="542436" cy="219842"/>
              </a:xfrm>
              <a:prstGeom prst="rect">
                <a:avLst/>
              </a:prstGeom>
              <a:noFill/>
              <a:ln>
                <a:noFill/>
              </a:ln>
            </p:spPr>
          </p:pic>
        </p:grpSp>
        <p:grpSp>
          <p:nvGrpSpPr>
            <p:cNvPr id="195" name="Shape 195"/>
            <p:cNvGrpSpPr/>
            <p:nvPr/>
          </p:nvGrpSpPr>
          <p:grpSpPr>
            <a:xfrm>
              <a:off x="1286159" y="4378687"/>
              <a:ext cx="1010802" cy="527415"/>
              <a:chOff x="1286159" y="4449807"/>
              <a:chExt cx="1010802" cy="527415"/>
            </a:xfrm>
          </p:grpSpPr>
          <p:pic>
            <p:nvPicPr>
              <p:cNvPr id="196" name="Shape 196"/>
              <p:cNvPicPr preferRelativeResize="0"/>
              <p:nvPr/>
            </p:nvPicPr>
            <p:blipFill rotWithShape="1">
              <a:blip r:embed="rId3">
                <a:alphaModFix/>
              </a:blip>
              <a:srcRect b="-4013" l="0" r="0" t="0"/>
              <a:stretch/>
            </p:blipFill>
            <p:spPr>
              <a:xfrm>
                <a:off x="1286159" y="4449807"/>
                <a:ext cx="1010802" cy="527415"/>
              </a:xfrm>
              <a:prstGeom prst="rect">
                <a:avLst/>
              </a:prstGeom>
              <a:noFill/>
              <a:ln>
                <a:noFill/>
              </a:ln>
            </p:spPr>
          </p:pic>
          <p:pic>
            <p:nvPicPr>
              <p:cNvPr descr="openstack_logo.jpg" id="197" name="Shape 197"/>
              <p:cNvPicPr preferRelativeResize="0"/>
              <p:nvPr/>
            </p:nvPicPr>
            <p:blipFill rotWithShape="1">
              <a:blip r:embed="rId6">
                <a:alphaModFix/>
              </a:blip>
              <a:srcRect b="0" l="4286" r="0" t="0"/>
              <a:stretch/>
            </p:blipFill>
            <p:spPr>
              <a:xfrm>
                <a:off x="1455729" y="4599298"/>
                <a:ext cx="596066" cy="198040"/>
              </a:xfrm>
              <a:prstGeom prst="rect">
                <a:avLst/>
              </a:prstGeom>
              <a:noFill/>
              <a:ln>
                <a:noFill/>
              </a:ln>
            </p:spPr>
          </p:pic>
        </p:grpSp>
        <p:grpSp>
          <p:nvGrpSpPr>
            <p:cNvPr id="198" name="Shape 198"/>
            <p:cNvGrpSpPr/>
            <p:nvPr/>
          </p:nvGrpSpPr>
          <p:grpSpPr>
            <a:xfrm>
              <a:off x="3510023" y="4381908"/>
              <a:ext cx="1010802" cy="527415"/>
              <a:chOff x="3510023" y="4453028"/>
              <a:chExt cx="1010802" cy="527415"/>
            </a:xfrm>
          </p:grpSpPr>
          <p:pic>
            <p:nvPicPr>
              <p:cNvPr id="199" name="Shape 199"/>
              <p:cNvPicPr preferRelativeResize="0"/>
              <p:nvPr/>
            </p:nvPicPr>
            <p:blipFill rotWithShape="1">
              <a:blip r:embed="rId3">
                <a:alphaModFix/>
              </a:blip>
              <a:srcRect b="-4013" l="0" r="0" t="0"/>
              <a:stretch/>
            </p:blipFill>
            <p:spPr>
              <a:xfrm>
                <a:off x="3510023" y="4453028"/>
                <a:ext cx="1010802" cy="527415"/>
              </a:xfrm>
              <a:prstGeom prst="rect">
                <a:avLst/>
              </a:prstGeom>
              <a:noFill/>
              <a:ln>
                <a:noFill/>
              </a:ln>
            </p:spPr>
          </p:pic>
          <p:pic>
            <p:nvPicPr>
              <p:cNvPr id="200" name="Shape 200"/>
              <p:cNvPicPr preferRelativeResize="0"/>
              <p:nvPr/>
            </p:nvPicPr>
            <p:blipFill rotWithShape="1">
              <a:blip r:embed="rId7">
                <a:alphaModFix/>
              </a:blip>
              <a:srcRect b="0" l="0" r="0" t="0"/>
              <a:stretch/>
            </p:blipFill>
            <p:spPr>
              <a:xfrm>
                <a:off x="3650837" y="4531964"/>
                <a:ext cx="327844" cy="327844"/>
              </a:xfrm>
              <a:prstGeom prst="rect">
                <a:avLst/>
              </a:prstGeom>
              <a:noFill/>
              <a:ln>
                <a:noFill/>
              </a:ln>
            </p:spPr>
          </p:pic>
          <p:sp>
            <p:nvSpPr>
              <p:cNvPr id="201" name="Shape 201"/>
              <p:cNvSpPr txBox="1"/>
              <p:nvPr/>
            </p:nvSpPr>
            <p:spPr>
              <a:xfrm>
                <a:off x="3833914" y="4577180"/>
                <a:ext cx="594386" cy="23907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262626"/>
                  </a:buClr>
                  <a:buSzPct val="25000"/>
                  <a:buFont typeface="Arial"/>
                  <a:buNone/>
                </a:pPr>
                <a:r>
                  <a:rPr b="0" i="0" lang="en-US" sz="1200" u="none" cap="none" strike="noStrike">
                    <a:solidFill>
                      <a:srgbClr val="262626"/>
                    </a:solidFill>
                    <a:latin typeface="Arial"/>
                    <a:ea typeface="Arial"/>
                    <a:cs typeface="Arial"/>
                    <a:sym typeface="Arial"/>
                  </a:rPr>
                  <a:t>Azure</a:t>
                </a:r>
              </a:p>
            </p:txBody>
          </p:sp>
        </p:grpSp>
      </p:grpSp>
      <p:grpSp>
        <p:nvGrpSpPr>
          <p:cNvPr id="202" name="Shape 202"/>
          <p:cNvGrpSpPr/>
          <p:nvPr/>
        </p:nvGrpSpPr>
        <p:grpSpPr>
          <a:xfrm>
            <a:off x="372757" y="1336391"/>
            <a:ext cx="6362700" cy="1603375"/>
            <a:chOff x="372757" y="1336391"/>
            <a:chExt cx="6362700" cy="1603375"/>
          </a:xfrm>
        </p:grpSpPr>
        <p:sp>
          <p:nvSpPr>
            <p:cNvPr id="203" name="Shape 203"/>
            <p:cNvSpPr/>
            <p:nvPr/>
          </p:nvSpPr>
          <p:spPr>
            <a:xfrm>
              <a:off x="1525282" y="1341154"/>
              <a:ext cx="1165224" cy="1590674"/>
            </a:xfrm>
            <a:prstGeom prst="roundRect">
              <a:avLst>
                <a:gd fmla="val 5730" name="adj"/>
              </a:avLst>
            </a:prstGeom>
            <a:solidFill>
              <a:schemeClr val="accent1"/>
            </a:solidFill>
            <a:ln cap="flat" cmpd="sng" w="1905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Elastic </a:t>
              </a:r>
            </a:p>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Container</a:t>
              </a:r>
            </a:p>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Runtime</a:t>
              </a:r>
            </a:p>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Agile  Microservices</a:t>
              </a:r>
            </a:p>
          </p:txBody>
        </p:sp>
        <p:sp>
          <p:nvSpPr>
            <p:cNvPr id="204" name="Shape 204"/>
            <p:cNvSpPr/>
            <p:nvPr/>
          </p:nvSpPr>
          <p:spPr>
            <a:xfrm>
              <a:off x="5768669" y="1341154"/>
              <a:ext cx="966788" cy="1590674"/>
            </a:xfrm>
            <a:prstGeom prst="roundRect">
              <a:avLst>
                <a:gd fmla="val 6856" name="adj"/>
              </a:avLst>
            </a:prstGeom>
            <a:solidFill>
              <a:srgbClr val="7F7F7F"/>
            </a:solidFill>
            <a:ln cap="flat" cmpd="sng" w="1905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DataStax</a:t>
              </a:r>
            </a:p>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Cassandra</a:t>
              </a:r>
            </a:p>
          </p:txBody>
        </p:sp>
        <p:sp>
          <p:nvSpPr>
            <p:cNvPr id="205" name="Shape 205"/>
            <p:cNvSpPr/>
            <p:nvPr/>
          </p:nvSpPr>
          <p:spPr>
            <a:xfrm>
              <a:off x="372757" y="1341154"/>
              <a:ext cx="1095375" cy="1590674"/>
            </a:xfrm>
            <a:prstGeom prst="roundRect">
              <a:avLst>
                <a:gd fmla="val 4825" name="adj"/>
              </a:avLst>
            </a:prstGeom>
            <a:solidFill>
              <a:srgbClr val="7F7F7F"/>
            </a:solidFill>
            <a:ln cap="flat" cmpd="sng" w="1905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600" u="none" cap="none" strike="noStrike">
                <a:solidFill>
                  <a:srgbClr val="FFFFFF"/>
                </a:solidFill>
                <a:latin typeface="Arial"/>
                <a:ea typeface="Arial"/>
                <a:cs typeface="Arial"/>
                <a:sym typeface="Arial"/>
              </a:endParaRPr>
            </a:p>
            <a:p>
              <a:pPr indent="0" lvl="0" marL="0" marR="0" rtl="0" algn="ctr">
                <a:lnSpc>
                  <a:spcPct val="92187"/>
                </a:lnSpc>
                <a:spcBef>
                  <a:spcPts val="0"/>
                </a:spcBef>
                <a:spcAft>
                  <a:spcPts val="0"/>
                </a:spcAft>
                <a:buClr>
                  <a:srgbClr val="FFFFFF"/>
                </a:buClr>
                <a:buSzPct val="25000"/>
                <a:buFont typeface="Arial"/>
                <a:buNone/>
              </a:pPr>
              <a:r>
                <a:rPr b="0" i="0" lang="en-US" sz="1600" u="none" cap="none" strike="noStrike">
                  <a:solidFill>
                    <a:srgbClr val="FFFFFF"/>
                  </a:solidFill>
                  <a:latin typeface="Arial"/>
                  <a:ea typeface="Arial"/>
                  <a:cs typeface="Arial"/>
                  <a:sym typeface="Arial"/>
                </a:rPr>
                <a:t>Jenkins Service</a:t>
              </a:r>
            </a:p>
            <a:p>
              <a:pPr indent="0" lvl="0" marL="0" marR="0" rtl="0" algn="ctr">
                <a:lnSpc>
                  <a:spcPct val="92187"/>
                </a:lnSpc>
                <a:spcBef>
                  <a:spcPts val="0"/>
                </a:spcBef>
                <a:spcAft>
                  <a:spcPts val="0"/>
                </a:spcAft>
                <a:buClr>
                  <a:srgbClr val="FFFFFF"/>
                </a:buClr>
                <a:buSzPct val="25000"/>
                <a:buFont typeface="Arial"/>
                <a:buNone/>
              </a:pPr>
              <a:r>
                <a:rPr b="0" i="0" lang="en-US" sz="1600" u="none" cap="none" strike="noStrike">
                  <a:solidFill>
                    <a:srgbClr val="FFFFFF"/>
                  </a:solidFill>
                  <a:latin typeface="Arial"/>
                  <a:ea typeface="Arial"/>
                  <a:cs typeface="Arial"/>
                  <a:sym typeface="Arial"/>
                </a:rPr>
                <a:t>(CI)</a:t>
              </a:r>
            </a:p>
            <a:p>
              <a:pPr indent="0" lvl="0" marL="0" marR="0" rtl="0" algn="ctr">
                <a:lnSpc>
                  <a:spcPct val="100000"/>
                </a:lnSpc>
                <a:spcBef>
                  <a:spcPts val="0"/>
                </a:spcBef>
                <a:spcAft>
                  <a:spcPts val="0"/>
                </a:spcAft>
                <a:buClr>
                  <a:schemeClr val="dk1"/>
                </a:buClr>
                <a:buFont typeface="Arial"/>
                <a:buNone/>
              </a:pPr>
              <a:r>
                <a:t/>
              </a:r>
              <a:endParaRPr b="0" i="0" sz="1600" u="none" cap="none" strike="noStrike">
                <a:solidFill>
                  <a:srgbClr val="FFFFFF"/>
                </a:solidFill>
                <a:latin typeface="Arial"/>
                <a:ea typeface="Arial"/>
                <a:cs typeface="Arial"/>
                <a:sym typeface="Arial"/>
              </a:endParaRPr>
            </a:p>
          </p:txBody>
        </p:sp>
        <p:sp>
          <p:nvSpPr>
            <p:cNvPr id="206" name="Shape 206"/>
            <p:cNvSpPr/>
            <p:nvPr/>
          </p:nvSpPr>
          <p:spPr>
            <a:xfrm>
              <a:off x="3774769" y="1341154"/>
              <a:ext cx="969963" cy="1590674"/>
            </a:xfrm>
            <a:prstGeom prst="roundRect">
              <a:avLst>
                <a:gd fmla="val 6130" name="adj"/>
              </a:avLst>
            </a:prstGeom>
            <a:solidFill>
              <a:srgbClr val="7F7F7F"/>
            </a:solidFill>
            <a:ln cap="flat" cmpd="sng" w="1905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ct val="25000"/>
                <a:buFont typeface="Arial"/>
                <a:buNone/>
              </a:pPr>
              <a:r>
                <a:rPr b="0" i="0" lang="en-US" sz="1600" u="none" cap="none" strike="noStrike">
                  <a:solidFill>
                    <a:srgbClr val="FFFFFF"/>
                  </a:solidFill>
                  <a:latin typeface="Arial"/>
                  <a:ea typeface="Arial"/>
                  <a:cs typeface="Arial"/>
                  <a:sym typeface="Arial"/>
                </a:rPr>
                <a:t>MySQL</a:t>
              </a:r>
            </a:p>
            <a:p>
              <a:pPr indent="0" lvl="0" marL="0" marR="0" rtl="0" algn="ctr">
                <a:lnSpc>
                  <a:spcPct val="100000"/>
                </a:lnSpc>
                <a:spcBef>
                  <a:spcPts val="0"/>
                </a:spcBef>
                <a:spcAft>
                  <a:spcPts val="0"/>
                </a:spcAft>
                <a:buClr>
                  <a:schemeClr val="dk1"/>
                </a:buClr>
                <a:buFont typeface="Arial"/>
                <a:buNone/>
              </a:pPr>
              <a:r>
                <a:t/>
              </a:r>
              <a:endParaRPr b="0" i="0" sz="1600" u="none" cap="none" strike="noStrike">
                <a:solidFill>
                  <a:srgbClr val="FFFFFF"/>
                </a:solidFill>
                <a:latin typeface="Arial"/>
                <a:ea typeface="Arial"/>
                <a:cs typeface="Arial"/>
                <a:sym typeface="Arial"/>
              </a:endParaRPr>
            </a:p>
          </p:txBody>
        </p:sp>
        <p:sp>
          <p:nvSpPr>
            <p:cNvPr id="207" name="Shape 207"/>
            <p:cNvSpPr/>
            <p:nvPr/>
          </p:nvSpPr>
          <p:spPr>
            <a:xfrm>
              <a:off x="4786007" y="1336391"/>
              <a:ext cx="966787" cy="1603375"/>
            </a:xfrm>
            <a:prstGeom prst="roundRect">
              <a:avLst>
                <a:gd fmla="val 6856" name="adj"/>
              </a:avLst>
            </a:prstGeom>
            <a:solidFill>
              <a:srgbClr val="7F7F7F"/>
            </a:solidFill>
            <a:ln cap="flat" cmpd="sng" w="1905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Rabbit MQ</a:t>
              </a:r>
            </a:p>
          </p:txBody>
        </p:sp>
        <p:sp>
          <p:nvSpPr>
            <p:cNvPr id="208" name="Shape 208"/>
            <p:cNvSpPr/>
            <p:nvPr/>
          </p:nvSpPr>
          <p:spPr>
            <a:xfrm>
              <a:off x="2730916" y="1349091"/>
              <a:ext cx="969963" cy="1590674"/>
            </a:xfrm>
            <a:prstGeom prst="roundRect">
              <a:avLst>
                <a:gd fmla="val 6130" name="adj"/>
              </a:avLst>
            </a:prstGeom>
            <a:solidFill>
              <a:srgbClr val="7F7F7F"/>
            </a:solidFill>
            <a:ln cap="flat" cmpd="sng" w="1905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6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ct val="25000"/>
                <a:buFont typeface="Arial"/>
                <a:buNone/>
              </a:pPr>
              <a:r>
                <a:rPr b="0" i="0" lang="en-US" sz="1600" u="none" cap="none" strike="noStrike">
                  <a:solidFill>
                    <a:srgbClr val="FFFFFF"/>
                  </a:solidFill>
                  <a:latin typeface="Arial"/>
                  <a:ea typeface="Arial"/>
                  <a:cs typeface="Arial"/>
                  <a:sym typeface="Arial"/>
                </a:rPr>
                <a:t>Redis</a:t>
              </a:r>
            </a:p>
            <a:p>
              <a:pPr indent="0" lvl="0" marL="0" marR="0" rtl="0" algn="ctr">
                <a:lnSpc>
                  <a:spcPct val="100000"/>
                </a:lnSpc>
                <a:spcBef>
                  <a:spcPts val="0"/>
                </a:spcBef>
                <a:spcAft>
                  <a:spcPts val="0"/>
                </a:spcAft>
                <a:buClr>
                  <a:schemeClr val="dk1"/>
                </a:buClr>
                <a:buFont typeface="Arial"/>
                <a:buNone/>
              </a:pPr>
              <a:r>
                <a:t/>
              </a:r>
              <a:endParaRPr b="0" i="0" sz="1600" u="none" cap="none" strike="noStrike">
                <a:solidFill>
                  <a:srgbClr val="FFFFFF"/>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74" name="Shape 1174"/>
        <p:cNvGrpSpPr/>
        <p:nvPr/>
      </p:nvGrpSpPr>
      <p:grpSpPr>
        <a:xfrm>
          <a:off x="0" y="0"/>
          <a:ext cx="0" cy="0"/>
          <a:chOff x="0" y="0"/>
          <a:chExt cx="0" cy="0"/>
        </a:xfrm>
      </p:grpSpPr>
      <p:sp>
        <p:nvSpPr>
          <p:cNvPr id="1175" name="Shape 1175"/>
          <p:cNvSpPr txBox="1"/>
          <p:nvPr/>
        </p:nvSpPr>
        <p:spPr>
          <a:xfrm>
            <a:off x="121850" y="1365250"/>
            <a:ext cx="3764247" cy="3187673"/>
          </a:xfrm>
          <a:prstGeom prst="rect">
            <a:avLst/>
          </a:prstGeom>
          <a:noFill/>
          <a:ln>
            <a:noFill/>
          </a:ln>
        </p:spPr>
        <p:txBody>
          <a:bodyPr anchorCtr="0" anchor="t" bIns="45700" lIns="91425" rIns="91425" tIns="45700">
            <a:noAutofit/>
          </a:bodyPr>
          <a:lstStyle/>
          <a:p>
            <a:pPr indent="-228600" lvl="1" marL="228600" marR="0" rtl="0" algn="l">
              <a:lnSpc>
                <a:spcPct val="100000"/>
              </a:lnSpc>
              <a:spcBef>
                <a:spcPts val="0"/>
              </a:spcBef>
              <a:spcAft>
                <a:spcPts val="0"/>
              </a:spcAft>
              <a:buClr>
                <a:srgbClr val="666666"/>
              </a:buClr>
              <a:buSzPct val="100000"/>
              <a:buFont typeface="Noto Sans Symbols"/>
              <a:buChar char="•"/>
            </a:pPr>
            <a:r>
              <a:rPr b="0" i="0" lang="en-US" sz="1400" u="none" cap="none" strike="noStrike">
                <a:solidFill>
                  <a:srgbClr val="666666"/>
                </a:solidFill>
                <a:latin typeface="Arial"/>
                <a:ea typeface="Arial"/>
                <a:cs typeface="Arial"/>
                <a:sym typeface="Arial"/>
              </a:rPr>
              <a:t>Web form allowing an operator to scale components both </a:t>
            </a:r>
          </a:p>
          <a:p>
            <a:pPr indent="-6350" lvl="2" marL="628650" marR="0" rtl="0" algn="l">
              <a:lnSpc>
                <a:spcPct val="100000"/>
              </a:lnSpc>
              <a:spcBef>
                <a:spcPts val="1200"/>
              </a:spcBef>
              <a:spcAft>
                <a:spcPts val="0"/>
              </a:spcAft>
              <a:buClr>
                <a:srgbClr val="666666"/>
              </a:buClr>
              <a:buSzPct val="100000"/>
              <a:buFont typeface="Noto Sans Symbols"/>
              <a:buChar char="•"/>
            </a:pPr>
            <a:r>
              <a:rPr b="0" i="0" lang="en-US" sz="1400" u="none" cap="none" strike="noStrike">
                <a:solidFill>
                  <a:srgbClr val="666666"/>
                </a:solidFill>
                <a:latin typeface="Arial"/>
                <a:ea typeface="Arial"/>
                <a:cs typeface="Arial"/>
                <a:sym typeface="Arial"/>
              </a:rPr>
              <a:t>vertically (CPU, RAM, Disk) and</a:t>
            </a:r>
          </a:p>
          <a:p>
            <a:pPr indent="-6350" lvl="2" marL="628650" marR="0" rtl="0" algn="l">
              <a:lnSpc>
                <a:spcPct val="100000"/>
              </a:lnSpc>
              <a:spcBef>
                <a:spcPts val="1200"/>
              </a:spcBef>
              <a:spcAft>
                <a:spcPts val="0"/>
              </a:spcAft>
              <a:buClr>
                <a:srgbClr val="666666"/>
              </a:buClr>
              <a:buSzPct val="100000"/>
              <a:buFont typeface="Noto Sans Symbols"/>
              <a:buChar char="•"/>
            </a:pPr>
            <a:r>
              <a:rPr b="0" i="0" lang="en-US" sz="1400" u="none" cap="none" strike="noStrike">
                <a:solidFill>
                  <a:srgbClr val="666666"/>
                </a:solidFill>
                <a:latin typeface="Arial"/>
                <a:ea typeface="Arial"/>
                <a:cs typeface="Arial"/>
                <a:sym typeface="Arial"/>
              </a:rPr>
              <a:t>horizontally (number of instances). </a:t>
            </a:r>
          </a:p>
          <a:p>
            <a:pPr indent="0" lvl="1" marL="0" marR="0" rtl="0" algn="l">
              <a:lnSpc>
                <a:spcPct val="100000"/>
              </a:lnSpc>
              <a:spcBef>
                <a:spcPts val="1200"/>
              </a:spcBef>
              <a:spcAft>
                <a:spcPts val="0"/>
              </a:spcAft>
              <a:buClr>
                <a:srgbClr val="000000"/>
              </a:buClr>
              <a:buFont typeface="Arial"/>
              <a:buNone/>
            </a:pPr>
            <a:r>
              <a:t/>
            </a:r>
            <a:endParaRPr b="0" i="0" sz="1400" u="none" cap="none" strike="noStrike">
              <a:solidFill>
                <a:srgbClr val="666666"/>
              </a:solidFill>
              <a:latin typeface="Arial"/>
              <a:ea typeface="Arial"/>
              <a:cs typeface="Arial"/>
              <a:sym typeface="Arial"/>
            </a:endParaRPr>
          </a:p>
          <a:p>
            <a:pPr indent="0" lvl="1" marL="0" marR="0" rtl="0" algn="l">
              <a:lnSpc>
                <a:spcPct val="100000"/>
              </a:lnSpc>
              <a:spcBef>
                <a:spcPts val="1200"/>
              </a:spcBef>
              <a:spcAft>
                <a:spcPts val="0"/>
              </a:spcAft>
              <a:buClr>
                <a:schemeClr val="lt1"/>
              </a:buClr>
              <a:buSzPct val="25000"/>
              <a:buFont typeface="Arial"/>
              <a:buNone/>
            </a:pPr>
            <a:r>
              <a:rPr b="0" i="0" lang="en-US" sz="1400" u="none" cap="none" strike="noStrike">
                <a:solidFill>
                  <a:srgbClr val="666666"/>
                </a:solidFill>
                <a:latin typeface="Arial"/>
                <a:ea typeface="Arial"/>
                <a:cs typeface="Arial"/>
                <a:sym typeface="Arial"/>
              </a:rPr>
              <a:t>This results in updating the deployment manifest followed by a “bosh deploy.”</a:t>
            </a:r>
          </a:p>
        </p:txBody>
      </p:sp>
      <p:sp>
        <p:nvSpPr>
          <p:cNvPr id="1176" name="Shape 1176"/>
          <p:cNvSpPr txBox="1"/>
          <p:nvPr>
            <p:ph type="title"/>
          </p:nvPr>
        </p:nvSpPr>
        <p:spPr>
          <a:xfrm>
            <a:off x="439756" y="407953"/>
            <a:ext cx="8026290" cy="585513"/>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8881"/>
              </a:buClr>
              <a:buSzPct val="25000"/>
              <a:buFont typeface="Arial"/>
              <a:buNone/>
            </a:pPr>
            <a:r>
              <a:rPr b="0" i="0" lang="en-US" sz="3600" u="none" cap="none" strike="noStrike">
                <a:solidFill>
                  <a:srgbClr val="008881"/>
                </a:solidFill>
                <a:latin typeface="Arial"/>
                <a:ea typeface="Arial"/>
                <a:cs typeface="Arial"/>
                <a:sym typeface="Arial"/>
              </a:rPr>
              <a:t>Elastic Runtime Tile</a:t>
            </a:r>
          </a:p>
        </p:txBody>
      </p:sp>
      <p:pic>
        <p:nvPicPr>
          <p:cNvPr descr="Screen Shot 2016-01-05 at 11.41.09 AM.png" id="1177" name="Shape 1177"/>
          <p:cNvPicPr preferRelativeResize="0"/>
          <p:nvPr/>
        </p:nvPicPr>
        <p:blipFill rotWithShape="1">
          <a:blip r:embed="rId3">
            <a:alphaModFix/>
          </a:blip>
          <a:srcRect b="0" l="0" r="0" t="0"/>
          <a:stretch/>
        </p:blipFill>
        <p:spPr>
          <a:xfrm>
            <a:off x="4325607" y="1091679"/>
            <a:ext cx="3645992" cy="3461243"/>
          </a:xfrm>
          <a:prstGeom prst="rect">
            <a:avLst/>
          </a:prstGeom>
          <a:noFill/>
          <a:ln>
            <a:noFill/>
          </a:ln>
        </p:spPr>
      </p:pic>
      <p:pic>
        <p:nvPicPr>
          <p:cNvPr descr="Screen Shot 2015-12-21 at 5.32.49 PM.png" id="1178" name="Shape 1178"/>
          <p:cNvPicPr preferRelativeResize="0"/>
          <p:nvPr/>
        </p:nvPicPr>
        <p:blipFill rotWithShape="1">
          <a:blip r:embed="rId4">
            <a:alphaModFix/>
          </a:blip>
          <a:srcRect b="0" l="0" r="0" t="0"/>
          <a:stretch/>
        </p:blipFill>
        <p:spPr>
          <a:xfrm>
            <a:off x="6002887" y="2994416"/>
            <a:ext cx="3065163" cy="1946640"/>
          </a:xfrm>
          <a:prstGeom prst="rect">
            <a:avLst/>
          </a:prstGeom>
          <a:noFill/>
          <a:ln>
            <a:noFill/>
          </a:ln>
        </p:spPr>
      </p:pic>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82" name="Shape 1182"/>
        <p:cNvGrpSpPr/>
        <p:nvPr/>
      </p:nvGrpSpPr>
      <p:grpSpPr>
        <a:xfrm>
          <a:off x="0" y="0"/>
          <a:ext cx="0" cy="0"/>
          <a:chOff x="0" y="0"/>
          <a:chExt cx="0" cy="0"/>
        </a:xfrm>
      </p:grpSpPr>
      <p:sp>
        <p:nvSpPr>
          <p:cNvPr id="1183" name="Shape 1183"/>
          <p:cNvSpPr txBox="1"/>
          <p:nvPr>
            <p:ph type="ctrTitle"/>
          </p:nvPr>
        </p:nvSpPr>
        <p:spPr>
          <a:xfrm>
            <a:off x="1017587" y="1739930"/>
            <a:ext cx="6048299" cy="620700"/>
          </a:xfrm>
          <a:prstGeom prst="rect">
            <a:avLst/>
          </a:prstGeom>
          <a:noFill/>
          <a:ln>
            <a:noFill/>
          </a:ln>
        </p:spPr>
        <p:txBody>
          <a:bodyPr anchorCtr="0" anchor="b" bIns="91425" lIns="91425" rIns="91425" tIns="91425">
            <a:noAutofit/>
          </a:bodyPr>
          <a:lstStyle/>
          <a:p>
            <a:pPr indent="0" lvl="0" marL="0" marR="0" rtl="0" algn="l">
              <a:lnSpc>
                <a:spcPct val="90000"/>
              </a:lnSpc>
              <a:spcBef>
                <a:spcPts val="0"/>
              </a:spcBef>
              <a:spcAft>
                <a:spcPts val="0"/>
              </a:spcAft>
              <a:buClr>
                <a:srgbClr val="F27C3A"/>
              </a:buClr>
              <a:buSzPct val="25000"/>
              <a:buFont typeface="Arial"/>
              <a:buNone/>
            </a:pPr>
            <a:r>
              <a:rPr b="0" i="0" lang="en-US" sz="4000" u="none" cap="none" strike="noStrike">
                <a:solidFill>
                  <a:srgbClr val="F27C3A"/>
                </a:solidFill>
                <a:latin typeface="Arial"/>
                <a:ea typeface="Arial"/>
                <a:cs typeface="Arial"/>
                <a:sym typeface="Arial"/>
              </a:rPr>
              <a:t>Four Levels of HA</a:t>
            </a:r>
          </a:p>
        </p:txBody>
      </p:sp>
      <p:sp>
        <p:nvSpPr>
          <p:cNvPr id="1184" name="Shape 1184"/>
          <p:cNvSpPr txBox="1"/>
          <p:nvPr/>
        </p:nvSpPr>
        <p:spPr>
          <a:xfrm>
            <a:off x="1026053" y="2447127"/>
            <a:ext cx="6048374" cy="56276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400" u="none" cap="none" strike="noStrike">
                <a:solidFill>
                  <a:srgbClr val="FFFFFF"/>
                </a:solidFill>
                <a:latin typeface="Arial"/>
                <a:ea typeface="Arial"/>
                <a:cs typeface="Arial"/>
                <a:sym typeface="Arial"/>
              </a:rPr>
              <a:t>Built In!</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88" name="Shape 1188"/>
        <p:cNvGrpSpPr/>
        <p:nvPr/>
      </p:nvGrpSpPr>
      <p:grpSpPr>
        <a:xfrm>
          <a:off x="0" y="0"/>
          <a:ext cx="0" cy="0"/>
          <a:chOff x="0" y="0"/>
          <a:chExt cx="0" cy="0"/>
        </a:xfrm>
      </p:grpSpPr>
      <p:pic>
        <p:nvPicPr>
          <p:cNvPr descr="Stocksy_txp157cab05rEJ000_Medium_423382.jpg" id="1189" name="Shape 1189"/>
          <p:cNvPicPr preferRelativeResize="0"/>
          <p:nvPr/>
        </p:nvPicPr>
        <p:blipFill rotWithShape="1">
          <a:blip r:embed="rId3">
            <a:alphaModFix/>
          </a:blip>
          <a:srcRect b="0" l="0" r="0" t="15584"/>
          <a:stretch/>
        </p:blipFill>
        <p:spPr>
          <a:xfrm>
            <a:off x="0" y="0"/>
            <a:ext cx="9144000" cy="5143499"/>
          </a:xfrm>
          <a:prstGeom prst="rect">
            <a:avLst/>
          </a:prstGeom>
          <a:noFill/>
          <a:ln>
            <a:noFill/>
          </a:ln>
        </p:spPr>
      </p:pic>
      <p:sp>
        <p:nvSpPr>
          <p:cNvPr id="1190" name="Shape 1190"/>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nvGrpSpPr>
          <p:cNvPr id="1191" name="Shape 1191"/>
          <p:cNvGrpSpPr/>
          <p:nvPr/>
        </p:nvGrpSpPr>
        <p:grpSpPr>
          <a:xfrm>
            <a:off x="3754005" y="2328640"/>
            <a:ext cx="1187449" cy="800194"/>
            <a:chOff x="1314450" y="2381250"/>
            <a:chExt cx="1847849" cy="1245222"/>
          </a:xfrm>
        </p:grpSpPr>
        <p:sp>
          <p:nvSpPr>
            <p:cNvPr id="1192" name="Shape 1192"/>
            <p:cNvSpPr/>
            <p:nvPr/>
          </p:nvSpPr>
          <p:spPr>
            <a:xfrm>
              <a:off x="1752600" y="2806700"/>
              <a:ext cx="1028700" cy="635000"/>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pic>
          <p:nvPicPr>
            <p:cNvPr descr="cf-green.png" id="1193" name="Shape 1193"/>
            <p:cNvPicPr preferRelativeResize="0"/>
            <p:nvPr/>
          </p:nvPicPr>
          <p:blipFill rotWithShape="1">
            <a:blip r:embed="rId4">
              <a:alphaModFix/>
            </a:blip>
            <a:srcRect b="0" l="0" r="0" t="0"/>
            <a:stretch/>
          </p:blipFill>
          <p:spPr>
            <a:xfrm>
              <a:off x="1314450" y="2381250"/>
              <a:ext cx="1847849" cy="1245222"/>
            </a:xfrm>
            <a:prstGeom prst="rect">
              <a:avLst/>
            </a:prstGeom>
            <a:noFill/>
            <a:ln>
              <a:noFill/>
            </a:ln>
          </p:spPr>
        </p:pic>
      </p:grpSp>
      <p:cxnSp>
        <p:nvCxnSpPr>
          <p:cNvPr id="1194" name="Shape 1194"/>
          <p:cNvCxnSpPr/>
          <p:nvPr/>
        </p:nvCxnSpPr>
        <p:spPr>
          <a:xfrm>
            <a:off x="596900" y="2111130"/>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1195" name="Shape 1195"/>
          <p:cNvCxnSpPr/>
          <p:nvPr/>
        </p:nvCxnSpPr>
        <p:spPr>
          <a:xfrm>
            <a:off x="596900" y="3428753"/>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sp>
        <p:nvSpPr>
          <p:cNvPr id="1196" name="Shape 1196"/>
          <p:cNvSpPr txBox="1"/>
          <p:nvPr/>
        </p:nvSpPr>
        <p:spPr>
          <a:xfrm>
            <a:off x="1820793" y="1336858"/>
            <a:ext cx="5209486" cy="460500"/>
          </a:xfrm>
          <a:prstGeom prst="rect">
            <a:avLst/>
          </a:prstGeom>
          <a:noFill/>
          <a:ln>
            <a:noFill/>
          </a:ln>
        </p:spPr>
        <p:txBody>
          <a:bodyPr anchorCtr="0" anchor="t" bIns="0" lIns="0" rIns="0" tIns="0">
            <a:noAutofit/>
          </a:bodyPr>
          <a:lstStyle/>
          <a:p>
            <a:pPr indent="0" lvl="0" marL="0" marR="0" rtl="0" algn="just">
              <a:lnSpc>
                <a:spcPct val="90000"/>
              </a:lnSpc>
              <a:spcBef>
                <a:spcPts val="0"/>
              </a:spcBef>
              <a:spcAft>
                <a:spcPts val="0"/>
              </a:spcAft>
              <a:buClr>
                <a:srgbClr val="000000"/>
              </a:buClr>
              <a:buFont typeface="Arial"/>
              <a:buNone/>
            </a:pPr>
            <a:r>
              <a:t/>
            </a:r>
            <a:endParaRPr b="1" i="0" sz="4500" u="none" cap="none" strike="noStrike">
              <a:solidFill>
                <a:srgbClr val="008881"/>
              </a:solidFill>
              <a:latin typeface="Arial"/>
              <a:ea typeface="Arial"/>
              <a:cs typeface="Arial"/>
              <a:sym typeface="Arial"/>
            </a:endParaRPr>
          </a:p>
        </p:txBody>
      </p:sp>
      <p:sp>
        <p:nvSpPr>
          <p:cNvPr id="1197" name="Shape 1197"/>
          <p:cNvSpPr txBox="1"/>
          <p:nvPr/>
        </p:nvSpPr>
        <p:spPr>
          <a:xfrm>
            <a:off x="205956" y="1396070"/>
            <a:ext cx="8410499" cy="4605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74CEC7"/>
              </a:buClr>
              <a:buSzPct val="25000"/>
              <a:buFont typeface="Arial"/>
              <a:buNone/>
            </a:pPr>
            <a:r>
              <a:rPr b="1" i="0" lang="en-US" sz="3200" u="none" cap="none" strike="noStrike">
                <a:solidFill>
                  <a:srgbClr val="74CEC7"/>
                </a:solidFill>
                <a:latin typeface="Arial"/>
                <a:ea typeface="Arial"/>
                <a:cs typeface="Arial"/>
                <a:sym typeface="Arial"/>
              </a:rPr>
              <a:t>D E M O</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201" name="Shape 1201"/>
        <p:cNvGrpSpPr/>
        <p:nvPr/>
      </p:nvGrpSpPr>
      <p:grpSpPr>
        <a:xfrm>
          <a:off x="0" y="0"/>
          <a:ext cx="0" cy="0"/>
          <a:chOff x="0" y="0"/>
          <a:chExt cx="0" cy="0"/>
        </a:xfrm>
      </p:grpSpPr>
      <p:sp>
        <p:nvSpPr>
          <p:cNvPr id="1202" name="Shape 1202"/>
          <p:cNvSpPr txBox="1"/>
          <p:nvPr>
            <p:ph type="title"/>
          </p:nvPr>
        </p:nvSpPr>
        <p:spPr>
          <a:xfrm>
            <a:off x="183813" y="123976"/>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2800" u="none" cap="none" strike="noStrike">
                <a:solidFill>
                  <a:srgbClr val="2C95DD"/>
                </a:solidFill>
                <a:latin typeface="Arial"/>
                <a:ea typeface="Arial"/>
                <a:cs typeface="Arial"/>
                <a:sym typeface="Arial"/>
              </a:rPr>
              <a:t>Application Instance HA</a:t>
            </a:r>
          </a:p>
        </p:txBody>
      </p:sp>
      <p:sp>
        <p:nvSpPr>
          <p:cNvPr id="1203" name="Shape 1203"/>
          <p:cNvSpPr/>
          <p:nvPr/>
        </p:nvSpPr>
        <p:spPr>
          <a:xfrm>
            <a:off x="990400" y="762000"/>
            <a:ext cx="7269845" cy="3790135"/>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Arial"/>
              <a:ea typeface="Arial"/>
              <a:cs typeface="Arial"/>
              <a:sym typeface="Arial"/>
            </a:endParaRPr>
          </a:p>
        </p:txBody>
      </p:sp>
      <p:sp>
        <p:nvSpPr>
          <p:cNvPr id="1204" name="Shape 1204"/>
          <p:cNvSpPr/>
          <p:nvPr/>
        </p:nvSpPr>
        <p:spPr>
          <a:xfrm rot="-5400000">
            <a:off x="-302943" y="2499034"/>
            <a:ext cx="3581398" cy="374030"/>
          </a:xfrm>
          <a:prstGeom prst="roundRect">
            <a:avLst>
              <a:gd fmla="val 8685" name="adj"/>
            </a:avLst>
          </a:prstGeom>
          <a:solidFill>
            <a:srgbClr val="369188"/>
          </a:solidFill>
          <a:ln>
            <a:noFill/>
          </a:ln>
        </p:spPr>
        <p:txBody>
          <a:bodyPr anchorCtr="0" anchor="ctr" bIns="0" lIns="182875" rIns="0"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600" u="none" cap="none" strike="noStrike">
                <a:solidFill>
                  <a:srgbClr val="F2F2F2"/>
                </a:solidFill>
                <a:latin typeface="Calibri"/>
                <a:ea typeface="Calibri"/>
                <a:cs typeface="Calibri"/>
                <a:sym typeface="Calibri"/>
              </a:rPr>
              <a:t>Router</a:t>
            </a:r>
          </a:p>
        </p:txBody>
      </p:sp>
      <p:sp>
        <p:nvSpPr>
          <p:cNvPr id="1205" name="Shape 1205"/>
          <p:cNvSpPr/>
          <p:nvPr/>
        </p:nvSpPr>
        <p:spPr>
          <a:xfrm>
            <a:off x="1768959" y="1200150"/>
            <a:ext cx="153340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Blobstore</a:t>
            </a:r>
          </a:p>
        </p:txBody>
      </p:sp>
      <p:sp>
        <p:nvSpPr>
          <p:cNvPr id="1206" name="Shape 1206"/>
          <p:cNvSpPr/>
          <p:nvPr/>
        </p:nvSpPr>
        <p:spPr>
          <a:xfrm>
            <a:off x="1832465" y="1314154"/>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nvGrpSpPr>
          <p:cNvPr id="1207" name="Shape 1207"/>
          <p:cNvGrpSpPr/>
          <p:nvPr/>
        </p:nvGrpSpPr>
        <p:grpSpPr>
          <a:xfrm>
            <a:off x="3484927" y="1189969"/>
            <a:ext cx="1533402" cy="443726"/>
            <a:chOff x="5181600" y="2326964"/>
            <a:chExt cx="1533402" cy="443726"/>
          </a:xfrm>
        </p:grpSpPr>
        <p:sp>
          <p:nvSpPr>
            <p:cNvPr id="1208" name="Shape 1208"/>
            <p:cNvSpPr/>
            <p:nvPr/>
          </p:nvSpPr>
          <p:spPr>
            <a:xfrm>
              <a:off x="5181600" y="2326964"/>
              <a:ext cx="153340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Cloud Controller</a:t>
              </a:r>
            </a:p>
          </p:txBody>
        </p:sp>
        <p:sp>
          <p:nvSpPr>
            <p:cNvPr id="1209" name="Shape 1209"/>
            <p:cNvSpPr/>
            <p:nvPr/>
          </p:nvSpPr>
          <p:spPr>
            <a:xfrm>
              <a:off x="5257800" y="2430983"/>
              <a:ext cx="199082" cy="26567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sp>
        <p:nvSpPr>
          <p:cNvPr id="1210" name="Shape 1210"/>
          <p:cNvSpPr/>
          <p:nvPr/>
        </p:nvSpPr>
        <p:spPr>
          <a:xfrm>
            <a:off x="3536200" y="2448553"/>
            <a:ext cx="1482129"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 BBS</a:t>
            </a:r>
          </a:p>
        </p:txBody>
      </p:sp>
      <p:cxnSp>
        <p:nvCxnSpPr>
          <p:cNvPr id="1211" name="Shape 1211"/>
          <p:cNvCxnSpPr>
            <a:stCxn id="1205" idx="3"/>
            <a:endCxn id="1208" idx="1"/>
          </p:cNvCxnSpPr>
          <p:nvPr/>
        </p:nvCxnSpPr>
        <p:spPr>
          <a:xfrm flipH="1" rot="10800000">
            <a:off x="3302362" y="1411813"/>
            <a:ext cx="182700" cy="10200"/>
          </a:xfrm>
          <a:prstGeom prst="straightConnector1">
            <a:avLst/>
          </a:prstGeom>
          <a:noFill/>
          <a:ln cap="flat" cmpd="sng" w="19050">
            <a:solidFill>
              <a:schemeClr val="lt2"/>
            </a:solidFill>
            <a:prstDash val="solid"/>
            <a:round/>
            <a:headEnd len="med" w="med" type="none"/>
            <a:tailEnd len="med" w="med" type="none"/>
          </a:ln>
        </p:spPr>
      </p:cxnSp>
      <p:sp>
        <p:nvSpPr>
          <p:cNvPr id="1212" name="Shape 1212"/>
          <p:cNvSpPr/>
          <p:nvPr/>
        </p:nvSpPr>
        <p:spPr>
          <a:xfrm rot="-2700000">
            <a:off x="3016584" y="1385126"/>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sp>
        <p:nvSpPr>
          <p:cNvPr id="1213" name="Shape 1213"/>
          <p:cNvSpPr/>
          <p:nvPr/>
        </p:nvSpPr>
        <p:spPr>
          <a:xfrm rot="-2700000">
            <a:off x="3016584" y="1385126"/>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sp>
        <p:nvSpPr>
          <p:cNvPr id="1214" name="Shape 1214"/>
          <p:cNvSpPr/>
          <p:nvPr/>
        </p:nvSpPr>
        <p:spPr>
          <a:xfrm>
            <a:off x="1372465" y="3621800"/>
            <a:ext cx="230584" cy="230584"/>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nvGrpSpPr>
          <p:cNvPr id="1215" name="Shape 1215"/>
          <p:cNvGrpSpPr/>
          <p:nvPr/>
        </p:nvGrpSpPr>
        <p:grpSpPr>
          <a:xfrm>
            <a:off x="5502759" y="1200150"/>
            <a:ext cx="1904999" cy="443726"/>
            <a:chOff x="3448048" y="1498378"/>
            <a:chExt cx="2590798" cy="443726"/>
          </a:xfrm>
        </p:grpSpPr>
        <p:sp>
          <p:nvSpPr>
            <p:cNvPr id="1216" name="Shape 1216"/>
            <p:cNvSpPr/>
            <p:nvPr/>
          </p:nvSpPr>
          <p:spPr>
            <a:xfrm>
              <a:off x="3448048" y="1498378"/>
              <a:ext cx="2590798"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DB</a:t>
              </a:r>
            </a:p>
          </p:txBody>
        </p:sp>
        <p:sp>
          <p:nvSpPr>
            <p:cNvPr id="1217" name="Shape 1217"/>
            <p:cNvSpPr/>
            <p:nvPr/>
          </p:nvSpPr>
          <p:spPr>
            <a:xfrm>
              <a:off x="3511555" y="1612382"/>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sp>
        <p:nvSpPr>
          <p:cNvPr id="1218" name="Shape 1218"/>
          <p:cNvSpPr txBox="1"/>
          <p:nvPr/>
        </p:nvSpPr>
        <p:spPr>
          <a:xfrm>
            <a:off x="6340960" y="1200150"/>
            <a:ext cx="925253"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Service</a:t>
            </a:r>
          </a:p>
          <a:p>
            <a:pPr indent="0" lvl="0" marL="0" marR="0" rtl="0" algn="l">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credentials</a:t>
            </a:r>
          </a:p>
        </p:txBody>
      </p:sp>
      <p:sp>
        <p:nvSpPr>
          <p:cNvPr id="1219" name="Shape 1219"/>
          <p:cNvSpPr txBox="1"/>
          <p:nvPr/>
        </p:nvSpPr>
        <p:spPr>
          <a:xfrm>
            <a:off x="6340960" y="1374087"/>
            <a:ext cx="560971"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creds</a:t>
            </a:r>
          </a:p>
        </p:txBody>
      </p:sp>
      <p:cxnSp>
        <p:nvCxnSpPr>
          <p:cNvPr id="1220" name="Shape 1220"/>
          <p:cNvCxnSpPr>
            <a:stCxn id="1208" idx="3"/>
            <a:endCxn id="1216" idx="1"/>
          </p:cNvCxnSpPr>
          <p:nvPr/>
        </p:nvCxnSpPr>
        <p:spPr>
          <a:xfrm>
            <a:off x="5018330" y="1411832"/>
            <a:ext cx="484500" cy="10200"/>
          </a:xfrm>
          <a:prstGeom prst="straightConnector1">
            <a:avLst/>
          </a:prstGeom>
          <a:noFill/>
          <a:ln cap="flat" cmpd="sng" w="19050">
            <a:solidFill>
              <a:schemeClr val="lt2"/>
            </a:solidFill>
            <a:prstDash val="solid"/>
            <a:round/>
            <a:headEnd len="med" w="med" type="none"/>
            <a:tailEnd len="med" w="med" type="none"/>
          </a:ln>
        </p:spPr>
      </p:cxnSp>
      <p:sp>
        <p:nvSpPr>
          <p:cNvPr id="1221" name="Shape 1221"/>
          <p:cNvSpPr/>
          <p:nvPr/>
        </p:nvSpPr>
        <p:spPr>
          <a:xfrm>
            <a:off x="5681923" y="2445189"/>
            <a:ext cx="2328333"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Converger &amp; Auctioneer</a:t>
            </a:r>
          </a:p>
        </p:txBody>
      </p:sp>
      <p:grpSp>
        <p:nvGrpSpPr>
          <p:cNvPr id="1222" name="Shape 1222"/>
          <p:cNvGrpSpPr/>
          <p:nvPr/>
        </p:nvGrpSpPr>
        <p:grpSpPr>
          <a:xfrm>
            <a:off x="5648688" y="1986081"/>
            <a:ext cx="1047082" cy="416991"/>
            <a:chOff x="5638800" y="1121740"/>
            <a:chExt cx="1047082" cy="416991"/>
          </a:xfrm>
        </p:grpSpPr>
        <p:sp>
          <p:nvSpPr>
            <p:cNvPr id="1223" name="Shape 1223"/>
            <p:cNvSpPr/>
            <p:nvPr/>
          </p:nvSpPr>
          <p:spPr>
            <a:xfrm>
              <a:off x="5966682" y="1121740"/>
              <a:ext cx="408499" cy="219562"/>
            </a:xfrm>
            <a:custGeom>
              <a:pathLst>
                <a:path extrusionOk="0" h="120000" w="12000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7F7F7F"/>
                </a:solidFill>
                <a:latin typeface="Arial"/>
                <a:ea typeface="Arial"/>
                <a:cs typeface="Arial"/>
                <a:sym typeface="Arial"/>
              </a:endParaRPr>
            </a:p>
          </p:txBody>
        </p:sp>
        <p:sp>
          <p:nvSpPr>
            <p:cNvPr id="1224" name="Shape 1224"/>
            <p:cNvSpPr txBox="1"/>
            <p:nvPr/>
          </p:nvSpPr>
          <p:spPr>
            <a:xfrm>
              <a:off x="5638800" y="1284816"/>
              <a:ext cx="1047082" cy="25391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4D4D4D"/>
                </a:buClr>
                <a:buSzPct val="25000"/>
                <a:buFont typeface="Arial"/>
                <a:buNone/>
              </a:pPr>
              <a:r>
                <a:rPr b="1" i="0" lang="en-US" sz="1050" u="none" cap="none" strike="noStrike">
                  <a:solidFill>
                    <a:srgbClr val="4D4D4D"/>
                  </a:solidFill>
                  <a:latin typeface="Arial"/>
                  <a:ea typeface="Arial"/>
                  <a:cs typeface="Arial"/>
                  <a:sym typeface="Arial"/>
                </a:rPr>
                <a:t>Desired State</a:t>
              </a:r>
            </a:p>
          </p:txBody>
        </p:sp>
      </p:grpSp>
      <p:grpSp>
        <p:nvGrpSpPr>
          <p:cNvPr id="1225" name="Shape 1225"/>
          <p:cNvGrpSpPr/>
          <p:nvPr/>
        </p:nvGrpSpPr>
        <p:grpSpPr>
          <a:xfrm>
            <a:off x="6695770" y="1940867"/>
            <a:ext cx="963725" cy="451269"/>
            <a:chOff x="7212810" y="1788727"/>
            <a:chExt cx="963725" cy="451269"/>
          </a:xfrm>
        </p:grpSpPr>
        <p:sp>
          <p:nvSpPr>
            <p:cNvPr id="1226" name="Shape 1226"/>
            <p:cNvSpPr txBox="1"/>
            <p:nvPr/>
          </p:nvSpPr>
          <p:spPr>
            <a:xfrm>
              <a:off x="7212810" y="1986081"/>
              <a:ext cx="963725" cy="25391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4D4D4D"/>
                </a:buClr>
                <a:buSzPct val="25000"/>
                <a:buFont typeface="Arial"/>
                <a:buNone/>
              </a:pPr>
              <a:r>
                <a:rPr b="1" i="0" lang="en-US" sz="1050" u="none" cap="none" strike="noStrike">
                  <a:solidFill>
                    <a:srgbClr val="4D4D4D"/>
                  </a:solidFill>
                  <a:latin typeface="Arial"/>
                  <a:ea typeface="Arial"/>
                  <a:cs typeface="Arial"/>
                  <a:sym typeface="Arial"/>
                </a:rPr>
                <a:t>Actual State</a:t>
              </a:r>
            </a:p>
          </p:txBody>
        </p:sp>
        <p:sp>
          <p:nvSpPr>
            <p:cNvPr id="1227" name="Shape 1227"/>
            <p:cNvSpPr/>
            <p:nvPr/>
          </p:nvSpPr>
          <p:spPr>
            <a:xfrm>
              <a:off x="7512032" y="1788727"/>
              <a:ext cx="408499" cy="219562"/>
            </a:xfrm>
            <a:custGeom>
              <a:pathLst>
                <a:path extrusionOk="0" h="120000" w="12000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7F7F7F"/>
                </a:solidFill>
                <a:latin typeface="Arial"/>
                <a:ea typeface="Arial"/>
                <a:cs typeface="Arial"/>
                <a:sym typeface="Arial"/>
              </a:endParaRPr>
            </a:p>
          </p:txBody>
        </p:sp>
      </p:grpSp>
      <p:grpSp>
        <p:nvGrpSpPr>
          <p:cNvPr id="1228" name="Shape 1228"/>
          <p:cNvGrpSpPr/>
          <p:nvPr/>
        </p:nvGrpSpPr>
        <p:grpSpPr>
          <a:xfrm>
            <a:off x="3484928" y="1833379"/>
            <a:ext cx="1565494" cy="443726"/>
            <a:chOff x="4156726" y="1255954"/>
            <a:chExt cx="1565494" cy="443726"/>
          </a:xfrm>
        </p:grpSpPr>
        <p:sp>
          <p:nvSpPr>
            <p:cNvPr id="1229" name="Shape 1229"/>
            <p:cNvSpPr/>
            <p:nvPr/>
          </p:nvSpPr>
          <p:spPr>
            <a:xfrm>
              <a:off x="4156726" y="1255954"/>
              <a:ext cx="1565494"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Cloud Controller Bridge</a:t>
              </a:r>
            </a:p>
          </p:txBody>
        </p:sp>
        <p:sp>
          <p:nvSpPr>
            <p:cNvPr id="1230" name="Shape 1230"/>
            <p:cNvSpPr/>
            <p:nvPr/>
          </p:nvSpPr>
          <p:spPr>
            <a:xfrm>
              <a:off x="4203930" y="1408654"/>
              <a:ext cx="218350" cy="216988"/>
            </a:xfrm>
            <a:prstGeom prst="blockArc">
              <a:avLst>
                <a:gd fmla="val 10800000" name="adj1"/>
                <a:gd fmla="val 0" name="adj2"/>
                <a:gd fmla="val 25000" name="adj3"/>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sp>
        <p:nvSpPr>
          <p:cNvPr id="1231" name="Shape 1231"/>
          <p:cNvSpPr/>
          <p:nvPr/>
        </p:nvSpPr>
        <p:spPr>
          <a:xfrm>
            <a:off x="3555548" y="2568051"/>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232" name="Shape 1232"/>
          <p:cNvSpPr/>
          <p:nvPr/>
        </p:nvSpPr>
        <p:spPr>
          <a:xfrm>
            <a:off x="2015158" y="3242318"/>
            <a:ext cx="1452177" cy="1191783"/>
          </a:xfrm>
          <a:prstGeom prst="roundRect">
            <a:avLst>
              <a:gd fmla="val 2124"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1"/>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233" name="Shape 1233"/>
          <p:cNvSpPr/>
          <p:nvPr/>
        </p:nvSpPr>
        <p:spPr>
          <a:xfrm>
            <a:off x="2758463" y="3623769"/>
            <a:ext cx="570416" cy="214290"/>
          </a:xfrm>
          <a:prstGeom prst="roundRect">
            <a:avLst>
              <a:gd fmla="val 236"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Rep</a:t>
            </a:r>
          </a:p>
        </p:txBody>
      </p:sp>
      <p:sp>
        <p:nvSpPr>
          <p:cNvPr id="1234" name="Shape 1234"/>
          <p:cNvSpPr/>
          <p:nvPr/>
        </p:nvSpPr>
        <p:spPr>
          <a:xfrm>
            <a:off x="2051099" y="3292448"/>
            <a:ext cx="160847" cy="163528"/>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235" name="Shape 1235"/>
          <p:cNvSpPr/>
          <p:nvPr/>
        </p:nvSpPr>
        <p:spPr>
          <a:xfrm>
            <a:off x="2076360" y="3623769"/>
            <a:ext cx="570416" cy="214290"/>
          </a:xfrm>
          <a:prstGeom prst="roundRect">
            <a:avLst>
              <a:gd fmla="val 236"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Exec.</a:t>
            </a:r>
          </a:p>
        </p:txBody>
      </p:sp>
      <p:grpSp>
        <p:nvGrpSpPr>
          <p:cNvPr id="1236" name="Shape 1236"/>
          <p:cNvGrpSpPr/>
          <p:nvPr/>
        </p:nvGrpSpPr>
        <p:grpSpPr>
          <a:xfrm>
            <a:off x="2068091" y="3986101"/>
            <a:ext cx="1332201" cy="352558"/>
            <a:chOff x="2585131" y="3986101"/>
            <a:chExt cx="1332201" cy="352558"/>
          </a:xfrm>
        </p:grpSpPr>
        <p:sp>
          <p:nvSpPr>
            <p:cNvPr id="1237" name="Shape 1237"/>
            <p:cNvSpPr/>
            <p:nvPr/>
          </p:nvSpPr>
          <p:spPr>
            <a:xfrm rot="5400000">
              <a:off x="3074952" y="3496280"/>
              <a:ext cx="352558" cy="1332201"/>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rgbClr val="F2F2F2">
                <a:alpha val="4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238" name="Shape 1238"/>
            <p:cNvSpPr/>
            <p:nvPr/>
          </p:nvSpPr>
          <p:spPr>
            <a:xfrm>
              <a:off x="3663610" y="4026403"/>
              <a:ext cx="182310" cy="176577"/>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rgbClr val="FFFFF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239" name="Shape 1239"/>
          <p:cNvSpPr/>
          <p:nvPr/>
        </p:nvSpPr>
        <p:spPr>
          <a:xfrm>
            <a:off x="3561128" y="3242469"/>
            <a:ext cx="1452177" cy="1191783"/>
          </a:xfrm>
          <a:prstGeom prst="roundRect">
            <a:avLst>
              <a:gd fmla="val 2124"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1"/>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240" name="Shape 1240"/>
          <p:cNvSpPr/>
          <p:nvPr/>
        </p:nvSpPr>
        <p:spPr>
          <a:xfrm>
            <a:off x="4304432" y="3623919"/>
            <a:ext cx="570416" cy="214290"/>
          </a:xfrm>
          <a:prstGeom prst="roundRect">
            <a:avLst>
              <a:gd fmla="val 236"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Rep</a:t>
            </a:r>
          </a:p>
        </p:txBody>
      </p:sp>
      <p:sp>
        <p:nvSpPr>
          <p:cNvPr id="1241" name="Shape 1241"/>
          <p:cNvSpPr/>
          <p:nvPr/>
        </p:nvSpPr>
        <p:spPr>
          <a:xfrm>
            <a:off x="3597069" y="3292598"/>
            <a:ext cx="160847" cy="163528"/>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242" name="Shape 1242"/>
          <p:cNvSpPr/>
          <p:nvPr/>
        </p:nvSpPr>
        <p:spPr>
          <a:xfrm>
            <a:off x="3622330" y="3623919"/>
            <a:ext cx="570416" cy="214290"/>
          </a:xfrm>
          <a:prstGeom prst="roundRect">
            <a:avLst>
              <a:gd fmla="val 236"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Exec.</a:t>
            </a:r>
          </a:p>
        </p:txBody>
      </p:sp>
      <p:grpSp>
        <p:nvGrpSpPr>
          <p:cNvPr id="1243" name="Shape 1243"/>
          <p:cNvGrpSpPr/>
          <p:nvPr/>
        </p:nvGrpSpPr>
        <p:grpSpPr>
          <a:xfrm>
            <a:off x="5091045" y="3242469"/>
            <a:ext cx="1452176" cy="1191783"/>
            <a:chOff x="3695085" y="2883275"/>
            <a:chExt cx="2033899" cy="1619149"/>
          </a:xfrm>
        </p:grpSpPr>
        <p:sp>
          <p:nvSpPr>
            <p:cNvPr id="1244" name="Shape 1244"/>
            <p:cNvSpPr/>
            <p:nvPr/>
          </p:nvSpPr>
          <p:spPr>
            <a:xfrm>
              <a:off x="3695085" y="2883275"/>
              <a:ext cx="2033899" cy="1619149"/>
            </a:xfrm>
            <a:prstGeom prst="roundRect">
              <a:avLst>
                <a:gd fmla="val 2124"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1"/>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245" name="Shape 1245"/>
            <p:cNvSpPr/>
            <p:nvPr/>
          </p:nvSpPr>
          <p:spPr>
            <a:xfrm>
              <a:off x="4736148" y="3401510"/>
              <a:ext cx="798918" cy="291134"/>
            </a:xfrm>
            <a:prstGeom prst="roundRect">
              <a:avLst>
                <a:gd fmla="val 236"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Rep</a:t>
              </a:r>
            </a:p>
          </p:txBody>
        </p:sp>
        <p:sp>
          <p:nvSpPr>
            <p:cNvPr id="1246" name="Shape 1246"/>
            <p:cNvSpPr/>
            <p:nvPr/>
          </p:nvSpPr>
          <p:spPr>
            <a:xfrm>
              <a:off x="3745423" y="2951381"/>
              <a:ext cx="225280" cy="222167"/>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247" name="Shape 1247"/>
            <p:cNvSpPr/>
            <p:nvPr/>
          </p:nvSpPr>
          <p:spPr>
            <a:xfrm>
              <a:off x="3780805" y="3401510"/>
              <a:ext cx="798918" cy="291134"/>
            </a:xfrm>
            <a:prstGeom prst="roundRect">
              <a:avLst>
                <a:gd fmla="val 236" name="adj"/>
              </a:avLst>
            </a:prstGeom>
            <a:solidFill>
              <a:srgbClr val="004A4A"/>
            </a:solidFill>
            <a:ln cap="flat" cmpd="sng" w="9525">
              <a:solidFill>
                <a:srgbClr val="FFFFFF"/>
              </a:solidFill>
              <a:prstDash val="solid"/>
              <a:round/>
              <a:headEnd len="med" w="med" type="none"/>
              <a:tailEnd len="med" w="med" type="none"/>
            </a:ln>
          </p:spPr>
          <p:txBody>
            <a:bodyPr anchorCtr="0" anchor="ctr" bIns="45000" lIns="90000" rIns="90000" tIns="450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Exec.</a:t>
              </a:r>
            </a:p>
          </p:txBody>
        </p:sp>
        <p:sp>
          <p:nvSpPr>
            <p:cNvPr id="1248" name="Shape 1248"/>
            <p:cNvSpPr/>
            <p:nvPr/>
          </p:nvSpPr>
          <p:spPr>
            <a:xfrm rot="5400000">
              <a:off x="4462663" y="3200333"/>
              <a:ext cx="478982" cy="1865862"/>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rgbClr val="F2F2F2">
                <a:alpha val="4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249" name="Shape 1249"/>
            <p:cNvSpPr/>
            <p:nvPr/>
          </p:nvSpPr>
          <p:spPr>
            <a:xfrm>
              <a:off x="5279725" y="3948526"/>
              <a:ext cx="255341" cy="239896"/>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rgbClr val="FFFFF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cxnSp>
        <p:nvCxnSpPr>
          <p:cNvPr id="1250" name="Shape 1250"/>
          <p:cNvCxnSpPr>
            <a:stCxn id="1232" idx="0"/>
          </p:cNvCxnSpPr>
          <p:nvPr/>
        </p:nvCxnSpPr>
        <p:spPr>
          <a:xfrm flipH="1" rot="10800000">
            <a:off x="2741246" y="2877818"/>
            <a:ext cx="1053300" cy="364500"/>
          </a:xfrm>
          <a:prstGeom prst="straightConnector1">
            <a:avLst/>
          </a:prstGeom>
          <a:noFill/>
          <a:ln cap="flat" cmpd="sng" w="25400">
            <a:solidFill>
              <a:srgbClr val="262626"/>
            </a:solidFill>
            <a:prstDash val="solid"/>
            <a:round/>
            <a:headEnd len="med" w="med" type="none"/>
            <a:tailEnd len="lg" w="lg" type="stealth"/>
          </a:ln>
        </p:spPr>
      </p:cxnSp>
      <p:cxnSp>
        <p:nvCxnSpPr>
          <p:cNvPr id="1251" name="Shape 1251"/>
          <p:cNvCxnSpPr>
            <a:stCxn id="1239" idx="0"/>
            <a:endCxn id="1210" idx="2"/>
          </p:cNvCxnSpPr>
          <p:nvPr/>
        </p:nvCxnSpPr>
        <p:spPr>
          <a:xfrm rot="10800000">
            <a:off x="4277316" y="2892369"/>
            <a:ext cx="9900" cy="350100"/>
          </a:xfrm>
          <a:prstGeom prst="straightConnector1">
            <a:avLst/>
          </a:prstGeom>
          <a:noFill/>
          <a:ln cap="flat" cmpd="sng" w="25400">
            <a:solidFill>
              <a:srgbClr val="262626"/>
            </a:solidFill>
            <a:prstDash val="solid"/>
            <a:round/>
            <a:headEnd len="med" w="med" type="none"/>
            <a:tailEnd len="lg" w="lg" type="stealth"/>
          </a:ln>
        </p:spPr>
      </p:cxnSp>
      <p:cxnSp>
        <p:nvCxnSpPr>
          <p:cNvPr id="1252" name="Shape 1252"/>
          <p:cNvCxnSpPr>
            <a:stCxn id="1244" idx="0"/>
          </p:cNvCxnSpPr>
          <p:nvPr/>
        </p:nvCxnSpPr>
        <p:spPr>
          <a:xfrm rot="10800000">
            <a:off x="4662134" y="2905869"/>
            <a:ext cx="1155000" cy="336600"/>
          </a:xfrm>
          <a:prstGeom prst="straightConnector1">
            <a:avLst/>
          </a:prstGeom>
          <a:noFill/>
          <a:ln cap="flat" cmpd="sng" w="25400">
            <a:solidFill>
              <a:srgbClr val="262626"/>
            </a:solidFill>
            <a:prstDash val="solid"/>
            <a:round/>
            <a:headEnd len="med" w="med" type="none"/>
            <a:tailEnd len="lg" w="lg" type="stealth"/>
          </a:ln>
        </p:spPr>
      </p:cxnSp>
      <p:grpSp>
        <p:nvGrpSpPr>
          <p:cNvPr id="1253" name="Shape 1253"/>
          <p:cNvGrpSpPr/>
          <p:nvPr/>
        </p:nvGrpSpPr>
        <p:grpSpPr>
          <a:xfrm>
            <a:off x="3614061" y="3986252"/>
            <a:ext cx="1332201" cy="352558"/>
            <a:chOff x="4131101" y="3986252"/>
            <a:chExt cx="1332201" cy="352558"/>
          </a:xfrm>
        </p:grpSpPr>
        <p:sp>
          <p:nvSpPr>
            <p:cNvPr id="1254" name="Shape 1254"/>
            <p:cNvSpPr/>
            <p:nvPr/>
          </p:nvSpPr>
          <p:spPr>
            <a:xfrm rot="5400000">
              <a:off x="4620922" y="3496430"/>
              <a:ext cx="352558" cy="1332201"/>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rgbClr val="F2F2F2">
                <a:alpha val="4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255" name="Shape 1255"/>
            <p:cNvSpPr/>
            <p:nvPr/>
          </p:nvSpPr>
          <p:spPr>
            <a:xfrm>
              <a:off x="5209580" y="4026553"/>
              <a:ext cx="182310" cy="176577"/>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rgbClr val="FFFFF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56" name="Shape 1256"/>
            <p:cNvSpPr/>
            <p:nvPr/>
          </p:nvSpPr>
          <p:spPr>
            <a:xfrm rot="-2700000">
              <a:off x="4636758" y="4072418"/>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sp>
        <p:nvSpPr>
          <p:cNvPr id="1257" name="Shape 1257"/>
          <p:cNvSpPr/>
          <p:nvPr/>
        </p:nvSpPr>
        <p:spPr>
          <a:xfrm rot="-2700000">
            <a:off x="5574204" y="4126619"/>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cxnSp>
        <p:nvCxnSpPr>
          <p:cNvPr id="1258" name="Shape 1258"/>
          <p:cNvCxnSpPr/>
          <p:nvPr/>
        </p:nvCxnSpPr>
        <p:spPr>
          <a:xfrm flipH="1" rot="10800000">
            <a:off x="5013305" y="2780404"/>
            <a:ext cx="663592" cy="3364"/>
          </a:xfrm>
          <a:prstGeom prst="straightConnector1">
            <a:avLst/>
          </a:prstGeom>
          <a:noFill/>
          <a:ln cap="flat" cmpd="sng" w="25400">
            <a:solidFill>
              <a:srgbClr val="262626"/>
            </a:solidFill>
            <a:prstDash val="solid"/>
            <a:round/>
            <a:headEnd len="med" w="med" type="none"/>
            <a:tailEnd len="lg" w="lg" type="stealth"/>
          </a:ln>
        </p:spPr>
      </p:cxnSp>
      <p:cxnSp>
        <p:nvCxnSpPr>
          <p:cNvPr id="1259" name="Shape 1259"/>
          <p:cNvCxnSpPr/>
          <p:nvPr/>
        </p:nvCxnSpPr>
        <p:spPr>
          <a:xfrm rot="10800000">
            <a:off x="4990121" y="2561780"/>
            <a:ext cx="658568" cy="0"/>
          </a:xfrm>
          <a:prstGeom prst="straightConnector1">
            <a:avLst/>
          </a:prstGeom>
          <a:noFill/>
          <a:ln cap="flat" cmpd="sng" w="25400">
            <a:solidFill>
              <a:srgbClr val="262626"/>
            </a:solidFill>
            <a:prstDash val="solid"/>
            <a:round/>
            <a:headEnd len="med" w="med" type="none"/>
            <a:tailEnd len="lg" w="lg" type="stealth"/>
          </a:ln>
        </p:spPr>
      </p:cxnSp>
      <p:grpSp>
        <p:nvGrpSpPr>
          <p:cNvPr id="1260" name="Shape 1260"/>
          <p:cNvGrpSpPr/>
          <p:nvPr/>
        </p:nvGrpSpPr>
        <p:grpSpPr>
          <a:xfrm>
            <a:off x="7659496" y="1940867"/>
            <a:ext cx="416577" cy="416577"/>
            <a:chOff x="3169175" y="1107625"/>
            <a:chExt cx="416577" cy="416577"/>
          </a:xfrm>
        </p:grpSpPr>
        <p:sp>
          <p:nvSpPr>
            <p:cNvPr id="1261" name="Shape 1261"/>
            <p:cNvSpPr/>
            <p:nvPr/>
          </p:nvSpPr>
          <p:spPr>
            <a:xfrm>
              <a:off x="3169175" y="1107625"/>
              <a:ext cx="416577" cy="416577"/>
            </a:xfrm>
            <a:prstGeom prst="ellipse">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nvGrpSpPr>
            <p:cNvPr id="1262" name="Shape 1262"/>
            <p:cNvGrpSpPr/>
            <p:nvPr/>
          </p:nvGrpSpPr>
          <p:grpSpPr>
            <a:xfrm>
              <a:off x="3196489" y="1134940"/>
              <a:ext cx="361950" cy="361950"/>
              <a:chOff x="4876800" y="325437"/>
              <a:chExt cx="483965" cy="483965"/>
            </a:xfrm>
          </p:grpSpPr>
          <p:sp>
            <p:nvSpPr>
              <p:cNvPr id="1263" name="Shape 1263"/>
              <p:cNvSpPr/>
              <p:nvPr/>
            </p:nvSpPr>
            <p:spPr>
              <a:xfrm rot="5400000">
                <a:off x="4995304" y="444247"/>
                <a:ext cx="246950" cy="269056"/>
              </a:xfrm>
              <a:custGeom>
                <a:pathLst>
                  <a:path extrusionOk="0" h="120000" w="12000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1264" name="Shape 1264"/>
              <p:cNvSpPr/>
              <p:nvPr/>
            </p:nvSpPr>
            <p:spPr>
              <a:xfrm>
                <a:off x="4876800" y="325437"/>
                <a:ext cx="483965" cy="483965"/>
              </a:xfrm>
              <a:custGeom>
                <a:pathLst>
                  <a:path extrusionOk="0" h="120000" w="12000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grpSp>
      <p:grpSp>
        <p:nvGrpSpPr>
          <p:cNvPr id="1265" name="Shape 1265"/>
          <p:cNvGrpSpPr/>
          <p:nvPr/>
        </p:nvGrpSpPr>
        <p:grpSpPr>
          <a:xfrm>
            <a:off x="6693912" y="1940576"/>
            <a:ext cx="963725" cy="448281"/>
            <a:chOff x="7240125" y="3189811"/>
            <a:chExt cx="963725" cy="448281"/>
          </a:xfrm>
        </p:grpSpPr>
        <p:sp>
          <p:nvSpPr>
            <p:cNvPr id="1266" name="Shape 1266"/>
            <p:cNvSpPr txBox="1"/>
            <p:nvPr/>
          </p:nvSpPr>
          <p:spPr>
            <a:xfrm>
              <a:off x="7240125" y="3384176"/>
              <a:ext cx="963725" cy="25391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4D4D4D"/>
                </a:buClr>
                <a:buSzPct val="25000"/>
                <a:buFont typeface="Arial"/>
                <a:buNone/>
              </a:pPr>
              <a:r>
                <a:rPr b="1" i="0" lang="en-US" sz="1050" u="none" cap="none" strike="noStrike">
                  <a:solidFill>
                    <a:srgbClr val="4D4D4D"/>
                  </a:solidFill>
                  <a:latin typeface="Arial"/>
                  <a:ea typeface="Arial"/>
                  <a:cs typeface="Arial"/>
                  <a:sym typeface="Arial"/>
                </a:rPr>
                <a:t>Actual State</a:t>
              </a:r>
            </a:p>
          </p:txBody>
        </p:sp>
        <p:sp>
          <p:nvSpPr>
            <p:cNvPr id="1267" name="Shape 1267"/>
            <p:cNvSpPr/>
            <p:nvPr/>
          </p:nvSpPr>
          <p:spPr>
            <a:xfrm>
              <a:off x="7591085" y="3189811"/>
              <a:ext cx="329446" cy="219562"/>
            </a:xfrm>
            <a:custGeom>
              <a:pathLst>
                <a:path extrusionOk="0" h="120000" w="12000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grpSp>
      <p:grpSp>
        <p:nvGrpSpPr>
          <p:cNvPr id="1268" name="Shape 1268"/>
          <p:cNvGrpSpPr/>
          <p:nvPr/>
        </p:nvGrpSpPr>
        <p:grpSpPr>
          <a:xfrm>
            <a:off x="7659708" y="1923772"/>
            <a:ext cx="416577" cy="416577"/>
            <a:chOff x="3169175" y="1107625"/>
            <a:chExt cx="416577" cy="416577"/>
          </a:xfrm>
        </p:grpSpPr>
        <p:sp>
          <p:nvSpPr>
            <p:cNvPr id="1269" name="Shape 1269"/>
            <p:cNvSpPr/>
            <p:nvPr/>
          </p:nvSpPr>
          <p:spPr>
            <a:xfrm>
              <a:off x="3169175" y="1107625"/>
              <a:ext cx="416577" cy="416577"/>
            </a:xfrm>
            <a:prstGeom prst="ellipse">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270" name="Shape 1270"/>
            <p:cNvSpPr/>
            <p:nvPr/>
          </p:nvSpPr>
          <p:spPr>
            <a:xfrm>
              <a:off x="3196489" y="1134941"/>
              <a:ext cx="361950" cy="361950"/>
            </a:xfrm>
            <a:custGeom>
              <a:pathLst>
                <a:path extrusionOk="0" h="120000" w="12000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271" name="Shape 1271"/>
            <p:cNvSpPr/>
            <p:nvPr/>
          </p:nvSpPr>
          <p:spPr>
            <a:xfrm rot="2700000">
              <a:off x="3284592" y="1223046"/>
              <a:ext cx="185737" cy="185737"/>
            </a:xfrm>
            <a:custGeom>
              <a:pathLst>
                <a:path extrusionOk="0" h="120000" w="12000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grpSp>
      <p:sp>
        <p:nvSpPr>
          <p:cNvPr id="1272" name="Shape 1272"/>
          <p:cNvSpPr txBox="1"/>
          <p:nvPr/>
        </p:nvSpPr>
        <p:spPr>
          <a:xfrm>
            <a:off x="1753074" y="2476497"/>
            <a:ext cx="1393496"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Re-deploy App</a:t>
            </a:r>
          </a:p>
        </p:txBody>
      </p:sp>
      <p:cxnSp>
        <p:nvCxnSpPr>
          <p:cNvPr id="1273" name="Shape 1273"/>
          <p:cNvCxnSpPr/>
          <p:nvPr/>
        </p:nvCxnSpPr>
        <p:spPr>
          <a:xfrm rot="10800000">
            <a:off x="4270546" y="1633694"/>
            <a:ext cx="0" cy="185825"/>
          </a:xfrm>
          <a:prstGeom prst="straightConnector1">
            <a:avLst/>
          </a:prstGeom>
          <a:noFill/>
          <a:ln cap="flat" cmpd="sng" w="25400">
            <a:solidFill>
              <a:srgbClr val="262626"/>
            </a:solidFill>
            <a:prstDash val="solid"/>
            <a:round/>
            <a:headEnd len="med" w="med" type="none"/>
            <a:tailEnd len="med" w="med" type="none"/>
          </a:ln>
        </p:spPr>
      </p:cxnSp>
      <p:cxnSp>
        <p:nvCxnSpPr>
          <p:cNvPr id="1274" name="Shape 1274"/>
          <p:cNvCxnSpPr/>
          <p:nvPr/>
        </p:nvCxnSpPr>
        <p:spPr>
          <a:xfrm rot="10800000">
            <a:off x="4270546" y="2277106"/>
            <a:ext cx="0" cy="185825"/>
          </a:xfrm>
          <a:prstGeom prst="straightConnector1">
            <a:avLst/>
          </a:prstGeom>
          <a:noFill/>
          <a:ln cap="flat" cmpd="sng" w="25400">
            <a:solidFill>
              <a:srgbClr val="262626"/>
            </a:solidFill>
            <a:prstDash val="solid"/>
            <a:round/>
            <a:headEnd len="med" w="med" type="none"/>
            <a:tailEnd len="med" w="med" type="none"/>
          </a:ln>
        </p:spPr>
      </p:cxnSp>
      <p:cxnSp>
        <p:nvCxnSpPr>
          <p:cNvPr id="1275" name="Shape 1275"/>
          <p:cNvCxnSpPr>
            <a:stCxn id="1235" idx="2"/>
          </p:cNvCxnSpPr>
          <p:nvPr/>
        </p:nvCxnSpPr>
        <p:spPr>
          <a:xfrm>
            <a:off x="2361569" y="3838060"/>
            <a:ext cx="0" cy="188400"/>
          </a:xfrm>
          <a:prstGeom prst="straightConnector1">
            <a:avLst/>
          </a:prstGeom>
          <a:noFill/>
          <a:ln cap="flat" cmpd="sng" w="25400">
            <a:solidFill>
              <a:srgbClr val="FFFFFF"/>
            </a:solidFill>
            <a:prstDash val="solid"/>
            <a:round/>
            <a:headEnd len="med" w="med" type="none"/>
            <a:tailEnd len="lg" w="lg" type="triangle"/>
          </a:ln>
          <a:effectLst>
            <a:outerShdw blurRad="39999" rotWithShape="0" dir="5400000" dist="20000">
              <a:srgbClr val="000000">
                <a:alpha val="37647"/>
              </a:srgbClr>
            </a:outerShdw>
          </a:effectLst>
        </p:spPr>
      </p:cxnSp>
      <p:sp>
        <p:nvSpPr>
          <p:cNvPr id="1276" name="Shape 1276"/>
          <p:cNvSpPr/>
          <p:nvPr/>
        </p:nvSpPr>
        <p:spPr>
          <a:xfrm rot="-2700000">
            <a:off x="3016584" y="1385126"/>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pic>
        <p:nvPicPr>
          <p:cNvPr id="1277" name="Shape 1277"/>
          <p:cNvPicPr preferRelativeResize="0"/>
          <p:nvPr/>
        </p:nvPicPr>
        <p:blipFill rotWithShape="1">
          <a:blip r:embed="rId3">
            <a:alphaModFix/>
          </a:blip>
          <a:srcRect b="40958" l="3267" r="13071" t="13725"/>
          <a:stretch/>
        </p:blipFill>
        <p:spPr>
          <a:xfrm>
            <a:off x="6945609" y="3507251"/>
            <a:ext cx="1094173" cy="592676"/>
          </a:xfrm>
          <a:prstGeom prst="rect">
            <a:avLst/>
          </a:prstGeom>
          <a:noFill/>
          <a:ln>
            <a:noFill/>
          </a:ln>
          <a:effectLst>
            <a:outerShdw blurRad="127000" rotWithShape="0" dir="2700000" dist="76200">
              <a:srgbClr val="000000">
                <a:alpha val="74901"/>
              </a:srgbClr>
            </a:outerShdw>
          </a:effectLst>
        </p:spPr>
      </p:pic>
      <p:sp>
        <p:nvSpPr>
          <p:cNvPr id="1278" name="Shape 1278"/>
          <p:cNvSpPr/>
          <p:nvPr/>
        </p:nvSpPr>
        <p:spPr>
          <a:xfrm>
            <a:off x="7222807" y="4081292"/>
            <a:ext cx="679178" cy="215443"/>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33928A"/>
              </a:buClr>
              <a:buSzPct val="25000"/>
              <a:buFont typeface="Arial"/>
              <a:buNone/>
            </a:pPr>
            <a:r>
              <a:rPr b="0" i="0" lang="en-US" sz="1400" u="none" cap="none" strike="noStrike">
                <a:solidFill>
                  <a:srgbClr val="33928A"/>
                </a:solidFill>
                <a:latin typeface="Arial"/>
                <a:ea typeface="Arial"/>
                <a:cs typeface="Arial"/>
                <a:sym typeface="Arial"/>
              </a:rPr>
              <a:t>Runtime</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500"/>
                                        <p:tgtEl>
                                          <p:spTgt spid="1251"/>
                                        </p:tgtEl>
                                      </p:cBhvr>
                                    </p:animEffect>
                                  </p:childTnLst>
                                </p:cTn>
                              </p:par>
                              <p:par>
                                <p:cTn fill="hold" nodeType="with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500"/>
                                        <p:tgtEl>
                                          <p:spTgt spid="1252"/>
                                        </p:tgtEl>
                                      </p:cBhvr>
                                    </p:animEffect>
                                  </p:childTnLst>
                                </p:cTn>
                              </p:par>
                              <p:par>
                                <p:cTn fill="hold" nodeType="with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500"/>
                                        <p:tgtEl>
                                          <p:spTgt spid="12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500"/>
                                        <p:tgtEl>
                                          <p:spTgt spid="12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500"/>
                                        <p:tgtEl>
                                          <p:spTgt spid="122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500"/>
                                        <p:tgtEl>
                                          <p:spTgt spid="122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500"/>
                                        <p:tgtEl>
                                          <p:spTgt spid="125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500"/>
                                        <p:tgtEl>
                                          <p:spTgt spid="1260"/>
                                        </p:tgtEl>
                                      </p:cBhvr>
                                    </p:animEffect>
                                  </p:childTnLst>
                                </p:cTn>
                              </p:par>
                              <p:par>
                                <p:cTn fill="hold" nodeType="with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500"/>
                                        <p:tgtEl>
                                          <p:spTgt spid="1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53"/>
                                        </p:tgtEl>
                                      </p:cBhvr>
                                    </p:animEffect>
                                    <p:set>
                                      <p:cBhvr>
                                        <p:cTn dur="1" fill="hold">
                                          <p:stCondLst>
                                            <p:cond delay="1000"/>
                                          </p:stCondLst>
                                        </p:cTn>
                                        <p:tgtEl>
                                          <p:spTgt spid="1253"/>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1225"/>
                                        </p:tgtEl>
                                      </p:cBhvr>
                                    </p:animEffect>
                                    <p:set>
                                      <p:cBhvr>
                                        <p:cTn dur="1" fill="hold">
                                          <p:stCondLst>
                                            <p:cond delay="500"/>
                                          </p:stCondLst>
                                        </p:cTn>
                                        <p:tgtEl>
                                          <p:spTgt spid="12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260"/>
                                        </p:tgtEl>
                                      </p:cBhvr>
                                    </p:animEffect>
                                    <p:set>
                                      <p:cBhvr>
                                        <p:cTn dur="1" fill="hold">
                                          <p:stCondLst>
                                            <p:cond delay="500"/>
                                          </p:stCondLst>
                                        </p:cTn>
                                        <p:tgtEl>
                                          <p:spTgt spid="12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500"/>
                                        <p:tgtEl>
                                          <p:spTgt spid="126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500"/>
                                        <p:tgtEl>
                                          <p:spTgt spid="1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51"/>
                                        </p:tgtEl>
                                      </p:cBhvr>
                                    </p:animEffect>
                                    <p:set>
                                      <p:cBhvr>
                                        <p:cTn dur="1" fill="hold">
                                          <p:stCondLst>
                                            <p:cond delay="500"/>
                                          </p:stCondLst>
                                        </p:cTn>
                                        <p:tgtEl>
                                          <p:spTgt spid="12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252"/>
                                        </p:tgtEl>
                                      </p:cBhvr>
                                    </p:animEffect>
                                    <p:set>
                                      <p:cBhvr>
                                        <p:cTn dur="1" fill="hold">
                                          <p:stCondLst>
                                            <p:cond delay="500"/>
                                          </p:stCondLst>
                                        </p:cTn>
                                        <p:tgtEl>
                                          <p:spTgt spid="12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258"/>
                                        </p:tgtEl>
                                      </p:cBhvr>
                                    </p:animEffect>
                                    <p:set>
                                      <p:cBhvr>
                                        <p:cTn dur="1" fill="hold">
                                          <p:stCondLst>
                                            <p:cond delay="500"/>
                                          </p:stCondLst>
                                        </p:cTn>
                                        <p:tgtEl>
                                          <p:spTgt spid="12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259"/>
                                        </p:tgtEl>
                                      </p:cBhvr>
                                    </p:animEffect>
                                    <p:set>
                                      <p:cBhvr>
                                        <p:cTn dur="1" fill="hold">
                                          <p:stCondLst>
                                            <p:cond delay="500"/>
                                          </p:stCondLst>
                                        </p:cTn>
                                        <p:tgtEl>
                                          <p:spTgt spid="12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265"/>
                                        </p:tgtEl>
                                      </p:cBhvr>
                                    </p:animEffect>
                                    <p:set>
                                      <p:cBhvr>
                                        <p:cTn dur="1" fill="hold">
                                          <p:stCondLst>
                                            <p:cond delay="500"/>
                                          </p:stCondLst>
                                        </p:cTn>
                                        <p:tgtEl>
                                          <p:spTgt spid="12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268"/>
                                        </p:tgtEl>
                                      </p:cBhvr>
                                    </p:animEffect>
                                    <p:set>
                                      <p:cBhvr>
                                        <p:cTn dur="1" fill="hold">
                                          <p:stCondLst>
                                            <p:cond delay="500"/>
                                          </p:stCondLst>
                                        </p:cTn>
                                        <p:tgtEl>
                                          <p:spTgt spid="126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500"/>
                                        <p:tgtEl>
                                          <p:spTgt spid="12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500"/>
                                        <p:tgtEl>
                                          <p:spTgt spid="125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500"/>
                                        <p:tgtEl>
                                          <p:spTgt spid="127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500"/>
                                        <p:tgtEl>
                                          <p:spTgt spid="123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500"/>
                                        <p:tgtEl>
                                          <p:spTgt spid="125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500"/>
                                        <p:tgtEl>
                                          <p:spTgt spid="1252"/>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500"/>
                                        <p:tgtEl>
                                          <p:spTgt spid="125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500"/>
                                        <p:tgtEl>
                                          <p:spTgt spid="1225"/>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500"/>
                                        <p:tgtEl>
                                          <p:spTgt spid="125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500"/>
                                        <p:tgtEl>
                                          <p:spTgt spid="1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282" name="Shape 1282"/>
        <p:cNvGrpSpPr/>
        <p:nvPr/>
      </p:nvGrpSpPr>
      <p:grpSpPr>
        <a:xfrm>
          <a:off x="0" y="0"/>
          <a:ext cx="0" cy="0"/>
          <a:chOff x="0" y="0"/>
          <a:chExt cx="0" cy="0"/>
        </a:xfrm>
      </p:grpSpPr>
      <p:sp>
        <p:nvSpPr>
          <p:cNvPr id="1283" name="Shape 1283"/>
          <p:cNvSpPr txBox="1"/>
          <p:nvPr>
            <p:ph type="title"/>
          </p:nvPr>
        </p:nvSpPr>
        <p:spPr>
          <a:xfrm>
            <a:off x="366712" y="325437"/>
            <a:ext cx="8410574" cy="460374"/>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2C95DD"/>
              </a:buClr>
              <a:buSzPct val="25000"/>
              <a:buFont typeface="Arial"/>
              <a:buNone/>
            </a:pPr>
            <a:r>
              <a:rPr b="0" i="0" lang="en-US" sz="2800" u="none" cap="none" strike="noStrike">
                <a:solidFill>
                  <a:srgbClr val="2C95DD"/>
                </a:solidFill>
                <a:latin typeface="Arial"/>
                <a:ea typeface="Arial"/>
                <a:cs typeface="Arial"/>
                <a:sym typeface="Arial"/>
              </a:rPr>
              <a:t>Platform Process HA</a:t>
            </a:r>
          </a:p>
        </p:txBody>
      </p:sp>
      <p:sp>
        <p:nvSpPr>
          <p:cNvPr id="1284" name="Shape 1284"/>
          <p:cNvSpPr/>
          <p:nvPr/>
        </p:nvSpPr>
        <p:spPr>
          <a:xfrm>
            <a:off x="366712" y="971550"/>
            <a:ext cx="5576886" cy="3428998"/>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chemeClr val="lt1"/>
              </a:buClr>
              <a:buFont typeface="Arial"/>
              <a:buNone/>
            </a:pPr>
            <a:r>
              <a:t/>
            </a:r>
            <a:endParaRPr b="0" i="0" sz="1600" u="none" cap="none" strike="noStrike">
              <a:solidFill>
                <a:srgbClr val="008881"/>
              </a:solidFill>
              <a:latin typeface="Arial"/>
              <a:ea typeface="Arial"/>
              <a:cs typeface="Arial"/>
              <a:sym typeface="Arial"/>
            </a:endParaRPr>
          </a:p>
        </p:txBody>
      </p:sp>
      <p:sp>
        <p:nvSpPr>
          <p:cNvPr id="1285" name="Shape 1285"/>
          <p:cNvSpPr/>
          <p:nvPr/>
        </p:nvSpPr>
        <p:spPr>
          <a:xfrm>
            <a:off x="5943600" y="971550"/>
            <a:ext cx="2856952" cy="3428998"/>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chemeClr val="lt1"/>
              </a:buClr>
              <a:buFont typeface="Arial"/>
              <a:buNone/>
            </a:pPr>
            <a:r>
              <a:t/>
            </a:r>
            <a:endParaRPr b="0" i="0" sz="1600" u="none" cap="none" strike="noStrike">
              <a:solidFill>
                <a:srgbClr val="008881"/>
              </a:solidFill>
              <a:latin typeface="Arial"/>
              <a:ea typeface="Arial"/>
              <a:cs typeface="Arial"/>
              <a:sym typeface="Arial"/>
            </a:endParaRPr>
          </a:p>
        </p:txBody>
      </p:sp>
      <p:sp>
        <p:nvSpPr>
          <p:cNvPr id="1286" name="Shape 1286"/>
          <p:cNvSpPr/>
          <p:nvPr/>
        </p:nvSpPr>
        <p:spPr>
          <a:xfrm>
            <a:off x="6990118" y="4031217"/>
            <a:ext cx="1696681" cy="3693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0000"/>
              </a:buClr>
              <a:buSzPct val="25000"/>
              <a:buFont typeface="Calibri"/>
              <a:buNone/>
            </a:pPr>
            <a:r>
              <a:rPr b="0" i="0" lang="en-US" sz="1400" u="none" cap="none" strike="noStrike">
                <a:solidFill>
                  <a:srgbClr val="000000"/>
                </a:solidFill>
                <a:latin typeface="Calibri"/>
                <a:ea typeface="Calibri"/>
                <a:cs typeface="Calibri"/>
                <a:sym typeface="Calibri"/>
              </a:rPr>
              <a:t>IaaS</a:t>
            </a:r>
          </a:p>
        </p:txBody>
      </p:sp>
      <p:sp>
        <p:nvSpPr>
          <p:cNvPr id="1287" name="Shape 1287"/>
          <p:cNvSpPr/>
          <p:nvPr/>
        </p:nvSpPr>
        <p:spPr>
          <a:xfrm>
            <a:off x="2362200" y="4031217"/>
            <a:ext cx="3487928" cy="3693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0000"/>
              </a:buClr>
              <a:buSzPct val="25000"/>
              <a:buFont typeface="Calibri"/>
              <a:buNone/>
            </a:pPr>
            <a:r>
              <a:rPr b="0" i="0" lang="en-US" sz="1400" u="none" cap="none" strike="noStrike">
                <a:solidFill>
                  <a:srgbClr val="000000"/>
                </a:solidFill>
                <a:latin typeface="Calibri"/>
                <a:ea typeface="Calibri"/>
                <a:cs typeface="Calibri"/>
                <a:sym typeface="Calibri"/>
              </a:rPr>
              <a:t>Pivotal CF Operations Manager</a:t>
            </a:r>
          </a:p>
        </p:txBody>
      </p:sp>
      <p:grpSp>
        <p:nvGrpSpPr>
          <p:cNvPr id="1288" name="Shape 1288"/>
          <p:cNvGrpSpPr/>
          <p:nvPr/>
        </p:nvGrpSpPr>
        <p:grpSpPr>
          <a:xfrm>
            <a:off x="6165594" y="1212593"/>
            <a:ext cx="2406384" cy="807464"/>
            <a:chOff x="6168883" y="1428750"/>
            <a:chExt cx="2406384" cy="807464"/>
          </a:xfrm>
        </p:grpSpPr>
        <p:sp>
          <p:nvSpPr>
            <p:cNvPr id="1289" name="Shape 1289"/>
            <p:cNvSpPr/>
            <p:nvPr/>
          </p:nvSpPr>
          <p:spPr>
            <a:xfrm>
              <a:off x="6168883" y="1428750"/>
              <a:ext cx="2406384" cy="807464"/>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b" bIns="91425"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BBS</a:t>
              </a:r>
            </a:p>
          </p:txBody>
        </p:sp>
        <p:sp>
          <p:nvSpPr>
            <p:cNvPr id="1290" name="Shape 1290"/>
            <p:cNvSpPr/>
            <p:nvPr/>
          </p:nvSpPr>
          <p:spPr>
            <a:xfrm>
              <a:off x="6248400" y="1504950"/>
              <a:ext cx="609599" cy="228600"/>
            </a:xfrm>
            <a:prstGeom prst="roundRect">
              <a:avLst>
                <a:gd fmla="val 16667" name="adj"/>
              </a:avLst>
            </a:prstGeom>
            <a:solidFill>
              <a:srgbClr val="00685D"/>
            </a:solid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AGENT</a:t>
              </a:r>
            </a:p>
          </p:txBody>
        </p:sp>
        <p:sp>
          <p:nvSpPr>
            <p:cNvPr id="1291" name="Shape 1291"/>
            <p:cNvSpPr/>
            <p:nvPr/>
          </p:nvSpPr>
          <p:spPr>
            <a:xfrm>
              <a:off x="6900449" y="1939555"/>
              <a:ext cx="221226" cy="195188"/>
            </a:xfrm>
            <a:prstGeom prst="hear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1292" name="Shape 1292"/>
            <p:cNvGrpSpPr/>
            <p:nvPr/>
          </p:nvGrpSpPr>
          <p:grpSpPr>
            <a:xfrm>
              <a:off x="8176597" y="1504950"/>
              <a:ext cx="333373" cy="228600"/>
              <a:chOff x="7558089" y="1504950"/>
              <a:chExt cx="333373" cy="228600"/>
            </a:xfrm>
          </p:grpSpPr>
          <p:sp>
            <p:nvSpPr>
              <p:cNvPr id="1293" name="Shape 1293"/>
              <p:cNvSpPr/>
              <p:nvPr/>
            </p:nvSpPr>
            <p:spPr>
              <a:xfrm>
                <a:off x="7573959" y="1504950"/>
                <a:ext cx="304799" cy="228600"/>
              </a:xfrm>
              <a:prstGeom prst="roundRect">
                <a:avLst>
                  <a:gd fmla="val 16667" name="adj"/>
                </a:avLst>
              </a:prstGeom>
              <a:solidFill>
                <a:schemeClr val="l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Arial"/>
                  <a:ea typeface="Arial"/>
                  <a:cs typeface="Arial"/>
                  <a:sym typeface="Arial"/>
                </a:endParaRPr>
              </a:p>
            </p:txBody>
          </p:sp>
          <p:sp>
            <p:nvSpPr>
              <p:cNvPr id="1294" name="Shape 1294"/>
              <p:cNvSpPr/>
              <p:nvPr/>
            </p:nvSpPr>
            <p:spPr>
              <a:xfrm>
                <a:off x="7558089" y="1524000"/>
                <a:ext cx="333373" cy="188119"/>
              </a:xfrm>
              <a:custGeom>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1295" name="Shape 1295"/>
          <p:cNvGrpSpPr/>
          <p:nvPr/>
        </p:nvGrpSpPr>
        <p:grpSpPr>
          <a:xfrm>
            <a:off x="6168883" y="2198433"/>
            <a:ext cx="2406384" cy="807464"/>
            <a:chOff x="6168883" y="2297685"/>
            <a:chExt cx="2406384" cy="807464"/>
          </a:xfrm>
        </p:grpSpPr>
        <p:sp>
          <p:nvSpPr>
            <p:cNvPr id="1296" name="Shape 1296"/>
            <p:cNvSpPr/>
            <p:nvPr/>
          </p:nvSpPr>
          <p:spPr>
            <a:xfrm>
              <a:off x="6168883" y="2297685"/>
              <a:ext cx="2406384" cy="807464"/>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b" bIns="91425"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      Cell</a:t>
              </a:r>
            </a:p>
          </p:txBody>
        </p:sp>
        <p:sp>
          <p:nvSpPr>
            <p:cNvPr id="1297" name="Shape 1297"/>
            <p:cNvSpPr/>
            <p:nvPr/>
          </p:nvSpPr>
          <p:spPr>
            <a:xfrm>
              <a:off x="7056168" y="2806782"/>
              <a:ext cx="225280" cy="222167"/>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298" name="Shape 1298"/>
            <p:cNvSpPr/>
            <p:nvPr/>
          </p:nvSpPr>
          <p:spPr>
            <a:xfrm>
              <a:off x="6248400" y="2373885"/>
              <a:ext cx="609599" cy="228600"/>
            </a:xfrm>
            <a:prstGeom prst="roundRect">
              <a:avLst>
                <a:gd fmla="val 16667" name="adj"/>
              </a:avLst>
            </a:prstGeom>
            <a:solidFill>
              <a:srgbClr val="00685D"/>
            </a:solid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AGENT</a:t>
              </a:r>
            </a:p>
          </p:txBody>
        </p:sp>
        <p:grpSp>
          <p:nvGrpSpPr>
            <p:cNvPr id="1299" name="Shape 1299"/>
            <p:cNvGrpSpPr/>
            <p:nvPr/>
          </p:nvGrpSpPr>
          <p:grpSpPr>
            <a:xfrm>
              <a:off x="8176597" y="2373886"/>
              <a:ext cx="333373" cy="228600"/>
              <a:chOff x="7558089" y="1504950"/>
              <a:chExt cx="333373" cy="228600"/>
            </a:xfrm>
          </p:grpSpPr>
          <p:sp>
            <p:nvSpPr>
              <p:cNvPr id="1300" name="Shape 1300"/>
              <p:cNvSpPr/>
              <p:nvPr/>
            </p:nvSpPr>
            <p:spPr>
              <a:xfrm>
                <a:off x="7573959" y="1504950"/>
                <a:ext cx="304799" cy="228600"/>
              </a:xfrm>
              <a:prstGeom prst="roundRect">
                <a:avLst>
                  <a:gd fmla="val 16667" name="adj"/>
                </a:avLst>
              </a:prstGeom>
              <a:solidFill>
                <a:schemeClr val="l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Arial"/>
                  <a:ea typeface="Arial"/>
                  <a:cs typeface="Arial"/>
                  <a:sym typeface="Arial"/>
                </a:endParaRPr>
              </a:p>
            </p:txBody>
          </p:sp>
          <p:sp>
            <p:nvSpPr>
              <p:cNvPr id="1301" name="Shape 1301"/>
              <p:cNvSpPr/>
              <p:nvPr/>
            </p:nvSpPr>
            <p:spPr>
              <a:xfrm>
                <a:off x="7558089" y="1524000"/>
                <a:ext cx="333373" cy="188119"/>
              </a:xfrm>
              <a:custGeom>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1302" name="Shape 1302"/>
          <p:cNvGrpSpPr/>
          <p:nvPr/>
        </p:nvGrpSpPr>
        <p:grpSpPr>
          <a:xfrm>
            <a:off x="6168883" y="3181350"/>
            <a:ext cx="2406384" cy="807464"/>
            <a:chOff x="6168883" y="3181350"/>
            <a:chExt cx="2406384" cy="807464"/>
          </a:xfrm>
        </p:grpSpPr>
        <p:sp>
          <p:nvSpPr>
            <p:cNvPr id="1303" name="Shape 1303"/>
            <p:cNvSpPr/>
            <p:nvPr/>
          </p:nvSpPr>
          <p:spPr>
            <a:xfrm>
              <a:off x="6168883" y="3181350"/>
              <a:ext cx="2406384" cy="807464"/>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b" bIns="91425"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         Cloud Controller</a:t>
              </a:r>
            </a:p>
          </p:txBody>
        </p:sp>
        <p:sp>
          <p:nvSpPr>
            <p:cNvPr id="1304" name="Shape 1304"/>
            <p:cNvSpPr/>
            <p:nvPr/>
          </p:nvSpPr>
          <p:spPr>
            <a:xfrm>
              <a:off x="6701367" y="3677678"/>
              <a:ext cx="199082" cy="26567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305" name="Shape 1305"/>
            <p:cNvSpPr/>
            <p:nvPr/>
          </p:nvSpPr>
          <p:spPr>
            <a:xfrm>
              <a:off x="6248400" y="3257550"/>
              <a:ext cx="609599" cy="228600"/>
            </a:xfrm>
            <a:prstGeom prst="roundRect">
              <a:avLst>
                <a:gd fmla="val 16667" name="adj"/>
              </a:avLst>
            </a:prstGeom>
            <a:solidFill>
              <a:srgbClr val="00685D"/>
            </a:solidFill>
            <a:ln>
              <a:noFill/>
            </a:ln>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Pr>
                <a:t>AGENT</a:t>
              </a:r>
            </a:p>
          </p:txBody>
        </p:sp>
        <p:grpSp>
          <p:nvGrpSpPr>
            <p:cNvPr id="1306" name="Shape 1306"/>
            <p:cNvGrpSpPr/>
            <p:nvPr/>
          </p:nvGrpSpPr>
          <p:grpSpPr>
            <a:xfrm>
              <a:off x="8177852" y="3257550"/>
              <a:ext cx="333373" cy="228600"/>
              <a:chOff x="7558089" y="1504950"/>
              <a:chExt cx="333373" cy="228600"/>
            </a:xfrm>
          </p:grpSpPr>
          <p:sp>
            <p:nvSpPr>
              <p:cNvPr id="1307" name="Shape 1307"/>
              <p:cNvSpPr/>
              <p:nvPr/>
            </p:nvSpPr>
            <p:spPr>
              <a:xfrm>
                <a:off x="7573959" y="1504950"/>
                <a:ext cx="304799" cy="228600"/>
              </a:xfrm>
              <a:prstGeom prst="roundRect">
                <a:avLst>
                  <a:gd fmla="val 16667" name="adj"/>
                </a:avLst>
              </a:prstGeom>
              <a:solidFill>
                <a:schemeClr val="lt1"/>
              </a:solidFill>
              <a:ln>
                <a:noFill/>
              </a:ln>
            </p:spPr>
            <p:txBody>
              <a:bodyPr anchorCtr="0" anchor="ctr" bIns="0" lIns="0" rIns="0" tIns="0">
                <a:noAutofit/>
              </a:bodyPr>
              <a:lstStyle/>
              <a:p>
                <a:pPr indent="0" lvl="0" marL="0" marR="0" rtl="0" algn="ctr">
                  <a:lnSpc>
                    <a:spcPct val="100000"/>
                  </a:lnSpc>
                  <a:spcBef>
                    <a:spcPts val="0"/>
                  </a:spcBef>
                  <a:spcAft>
                    <a:spcPts val="0"/>
                  </a:spcAft>
                  <a:buClr>
                    <a:srgbClr val="000000"/>
                  </a:buClr>
                  <a:buFont typeface="Arial"/>
                  <a:buNone/>
                </a:pPr>
                <a:r>
                  <a:t/>
                </a:r>
                <a:endParaRPr b="1" i="0" sz="1000" u="none" cap="none" strike="noStrike">
                  <a:solidFill>
                    <a:schemeClr val="lt1"/>
                  </a:solidFill>
                  <a:latin typeface="Arial"/>
                  <a:ea typeface="Arial"/>
                  <a:cs typeface="Arial"/>
                  <a:sym typeface="Arial"/>
                </a:endParaRPr>
              </a:p>
            </p:txBody>
          </p:sp>
          <p:sp>
            <p:nvSpPr>
              <p:cNvPr id="1308" name="Shape 1308"/>
              <p:cNvSpPr/>
              <p:nvPr/>
            </p:nvSpPr>
            <p:spPr>
              <a:xfrm>
                <a:off x="7558089" y="1524000"/>
                <a:ext cx="333373" cy="188119"/>
              </a:xfrm>
              <a:custGeom>
                <a:pathLst>
                  <a:path extrusionOk="0" h="120000" w="12000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cap="flat" cmpd="sng" w="19050">
                <a:solidFill>
                  <a:srgbClr val="33928A"/>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grpSp>
        <p:nvGrpSpPr>
          <p:cNvPr id="1309" name="Shape 1309"/>
          <p:cNvGrpSpPr/>
          <p:nvPr/>
        </p:nvGrpSpPr>
        <p:grpSpPr>
          <a:xfrm>
            <a:off x="3686175" y="2464185"/>
            <a:ext cx="1838202" cy="443726"/>
            <a:chOff x="3429000" y="2464185"/>
            <a:chExt cx="1838202" cy="443726"/>
          </a:xfrm>
        </p:grpSpPr>
        <p:sp>
          <p:nvSpPr>
            <p:cNvPr id="1310" name="Shape 1310"/>
            <p:cNvSpPr/>
            <p:nvPr/>
          </p:nvSpPr>
          <p:spPr>
            <a:xfrm>
              <a:off x="3429000" y="2464185"/>
              <a:ext cx="1838202" cy="443726"/>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     Message Bus</a:t>
              </a:r>
            </a:p>
          </p:txBody>
        </p:sp>
        <p:sp>
          <p:nvSpPr>
            <p:cNvPr id="1311" name="Shape 1311"/>
            <p:cNvSpPr/>
            <p:nvPr/>
          </p:nvSpPr>
          <p:spPr>
            <a:xfrm rot="-10345447">
              <a:off x="3670460" y="2585196"/>
              <a:ext cx="239023" cy="210912"/>
            </a:xfrm>
            <a:custGeom>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sp>
        <p:nvSpPr>
          <p:cNvPr id="1312" name="Shape 1312"/>
          <p:cNvSpPr/>
          <p:nvPr/>
        </p:nvSpPr>
        <p:spPr>
          <a:xfrm>
            <a:off x="609599" y="1619250"/>
            <a:ext cx="2428875" cy="2369563"/>
          </a:xfrm>
          <a:prstGeom prst="roundRect">
            <a:avLst>
              <a:gd fmla="val 4579" name="adj"/>
            </a:avLst>
          </a:prstGeom>
          <a:solidFill>
            <a:srgbClr val="33928A"/>
          </a:solidFill>
          <a:ln>
            <a:noFill/>
          </a:ln>
          <a:effectLst>
            <a:outerShdw blurRad="39999" rotWithShape="0" dir="5400000" dist="23000">
              <a:srgbClr val="808080">
                <a:alpha val="34901"/>
              </a:srgbClr>
            </a:outerShdw>
          </a:effectLst>
        </p:spPr>
        <p:txBody>
          <a:bodyPr anchorCtr="0" anchor="t" bIns="0" lIns="320025" rIns="0" tIns="91425">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 Health Monitor</a:t>
            </a:r>
          </a:p>
        </p:txBody>
      </p:sp>
      <p:sp>
        <p:nvSpPr>
          <p:cNvPr id="1313" name="Shape 1313"/>
          <p:cNvSpPr/>
          <p:nvPr/>
        </p:nvSpPr>
        <p:spPr>
          <a:xfrm>
            <a:off x="721749" y="1740555"/>
            <a:ext cx="221226" cy="195188"/>
          </a:xfrm>
          <a:prstGeom prst="hear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314" name="Shape 1314"/>
          <p:cNvSpPr/>
          <p:nvPr/>
        </p:nvSpPr>
        <p:spPr>
          <a:xfrm>
            <a:off x="721749" y="2042951"/>
            <a:ext cx="1897626" cy="1835025"/>
          </a:xfrm>
          <a:prstGeom prst="roundRect">
            <a:avLst>
              <a:gd fmla="val 2320" name="adj"/>
            </a:avLst>
          </a:prstGeom>
          <a:noFill/>
          <a:ln cap="flat" cmpd="sng" w="25400">
            <a:solidFill>
              <a:schemeClr val="lt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Responses:</a:t>
            </a:r>
          </a:p>
        </p:txBody>
      </p:sp>
      <p:cxnSp>
        <p:nvCxnSpPr>
          <p:cNvPr id="1315" name="Shape 1315"/>
          <p:cNvCxnSpPr/>
          <p:nvPr/>
        </p:nvCxnSpPr>
        <p:spPr>
          <a:xfrm>
            <a:off x="721749" y="2347752"/>
            <a:ext cx="1897626" cy="0"/>
          </a:xfrm>
          <a:prstGeom prst="straightConnector1">
            <a:avLst/>
          </a:prstGeom>
          <a:noFill/>
          <a:ln cap="flat" cmpd="sng" w="19050">
            <a:solidFill>
              <a:schemeClr val="lt1"/>
            </a:solidFill>
            <a:prstDash val="solid"/>
            <a:round/>
            <a:headEnd len="med" w="med" type="none"/>
            <a:tailEnd len="med" w="med" type="none"/>
          </a:ln>
        </p:spPr>
      </p:cxnSp>
      <p:cxnSp>
        <p:nvCxnSpPr>
          <p:cNvPr id="1316" name="Shape 1316"/>
          <p:cNvCxnSpPr/>
          <p:nvPr/>
        </p:nvCxnSpPr>
        <p:spPr>
          <a:xfrm>
            <a:off x="721749" y="2601852"/>
            <a:ext cx="1897626" cy="0"/>
          </a:xfrm>
          <a:prstGeom prst="straightConnector1">
            <a:avLst/>
          </a:prstGeom>
          <a:noFill/>
          <a:ln cap="flat" cmpd="sng" w="19050">
            <a:solidFill>
              <a:schemeClr val="lt1"/>
            </a:solidFill>
            <a:prstDash val="solid"/>
            <a:round/>
            <a:headEnd len="med" w="med" type="none"/>
            <a:tailEnd len="med" w="med" type="none"/>
          </a:ln>
        </p:spPr>
      </p:cxnSp>
      <p:cxnSp>
        <p:nvCxnSpPr>
          <p:cNvPr id="1317" name="Shape 1317"/>
          <p:cNvCxnSpPr/>
          <p:nvPr/>
        </p:nvCxnSpPr>
        <p:spPr>
          <a:xfrm>
            <a:off x="721749" y="2856252"/>
            <a:ext cx="1897626" cy="0"/>
          </a:xfrm>
          <a:prstGeom prst="straightConnector1">
            <a:avLst/>
          </a:prstGeom>
          <a:noFill/>
          <a:ln cap="flat" cmpd="sng" w="19050">
            <a:solidFill>
              <a:schemeClr val="lt1"/>
            </a:solidFill>
            <a:prstDash val="solid"/>
            <a:round/>
            <a:headEnd len="med" w="med" type="none"/>
            <a:tailEnd len="med" w="med" type="none"/>
          </a:ln>
        </p:spPr>
      </p:cxnSp>
      <p:cxnSp>
        <p:nvCxnSpPr>
          <p:cNvPr id="1318" name="Shape 1318"/>
          <p:cNvCxnSpPr/>
          <p:nvPr/>
        </p:nvCxnSpPr>
        <p:spPr>
          <a:xfrm>
            <a:off x="721749" y="3110652"/>
            <a:ext cx="1897626" cy="0"/>
          </a:xfrm>
          <a:prstGeom prst="straightConnector1">
            <a:avLst/>
          </a:prstGeom>
          <a:noFill/>
          <a:ln cap="flat" cmpd="sng" w="19050">
            <a:solidFill>
              <a:schemeClr val="lt1"/>
            </a:solidFill>
            <a:prstDash val="solid"/>
            <a:round/>
            <a:headEnd len="med" w="med" type="none"/>
            <a:tailEnd len="med" w="med" type="none"/>
          </a:ln>
        </p:spPr>
      </p:cxnSp>
      <p:sp>
        <p:nvSpPr>
          <p:cNvPr id="1319" name="Shape 1319"/>
          <p:cNvSpPr txBox="1"/>
          <p:nvPr/>
        </p:nvSpPr>
        <p:spPr>
          <a:xfrm>
            <a:off x="821065" y="2310484"/>
            <a:ext cx="575799"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685D"/>
              </a:buClr>
              <a:buSzPct val="25000"/>
              <a:buFont typeface="Arial"/>
              <a:buNone/>
            </a:pPr>
            <a:r>
              <a:rPr b="0" i="0" lang="en-US" sz="1200" u="none" cap="none" strike="noStrike">
                <a:solidFill>
                  <a:srgbClr val="00685D"/>
                </a:solidFill>
                <a:latin typeface="Arial"/>
                <a:ea typeface="Arial"/>
                <a:cs typeface="Arial"/>
                <a:sym typeface="Arial"/>
              </a:rPr>
              <a:t>pager</a:t>
            </a:r>
          </a:p>
        </p:txBody>
      </p:sp>
      <p:sp>
        <p:nvSpPr>
          <p:cNvPr id="1320" name="Shape 1320"/>
          <p:cNvSpPr txBox="1"/>
          <p:nvPr/>
        </p:nvSpPr>
        <p:spPr>
          <a:xfrm>
            <a:off x="821065" y="2575097"/>
            <a:ext cx="550151"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685D"/>
              </a:buClr>
              <a:buSzPct val="25000"/>
              <a:buFont typeface="Arial"/>
              <a:buNone/>
            </a:pPr>
            <a:r>
              <a:rPr b="0" i="0" lang="en-US" sz="1200" u="none" cap="none" strike="noStrike">
                <a:solidFill>
                  <a:srgbClr val="00685D"/>
                </a:solidFill>
                <a:latin typeface="Arial"/>
                <a:ea typeface="Arial"/>
                <a:cs typeface="Arial"/>
                <a:sym typeface="Arial"/>
              </a:rPr>
              <a:t>email</a:t>
            </a:r>
          </a:p>
        </p:txBody>
      </p:sp>
      <p:sp>
        <p:nvSpPr>
          <p:cNvPr id="1321" name="Shape 1321"/>
          <p:cNvSpPr txBox="1"/>
          <p:nvPr/>
        </p:nvSpPr>
        <p:spPr>
          <a:xfrm>
            <a:off x="821065" y="2836816"/>
            <a:ext cx="899605"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685D"/>
              </a:buClr>
              <a:buSzPct val="25000"/>
              <a:buFont typeface="Arial"/>
              <a:buNone/>
            </a:pPr>
            <a:r>
              <a:rPr b="0" i="0" lang="en-US" sz="1200" u="none" cap="none" strike="noStrike">
                <a:solidFill>
                  <a:srgbClr val="00685D"/>
                </a:solidFill>
                <a:latin typeface="Arial"/>
                <a:ea typeface="Arial"/>
                <a:cs typeface="Arial"/>
                <a:sym typeface="Arial"/>
              </a:rPr>
              <a:t>monitoring</a:t>
            </a:r>
          </a:p>
        </p:txBody>
      </p:sp>
      <p:sp>
        <p:nvSpPr>
          <p:cNvPr id="1322" name="Shape 1322"/>
          <p:cNvSpPr txBox="1"/>
          <p:nvPr/>
        </p:nvSpPr>
        <p:spPr>
          <a:xfrm>
            <a:off x="821065" y="3091043"/>
            <a:ext cx="338554"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685D"/>
              </a:buClr>
              <a:buSzPct val="25000"/>
              <a:buFont typeface="Arial"/>
              <a:buNone/>
            </a:pPr>
            <a:r>
              <a:rPr b="0" i="0" lang="en-US" sz="1200" u="none" cap="none" strike="noStrike">
                <a:solidFill>
                  <a:srgbClr val="00685D"/>
                </a:solidFill>
                <a:latin typeface="Arial"/>
                <a:ea typeface="Arial"/>
                <a:cs typeface="Arial"/>
                <a:sym typeface="Arial"/>
              </a:rPr>
              <a:t>…</a:t>
            </a:r>
          </a:p>
        </p:txBody>
      </p:sp>
      <p:sp>
        <p:nvSpPr>
          <p:cNvPr id="1323" name="Shape 1323"/>
          <p:cNvSpPr/>
          <p:nvPr/>
        </p:nvSpPr>
        <p:spPr>
          <a:xfrm rot="10800000">
            <a:off x="7956727" y="1376543"/>
            <a:ext cx="379025" cy="379025"/>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24" name="Shape 1324"/>
          <p:cNvSpPr/>
          <p:nvPr/>
        </p:nvSpPr>
        <p:spPr>
          <a:xfrm rot="10800000">
            <a:off x="8022502" y="1399318"/>
            <a:ext cx="293122" cy="293122"/>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25" name="Shape 1325"/>
          <p:cNvSpPr/>
          <p:nvPr/>
        </p:nvSpPr>
        <p:spPr>
          <a:xfrm rot="10800000">
            <a:off x="8085089" y="1421396"/>
            <a:ext cx="209523" cy="209523"/>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26" name="Shape 1326"/>
          <p:cNvSpPr/>
          <p:nvPr/>
        </p:nvSpPr>
        <p:spPr>
          <a:xfrm rot="10800000">
            <a:off x="8138493" y="1426313"/>
            <a:ext cx="148744" cy="148744"/>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27" name="Shape 1327"/>
          <p:cNvSpPr/>
          <p:nvPr/>
        </p:nvSpPr>
        <p:spPr>
          <a:xfrm rot="10800000">
            <a:off x="7955075" y="2357660"/>
            <a:ext cx="379025" cy="379025"/>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28" name="Shape 1328"/>
          <p:cNvSpPr/>
          <p:nvPr/>
        </p:nvSpPr>
        <p:spPr>
          <a:xfrm rot="10800000">
            <a:off x="8020852" y="2380435"/>
            <a:ext cx="293122" cy="293122"/>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29" name="Shape 1329"/>
          <p:cNvSpPr/>
          <p:nvPr/>
        </p:nvSpPr>
        <p:spPr>
          <a:xfrm rot="10800000">
            <a:off x="8083437" y="2402514"/>
            <a:ext cx="209523" cy="209523"/>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30" name="Shape 1330"/>
          <p:cNvSpPr/>
          <p:nvPr/>
        </p:nvSpPr>
        <p:spPr>
          <a:xfrm rot="10800000">
            <a:off x="8136841" y="2407430"/>
            <a:ext cx="148744" cy="148744"/>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31" name="Shape 1331"/>
          <p:cNvSpPr/>
          <p:nvPr/>
        </p:nvSpPr>
        <p:spPr>
          <a:xfrm rot="10800000">
            <a:off x="7962247" y="3333749"/>
            <a:ext cx="379025" cy="379025"/>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32" name="Shape 1332"/>
          <p:cNvSpPr/>
          <p:nvPr/>
        </p:nvSpPr>
        <p:spPr>
          <a:xfrm rot="10800000">
            <a:off x="8028023" y="3356523"/>
            <a:ext cx="293122" cy="293122"/>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33" name="Shape 1333"/>
          <p:cNvSpPr/>
          <p:nvPr/>
        </p:nvSpPr>
        <p:spPr>
          <a:xfrm rot="10800000">
            <a:off x="8090610" y="3378602"/>
            <a:ext cx="209523" cy="209523"/>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34" name="Shape 1334"/>
          <p:cNvSpPr/>
          <p:nvPr/>
        </p:nvSpPr>
        <p:spPr>
          <a:xfrm rot="10800000">
            <a:off x="8144014" y="3383519"/>
            <a:ext cx="148744" cy="148744"/>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35" name="Shape 1335"/>
          <p:cNvSpPr/>
          <p:nvPr/>
        </p:nvSpPr>
        <p:spPr>
          <a:xfrm>
            <a:off x="7839360" y="1500684"/>
            <a:ext cx="379025" cy="379025"/>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36" name="Shape 1336"/>
          <p:cNvSpPr/>
          <p:nvPr/>
        </p:nvSpPr>
        <p:spPr>
          <a:xfrm>
            <a:off x="7859486" y="1563812"/>
            <a:ext cx="293122" cy="293122"/>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37" name="Shape 1337"/>
          <p:cNvSpPr/>
          <p:nvPr/>
        </p:nvSpPr>
        <p:spPr>
          <a:xfrm>
            <a:off x="7880500" y="1625333"/>
            <a:ext cx="209523" cy="209523"/>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38" name="Shape 1338"/>
          <p:cNvSpPr/>
          <p:nvPr/>
        </p:nvSpPr>
        <p:spPr>
          <a:xfrm>
            <a:off x="7887875" y="1681196"/>
            <a:ext cx="148744" cy="148744"/>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39" name="Shape 1339"/>
          <p:cNvSpPr/>
          <p:nvPr/>
        </p:nvSpPr>
        <p:spPr>
          <a:xfrm>
            <a:off x="7837110" y="2477227"/>
            <a:ext cx="379025" cy="379025"/>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40" name="Shape 1340"/>
          <p:cNvSpPr/>
          <p:nvPr/>
        </p:nvSpPr>
        <p:spPr>
          <a:xfrm>
            <a:off x="7857235" y="2540356"/>
            <a:ext cx="293122" cy="293122"/>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41" name="Shape 1341"/>
          <p:cNvSpPr/>
          <p:nvPr/>
        </p:nvSpPr>
        <p:spPr>
          <a:xfrm>
            <a:off x="7878249" y="2601875"/>
            <a:ext cx="209523" cy="209523"/>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42" name="Shape 1342"/>
          <p:cNvSpPr/>
          <p:nvPr/>
        </p:nvSpPr>
        <p:spPr>
          <a:xfrm>
            <a:off x="7885624" y="2657739"/>
            <a:ext cx="148744" cy="148744"/>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43" name="Shape 1343"/>
          <p:cNvSpPr/>
          <p:nvPr/>
        </p:nvSpPr>
        <p:spPr>
          <a:xfrm>
            <a:off x="7843131" y="3457891"/>
            <a:ext cx="379025" cy="379025"/>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44" name="Shape 1344"/>
          <p:cNvSpPr/>
          <p:nvPr/>
        </p:nvSpPr>
        <p:spPr>
          <a:xfrm>
            <a:off x="7863257" y="3521019"/>
            <a:ext cx="293122" cy="293122"/>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45" name="Shape 1345"/>
          <p:cNvSpPr/>
          <p:nvPr/>
        </p:nvSpPr>
        <p:spPr>
          <a:xfrm>
            <a:off x="7884270" y="3582539"/>
            <a:ext cx="209523" cy="209523"/>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1346" name="Shape 1346"/>
          <p:cNvSpPr/>
          <p:nvPr/>
        </p:nvSpPr>
        <p:spPr>
          <a:xfrm>
            <a:off x="7891645" y="3638401"/>
            <a:ext cx="148744" cy="148744"/>
          </a:xfrm>
          <a:prstGeom prst="arc">
            <a:avLst>
              <a:gd fmla="val 16200000" name="adj1"/>
              <a:gd fmla="val 0" name="adj2"/>
            </a:avLst>
          </a:prstGeom>
          <a:noFill/>
          <a:ln cap="flat" cmpd="sng" w="2857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grpSp>
        <p:nvGrpSpPr>
          <p:cNvPr id="1347" name="Shape 1347"/>
          <p:cNvGrpSpPr/>
          <p:nvPr/>
        </p:nvGrpSpPr>
        <p:grpSpPr>
          <a:xfrm>
            <a:off x="6850626" y="773206"/>
            <a:ext cx="1310314" cy="1234441"/>
            <a:chOff x="6739146" y="943771"/>
            <a:chExt cx="1200016" cy="403959"/>
          </a:xfrm>
        </p:grpSpPr>
        <p:sp>
          <p:nvSpPr>
            <p:cNvPr id="1348" name="Shape 1348"/>
            <p:cNvSpPr/>
            <p:nvPr/>
          </p:nvSpPr>
          <p:spPr>
            <a:xfrm>
              <a:off x="7673439" y="950813"/>
              <a:ext cx="192837" cy="62373"/>
            </a:xfrm>
            <a:custGeom>
              <a:pathLst>
                <a:path extrusionOk="0" h="120000" w="120000">
                  <a:moveTo>
                    <a:pt x="23563" y="0"/>
                  </a:moveTo>
                  <a:cubicBezTo>
                    <a:pt x="27508" y="0"/>
                    <a:pt x="30981" y="6258"/>
                    <a:pt x="32826" y="16093"/>
                  </a:cubicBezTo>
                  <a:cubicBezTo>
                    <a:pt x="34561" y="11453"/>
                    <a:pt x="36837" y="9020"/>
                    <a:pt x="39297" y="9020"/>
                  </a:cubicBezTo>
                  <a:cubicBezTo>
                    <a:pt x="41669" y="9020"/>
                    <a:pt x="43870" y="11281"/>
                    <a:pt x="45568" y="15676"/>
                  </a:cubicBezTo>
                  <a:cubicBezTo>
                    <a:pt x="47407" y="10401"/>
                    <a:pt x="49883" y="7476"/>
                    <a:pt x="52580" y="7476"/>
                  </a:cubicBezTo>
                  <a:cubicBezTo>
                    <a:pt x="55016" y="7476"/>
                    <a:pt x="57271" y="9861"/>
                    <a:pt x="58997" y="14433"/>
                  </a:cubicBezTo>
                  <a:cubicBezTo>
                    <a:pt x="60695" y="10043"/>
                    <a:pt x="62894" y="7785"/>
                    <a:pt x="65264" y="7785"/>
                  </a:cubicBezTo>
                  <a:cubicBezTo>
                    <a:pt x="68431" y="7785"/>
                    <a:pt x="71293" y="11816"/>
                    <a:pt x="73325" y="18364"/>
                  </a:cubicBezTo>
                  <a:cubicBezTo>
                    <a:pt x="75165" y="8462"/>
                    <a:pt x="78652" y="2147"/>
                    <a:pt x="82615" y="2147"/>
                  </a:cubicBezTo>
                  <a:cubicBezTo>
                    <a:pt x="85535" y="2147"/>
                    <a:pt x="88196" y="5574"/>
                    <a:pt x="90137" y="11411"/>
                  </a:cubicBezTo>
                  <a:cubicBezTo>
                    <a:pt x="91941" y="6339"/>
                    <a:pt x="94353" y="3579"/>
                    <a:pt x="96973" y="3579"/>
                  </a:cubicBezTo>
                  <a:cubicBezTo>
                    <a:pt x="100207" y="3579"/>
                    <a:pt x="103124" y="7784"/>
                    <a:pt x="105140" y="14646"/>
                  </a:cubicBezTo>
                  <a:cubicBezTo>
                    <a:pt x="106231" y="13059"/>
                    <a:pt x="107446" y="12417"/>
                    <a:pt x="108710" y="12417"/>
                  </a:cubicBezTo>
                  <a:cubicBezTo>
                    <a:pt x="114945" y="12417"/>
                    <a:pt x="120000" y="28044"/>
                    <a:pt x="120000" y="47320"/>
                  </a:cubicBezTo>
                  <a:cubicBezTo>
                    <a:pt x="120000" y="66596"/>
                    <a:pt x="114945" y="82223"/>
                    <a:pt x="108710" y="82223"/>
                  </a:cubicBezTo>
                  <a:cubicBezTo>
                    <a:pt x="106276" y="82223"/>
                    <a:pt x="104022" y="79841"/>
                    <a:pt x="102333" y="75156"/>
                  </a:cubicBezTo>
                  <a:cubicBezTo>
                    <a:pt x="102948" y="76557"/>
                    <a:pt x="103065" y="78549"/>
                    <a:pt x="103065" y="80626"/>
                  </a:cubicBezTo>
                  <a:cubicBezTo>
                    <a:pt x="103065" y="87012"/>
                    <a:pt x="101956" y="92597"/>
                    <a:pt x="100108" y="94636"/>
                  </a:cubicBezTo>
                  <a:cubicBezTo>
                    <a:pt x="100908" y="96557"/>
                    <a:pt x="101168" y="99459"/>
                    <a:pt x="101168" y="102548"/>
                  </a:cubicBezTo>
                  <a:cubicBezTo>
                    <a:pt x="101168" y="112186"/>
                    <a:pt x="98641" y="120000"/>
                    <a:pt x="95523" y="120000"/>
                  </a:cubicBezTo>
                  <a:cubicBezTo>
                    <a:pt x="92406" y="120000"/>
                    <a:pt x="89878" y="112186"/>
                    <a:pt x="89878" y="102548"/>
                  </a:cubicBezTo>
                  <a:cubicBezTo>
                    <a:pt x="89878" y="96006"/>
                    <a:pt x="91043" y="90306"/>
                    <a:pt x="92958" y="88381"/>
                  </a:cubicBezTo>
                  <a:cubicBezTo>
                    <a:pt x="92496" y="87532"/>
                    <a:pt x="92386" y="86211"/>
                    <a:pt x="92338" y="84817"/>
                  </a:cubicBezTo>
                  <a:cubicBezTo>
                    <a:pt x="92127" y="85674"/>
                    <a:pt x="91879" y="85725"/>
                    <a:pt x="91628" y="85725"/>
                  </a:cubicBezTo>
                  <a:cubicBezTo>
                    <a:pt x="88707" y="85725"/>
                    <a:pt x="86304" y="78865"/>
                    <a:pt x="86215" y="70007"/>
                  </a:cubicBezTo>
                  <a:cubicBezTo>
                    <a:pt x="85099" y="71309"/>
                    <a:pt x="83881" y="71954"/>
                    <a:pt x="82615" y="71954"/>
                  </a:cubicBezTo>
                  <a:lnTo>
                    <a:pt x="81540" y="71283"/>
                  </a:lnTo>
                  <a:cubicBezTo>
                    <a:pt x="81592" y="71409"/>
                    <a:pt x="81592" y="71540"/>
                    <a:pt x="81592" y="71670"/>
                  </a:cubicBezTo>
                  <a:cubicBezTo>
                    <a:pt x="81592" y="81309"/>
                    <a:pt x="79065" y="89122"/>
                    <a:pt x="75948" y="89122"/>
                  </a:cubicBezTo>
                  <a:cubicBezTo>
                    <a:pt x="72991" y="89122"/>
                    <a:pt x="70566" y="82096"/>
                    <a:pt x="70495" y="73105"/>
                  </a:cubicBezTo>
                  <a:cubicBezTo>
                    <a:pt x="68985" y="76116"/>
                    <a:pt x="67180" y="77591"/>
                    <a:pt x="65264" y="77591"/>
                  </a:cubicBezTo>
                  <a:lnTo>
                    <a:pt x="63029" y="76457"/>
                  </a:lnTo>
                  <a:cubicBezTo>
                    <a:pt x="63209" y="76887"/>
                    <a:pt x="63215" y="77364"/>
                    <a:pt x="63215" y="77846"/>
                  </a:cubicBezTo>
                  <a:cubicBezTo>
                    <a:pt x="63215" y="87484"/>
                    <a:pt x="60688" y="95298"/>
                    <a:pt x="57571" y="95298"/>
                  </a:cubicBezTo>
                  <a:cubicBezTo>
                    <a:pt x="54453" y="95298"/>
                    <a:pt x="51926" y="87484"/>
                    <a:pt x="51926" y="77846"/>
                  </a:cubicBezTo>
                  <a:lnTo>
                    <a:pt x="52037" y="77013"/>
                  </a:lnTo>
                  <a:cubicBezTo>
                    <a:pt x="49872" y="76920"/>
                    <a:pt x="47877" y="74682"/>
                    <a:pt x="46309" y="70627"/>
                  </a:cubicBezTo>
                  <a:cubicBezTo>
                    <a:pt x="44471" y="75902"/>
                    <a:pt x="41994" y="78827"/>
                    <a:pt x="39297" y="78827"/>
                  </a:cubicBezTo>
                  <a:cubicBezTo>
                    <a:pt x="37050" y="78827"/>
                    <a:pt x="34956" y="76796"/>
                    <a:pt x="33331" y="72759"/>
                  </a:cubicBezTo>
                  <a:cubicBezTo>
                    <a:pt x="33325" y="81766"/>
                    <a:pt x="31092" y="89143"/>
                    <a:pt x="28225" y="89389"/>
                  </a:cubicBezTo>
                  <a:cubicBezTo>
                    <a:pt x="29177" y="92019"/>
                    <a:pt x="29657" y="95875"/>
                    <a:pt x="29657" y="100078"/>
                  </a:cubicBezTo>
                  <a:cubicBezTo>
                    <a:pt x="29657" y="109716"/>
                    <a:pt x="27130" y="117529"/>
                    <a:pt x="24013" y="117529"/>
                  </a:cubicBezTo>
                  <a:cubicBezTo>
                    <a:pt x="20895" y="117529"/>
                    <a:pt x="18368" y="109716"/>
                    <a:pt x="18368" y="100078"/>
                  </a:cubicBezTo>
                  <a:cubicBezTo>
                    <a:pt x="18368" y="95242"/>
                    <a:pt x="19004" y="90864"/>
                    <a:pt x="20037" y="87718"/>
                  </a:cubicBezTo>
                  <a:cubicBezTo>
                    <a:pt x="17627" y="86699"/>
                    <a:pt x="15971" y="80092"/>
                    <a:pt x="15971" y="72288"/>
                  </a:cubicBezTo>
                  <a:lnTo>
                    <a:pt x="16172" y="70788"/>
                  </a:lnTo>
                  <a:cubicBezTo>
                    <a:pt x="14759" y="73539"/>
                    <a:pt x="13072" y="74817"/>
                    <a:pt x="11289" y="74817"/>
                  </a:cubicBezTo>
                  <a:cubicBezTo>
                    <a:pt x="5054" y="74817"/>
                    <a:pt x="0" y="59191"/>
                    <a:pt x="0" y="39914"/>
                  </a:cubicBezTo>
                  <a:cubicBezTo>
                    <a:pt x="0" y="20638"/>
                    <a:pt x="5054" y="5011"/>
                    <a:pt x="11289" y="5011"/>
                  </a:cubicBezTo>
                  <a:cubicBezTo>
                    <a:pt x="13077" y="5011"/>
                    <a:pt x="14768" y="6297"/>
                    <a:pt x="16224" y="8881"/>
                  </a:cubicBezTo>
                  <a:cubicBezTo>
                    <a:pt x="18127" y="3242"/>
                    <a:pt x="20722" y="0"/>
                    <a:pt x="23563" y="0"/>
                  </a:cubicBezTo>
                  <a:close/>
                </a:path>
              </a:pathLst>
            </a:custGeom>
            <a:blipFill rotWithShape="1">
              <a:blip r:embed="rId3">
                <a:alphaModFix/>
              </a:blip>
              <a:stretch>
                <a:fillRect b="0" l="0" r="0" t="0"/>
              </a:stretch>
            </a:blip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349" name="Shape 1349"/>
            <p:cNvSpPr/>
            <p:nvPr/>
          </p:nvSpPr>
          <p:spPr>
            <a:xfrm>
              <a:off x="6739146" y="943771"/>
              <a:ext cx="1200016" cy="403959"/>
            </a:xfrm>
            <a:custGeom>
              <a:pathLst>
                <a:path extrusionOk="0" h="120000" w="120000">
                  <a:moveTo>
                    <a:pt x="50074" y="0"/>
                  </a:moveTo>
                  <a:cubicBezTo>
                    <a:pt x="52035" y="0"/>
                    <a:pt x="53624" y="2863"/>
                    <a:pt x="53624" y="6396"/>
                  </a:cubicBezTo>
                  <a:lnTo>
                    <a:pt x="53554" y="7014"/>
                  </a:lnTo>
                  <a:cubicBezTo>
                    <a:pt x="53577" y="7004"/>
                    <a:pt x="53601" y="7004"/>
                    <a:pt x="53624" y="7004"/>
                  </a:cubicBezTo>
                  <a:cubicBezTo>
                    <a:pt x="55808" y="7004"/>
                    <a:pt x="57805" y="8443"/>
                    <a:pt x="59314" y="10863"/>
                  </a:cubicBezTo>
                  <a:cubicBezTo>
                    <a:pt x="59612" y="8004"/>
                    <a:pt x="61021" y="5895"/>
                    <a:pt x="62703" y="5895"/>
                  </a:cubicBezTo>
                  <a:cubicBezTo>
                    <a:pt x="64305" y="5895"/>
                    <a:pt x="65659" y="7808"/>
                    <a:pt x="66047" y="10464"/>
                  </a:cubicBezTo>
                  <a:cubicBezTo>
                    <a:pt x="67608" y="6524"/>
                    <a:pt x="70176" y="3994"/>
                    <a:pt x="73072" y="3994"/>
                  </a:cubicBezTo>
                  <a:cubicBezTo>
                    <a:pt x="76760" y="3994"/>
                    <a:pt x="79917" y="8097"/>
                    <a:pt x="81199" y="13919"/>
                  </a:cubicBezTo>
                  <a:cubicBezTo>
                    <a:pt x="87893" y="15382"/>
                    <a:pt x="93395" y="23722"/>
                    <a:pt x="95421" y="34944"/>
                  </a:cubicBezTo>
                  <a:cubicBezTo>
                    <a:pt x="95737" y="34667"/>
                    <a:pt x="96090" y="34568"/>
                    <a:pt x="96456" y="34568"/>
                  </a:cubicBezTo>
                  <a:cubicBezTo>
                    <a:pt x="98416" y="34568"/>
                    <a:pt x="100005" y="37432"/>
                    <a:pt x="100005" y="40964"/>
                  </a:cubicBezTo>
                  <a:cubicBezTo>
                    <a:pt x="100005" y="42743"/>
                    <a:pt x="99602" y="44351"/>
                    <a:pt x="98950" y="45506"/>
                  </a:cubicBezTo>
                  <a:cubicBezTo>
                    <a:pt x="99967" y="46648"/>
                    <a:pt x="100725" y="48423"/>
                    <a:pt x="101068" y="50538"/>
                  </a:cubicBezTo>
                  <a:cubicBezTo>
                    <a:pt x="101783" y="49774"/>
                    <a:pt x="102620" y="49397"/>
                    <a:pt x="103506" y="49397"/>
                  </a:cubicBezTo>
                  <a:cubicBezTo>
                    <a:pt x="106542" y="49397"/>
                    <a:pt x="109004" y="53833"/>
                    <a:pt x="109004" y="59305"/>
                  </a:cubicBezTo>
                  <a:lnTo>
                    <a:pt x="108972" y="59879"/>
                  </a:lnTo>
                  <a:cubicBezTo>
                    <a:pt x="110804" y="60057"/>
                    <a:pt x="112243" y="62813"/>
                    <a:pt x="112243" y="66174"/>
                  </a:cubicBezTo>
                  <a:lnTo>
                    <a:pt x="112113" y="67853"/>
                  </a:lnTo>
                  <a:cubicBezTo>
                    <a:pt x="113754" y="69442"/>
                    <a:pt x="114817" y="72592"/>
                    <a:pt x="114817" y="76189"/>
                  </a:cubicBezTo>
                  <a:lnTo>
                    <a:pt x="114717" y="77984"/>
                  </a:lnTo>
                  <a:cubicBezTo>
                    <a:pt x="117654" y="78157"/>
                    <a:pt x="120000" y="82511"/>
                    <a:pt x="120000" y="87853"/>
                  </a:cubicBezTo>
                  <a:cubicBezTo>
                    <a:pt x="120000" y="90950"/>
                    <a:pt x="119211" y="93714"/>
                    <a:pt x="117927" y="95421"/>
                  </a:cubicBezTo>
                  <a:cubicBezTo>
                    <a:pt x="117187" y="102772"/>
                    <a:pt x="113614" y="108335"/>
                    <a:pt x="109320" y="108335"/>
                  </a:cubicBezTo>
                  <a:lnTo>
                    <a:pt x="107723" y="108045"/>
                  </a:lnTo>
                  <a:cubicBezTo>
                    <a:pt x="104565" y="114297"/>
                    <a:pt x="99996" y="118176"/>
                    <a:pt x="94925" y="118176"/>
                  </a:cubicBezTo>
                  <a:cubicBezTo>
                    <a:pt x="92598" y="118176"/>
                    <a:pt x="90376" y="117359"/>
                    <a:pt x="88367" y="115795"/>
                  </a:cubicBezTo>
                  <a:cubicBezTo>
                    <a:pt x="87046" y="117321"/>
                    <a:pt x="85473" y="118176"/>
                    <a:pt x="83790" y="118176"/>
                  </a:cubicBezTo>
                  <a:cubicBezTo>
                    <a:pt x="82070" y="118176"/>
                    <a:pt x="80467" y="117285"/>
                    <a:pt x="79125" y="115710"/>
                  </a:cubicBezTo>
                  <a:cubicBezTo>
                    <a:pt x="77249" y="117017"/>
                    <a:pt x="75205" y="117703"/>
                    <a:pt x="73072" y="117703"/>
                  </a:cubicBezTo>
                  <a:cubicBezTo>
                    <a:pt x="71523" y="117703"/>
                    <a:pt x="70021" y="117341"/>
                    <a:pt x="68608" y="116541"/>
                  </a:cubicBezTo>
                  <a:cubicBezTo>
                    <a:pt x="66424" y="118450"/>
                    <a:pt x="63968" y="119459"/>
                    <a:pt x="61381" y="119459"/>
                  </a:cubicBezTo>
                  <a:cubicBezTo>
                    <a:pt x="59092" y="119459"/>
                    <a:pt x="56906" y="118669"/>
                    <a:pt x="54913" y="117177"/>
                  </a:cubicBezTo>
                  <a:cubicBezTo>
                    <a:pt x="52734" y="119010"/>
                    <a:pt x="50301" y="120000"/>
                    <a:pt x="47740" y="120000"/>
                  </a:cubicBezTo>
                  <a:cubicBezTo>
                    <a:pt x="43599" y="120000"/>
                    <a:pt x="39793" y="117412"/>
                    <a:pt x="36841" y="112975"/>
                  </a:cubicBezTo>
                  <a:cubicBezTo>
                    <a:pt x="33941" y="117080"/>
                    <a:pt x="30277" y="119459"/>
                    <a:pt x="26306" y="119459"/>
                  </a:cubicBezTo>
                  <a:cubicBezTo>
                    <a:pt x="20605" y="119459"/>
                    <a:pt x="15539" y="114557"/>
                    <a:pt x="12389" y="106891"/>
                  </a:cubicBezTo>
                  <a:cubicBezTo>
                    <a:pt x="11291" y="107830"/>
                    <a:pt x="10062" y="108335"/>
                    <a:pt x="8768" y="108335"/>
                  </a:cubicBezTo>
                  <a:cubicBezTo>
                    <a:pt x="3925" y="108335"/>
                    <a:pt x="0" y="101260"/>
                    <a:pt x="0" y="92532"/>
                  </a:cubicBezTo>
                  <a:cubicBezTo>
                    <a:pt x="0" y="89732"/>
                    <a:pt x="404" y="87102"/>
                    <a:pt x="1129" y="84842"/>
                  </a:cubicBezTo>
                  <a:cubicBezTo>
                    <a:pt x="389" y="83311"/>
                    <a:pt x="0" y="81298"/>
                    <a:pt x="0" y="79122"/>
                  </a:cubicBezTo>
                  <a:cubicBezTo>
                    <a:pt x="0" y="73949"/>
                    <a:pt x="2199" y="69702"/>
                    <a:pt x="5007" y="69302"/>
                  </a:cubicBezTo>
                  <a:cubicBezTo>
                    <a:pt x="5254" y="61034"/>
                    <a:pt x="9063" y="54491"/>
                    <a:pt x="13720" y="54491"/>
                  </a:cubicBezTo>
                  <a:lnTo>
                    <a:pt x="14095" y="54555"/>
                  </a:lnTo>
                  <a:cubicBezTo>
                    <a:pt x="14817" y="52539"/>
                    <a:pt x="15788" y="50843"/>
                    <a:pt x="16934" y="49628"/>
                  </a:cubicBezTo>
                  <a:cubicBezTo>
                    <a:pt x="16922" y="49551"/>
                    <a:pt x="16921" y="49474"/>
                    <a:pt x="16921" y="49397"/>
                  </a:cubicBezTo>
                  <a:cubicBezTo>
                    <a:pt x="16921" y="45059"/>
                    <a:pt x="18468" y="41373"/>
                    <a:pt x="20629" y="40071"/>
                  </a:cubicBezTo>
                  <a:cubicBezTo>
                    <a:pt x="21389" y="24027"/>
                    <a:pt x="28881" y="11490"/>
                    <a:pt x="37997" y="11490"/>
                  </a:cubicBezTo>
                  <a:cubicBezTo>
                    <a:pt x="39262" y="11490"/>
                    <a:pt x="40496" y="11731"/>
                    <a:pt x="41678" y="12238"/>
                  </a:cubicBezTo>
                  <a:cubicBezTo>
                    <a:pt x="41788" y="8961"/>
                    <a:pt x="43310" y="6396"/>
                    <a:pt x="45165" y="6396"/>
                  </a:cubicBezTo>
                  <a:cubicBezTo>
                    <a:pt x="45679" y="6396"/>
                    <a:pt x="46168" y="6593"/>
                    <a:pt x="46594" y="7007"/>
                  </a:cubicBezTo>
                  <a:cubicBezTo>
                    <a:pt x="46531" y="6812"/>
                    <a:pt x="46525" y="6605"/>
                    <a:pt x="46525" y="6396"/>
                  </a:cubicBezTo>
                  <a:cubicBezTo>
                    <a:pt x="46525" y="2863"/>
                    <a:pt x="48114" y="0"/>
                    <a:pt x="50074" y="0"/>
                  </a:cubicBezTo>
                  <a:close/>
                </a:path>
              </a:pathLst>
            </a:custGeom>
            <a:blipFill rotWithShape="1">
              <a:blip r:embed="rId3">
                <a:alphaModFix/>
              </a:blip>
              <a:stretch>
                <a:fillRect b="0" l="0" r="0" t="0"/>
              </a:stretch>
            </a:blip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sp>
        <p:nvSpPr>
          <p:cNvPr id="1350" name="Shape 1350"/>
          <p:cNvSpPr txBox="1"/>
          <p:nvPr/>
        </p:nvSpPr>
        <p:spPr>
          <a:xfrm>
            <a:off x="821065" y="2310484"/>
            <a:ext cx="575799"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685D"/>
              </a:buClr>
              <a:buSzPct val="25000"/>
              <a:buFont typeface="Arial"/>
              <a:buNone/>
            </a:pPr>
            <a:r>
              <a:rPr b="0" i="0" lang="en-US" sz="1200" u="none" cap="none" strike="noStrike">
                <a:solidFill>
                  <a:srgbClr val="00685D"/>
                </a:solidFill>
                <a:latin typeface="Arial"/>
                <a:ea typeface="Arial"/>
                <a:cs typeface="Arial"/>
                <a:sym typeface="Arial"/>
              </a:rPr>
              <a:t>pager</a:t>
            </a:r>
          </a:p>
        </p:txBody>
      </p:sp>
      <p:sp>
        <p:nvSpPr>
          <p:cNvPr id="1351" name="Shape 1351"/>
          <p:cNvSpPr txBox="1"/>
          <p:nvPr/>
        </p:nvSpPr>
        <p:spPr>
          <a:xfrm>
            <a:off x="821065" y="2575097"/>
            <a:ext cx="550151"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685D"/>
              </a:buClr>
              <a:buSzPct val="25000"/>
              <a:buFont typeface="Arial"/>
              <a:buNone/>
            </a:pPr>
            <a:r>
              <a:rPr b="0" i="0" lang="en-US" sz="1200" u="none" cap="none" strike="noStrike">
                <a:solidFill>
                  <a:srgbClr val="00685D"/>
                </a:solidFill>
                <a:latin typeface="Arial"/>
                <a:ea typeface="Arial"/>
                <a:cs typeface="Arial"/>
                <a:sym typeface="Arial"/>
              </a:rPr>
              <a:t>email</a:t>
            </a:r>
          </a:p>
        </p:txBody>
      </p:sp>
      <p:sp>
        <p:nvSpPr>
          <p:cNvPr id="1352" name="Shape 1352"/>
          <p:cNvSpPr txBox="1"/>
          <p:nvPr/>
        </p:nvSpPr>
        <p:spPr>
          <a:xfrm>
            <a:off x="821065" y="2836816"/>
            <a:ext cx="899605"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685D"/>
              </a:buClr>
              <a:buSzPct val="25000"/>
              <a:buFont typeface="Arial"/>
              <a:buNone/>
            </a:pPr>
            <a:r>
              <a:rPr b="0" i="0" lang="en-US" sz="1200" u="none" cap="none" strike="noStrike">
                <a:solidFill>
                  <a:srgbClr val="00685D"/>
                </a:solidFill>
                <a:latin typeface="Arial"/>
                <a:ea typeface="Arial"/>
                <a:cs typeface="Arial"/>
                <a:sym typeface="Arial"/>
              </a:rPr>
              <a:t>monitoring</a:t>
            </a:r>
          </a:p>
        </p:txBody>
      </p:sp>
      <p:sp>
        <p:nvSpPr>
          <p:cNvPr id="1353" name="Shape 1353"/>
          <p:cNvSpPr txBox="1"/>
          <p:nvPr/>
        </p:nvSpPr>
        <p:spPr>
          <a:xfrm>
            <a:off x="821065" y="3091043"/>
            <a:ext cx="338554"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685D"/>
              </a:buClr>
              <a:buSzPct val="25000"/>
              <a:buFont typeface="Arial"/>
              <a:buNone/>
            </a:pPr>
            <a:r>
              <a:rPr b="0" i="0" lang="en-US" sz="1200" u="none" cap="none" strike="noStrike">
                <a:solidFill>
                  <a:srgbClr val="00685D"/>
                </a:solidFill>
                <a:latin typeface="Arial"/>
                <a:ea typeface="Arial"/>
                <a:cs typeface="Arial"/>
                <a:sym typeface="Arial"/>
              </a:rPr>
              <a:t>…</a:t>
            </a:r>
          </a:p>
        </p:txBody>
      </p:sp>
      <p:cxnSp>
        <p:nvCxnSpPr>
          <p:cNvPr id="1354" name="Shape 1354"/>
          <p:cNvCxnSpPr/>
          <p:nvPr/>
        </p:nvCxnSpPr>
        <p:spPr>
          <a:xfrm flipH="1">
            <a:off x="4681500" y="1411354"/>
            <a:ext cx="1490699" cy="1052699"/>
          </a:xfrm>
          <a:prstGeom prst="curvedConnector2">
            <a:avLst/>
          </a:prstGeom>
          <a:noFill/>
          <a:ln cap="flat" cmpd="sng" w="19050">
            <a:solidFill>
              <a:srgbClr val="7F7F7F"/>
            </a:solidFill>
            <a:prstDash val="solid"/>
            <a:round/>
            <a:headEnd len="med" w="med" type="none"/>
            <a:tailEnd len="lg" w="lg" type="triangle"/>
          </a:ln>
        </p:spPr>
      </p:cxnSp>
      <p:cxnSp>
        <p:nvCxnSpPr>
          <p:cNvPr id="1355" name="Shape 1355"/>
          <p:cNvCxnSpPr/>
          <p:nvPr/>
        </p:nvCxnSpPr>
        <p:spPr>
          <a:xfrm rot="10800000">
            <a:off x="3047920" y="1838086"/>
            <a:ext cx="1450199" cy="626100"/>
          </a:xfrm>
          <a:prstGeom prst="curvedConnector2">
            <a:avLst/>
          </a:prstGeom>
          <a:noFill/>
          <a:ln cap="flat" cmpd="sng" w="19050">
            <a:solidFill>
              <a:srgbClr val="7F7F7F"/>
            </a:solidFill>
            <a:prstDash val="solid"/>
            <a:round/>
            <a:headEnd len="med" w="med" type="none"/>
            <a:tailEnd len="lg" w="lg" type="triangle"/>
          </a:ln>
        </p:spPr>
      </p:cxnSp>
      <p:sp>
        <p:nvSpPr>
          <p:cNvPr id="1356" name="Shape 1356"/>
          <p:cNvSpPr/>
          <p:nvPr/>
        </p:nvSpPr>
        <p:spPr>
          <a:xfrm rot="10800000">
            <a:off x="2724074" y="2041467"/>
            <a:ext cx="228600" cy="197069"/>
          </a:xfrm>
          <a:prstGeom prst="triangle">
            <a:avLst>
              <a:gd fmla="val 50000"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cxnSp>
        <p:nvCxnSpPr>
          <p:cNvPr id="1357" name="Shape 1357"/>
          <p:cNvCxnSpPr/>
          <p:nvPr/>
        </p:nvCxnSpPr>
        <p:spPr>
          <a:xfrm rot="10800000">
            <a:off x="6857999" y="1411354"/>
            <a:ext cx="1318598" cy="0"/>
          </a:xfrm>
          <a:prstGeom prst="straightConnector1">
            <a:avLst/>
          </a:prstGeom>
          <a:noFill/>
          <a:ln cap="flat" cmpd="sng" w="19050">
            <a:solidFill>
              <a:srgbClr val="3F3F3F"/>
            </a:solidFill>
            <a:prstDash val="solid"/>
            <a:round/>
            <a:headEnd len="med" w="med" type="none"/>
            <a:tailEnd len="lg" w="lg" type="triangle"/>
          </a:ln>
        </p:spPr>
      </p:cxnSp>
      <p:sp>
        <p:nvSpPr>
          <p:cNvPr id="1358" name="Shape 1358"/>
          <p:cNvSpPr/>
          <p:nvPr/>
        </p:nvSpPr>
        <p:spPr>
          <a:xfrm>
            <a:off x="6032762" y="1514158"/>
            <a:ext cx="1735370" cy="58477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00"/>
              </a:buClr>
              <a:buSzPct val="25000"/>
              <a:buFont typeface="Arial"/>
              <a:buNone/>
            </a:pPr>
            <a:r>
              <a:rPr b="1" i="0" lang="en-US" sz="3200" u="none" cap="none" strike="noStrike">
                <a:solidFill>
                  <a:srgbClr val="FFFF00"/>
                </a:solidFill>
                <a:latin typeface="Arial"/>
                <a:ea typeface="Arial"/>
                <a:cs typeface="Arial"/>
                <a:sym typeface="Arial"/>
              </a:rPr>
              <a:t>Restart!</a:t>
            </a:r>
          </a:p>
        </p:txBody>
      </p:sp>
      <p:sp>
        <p:nvSpPr>
          <p:cNvPr id="1359" name="Shape 1359"/>
          <p:cNvSpPr/>
          <p:nvPr/>
        </p:nvSpPr>
        <p:spPr>
          <a:xfrm>
            <a:off x="2787081" y="2042951"/>
            <a:ext cx="102588" cy="1233647"/>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100"/>
                                        <p:tgtEl>
                                          <p:spTgt spid="1326"/>
                                        </p:tgtEl>
                                      </p:cBhvr>
                                    </p:animEffect>
                                  </p:childTnLst>
                                </p:cTn>
                              </p:par>
                              <p:par>
                                <p:cTn fill="hold" nodeType="with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
                                        <p:tgtEl>
                                          <p:spTgt spid="1330"/>
                                        </p:tgtEl>
                                      </p:cBhvr>
                                    </p:animEffect>
                                  </p:childTnLst>
                                </p:cTn>
                              </p:par>
                              <p:par>
                                <p:cTn fill="hold" nodeType="with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
                                        <p:tgtEl>
                                          <p:spTgt spid="1334"/>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100"/>
                                        <p:tgtEl>
                                          <p:spTgt spid="1325"/>
                                        </p:tgtEl>
                                      </p:cBhvr>
                                    </p:animEffect>
                                  </p:childTnLst>
                                </p:cTn>
                              </p:par>
                              <p:par>
                                <p:cTn fill="hold" nodeType="withEffect" presetClass="entr" presetID="10" presetSubtype="0">
                                  <p:stCondLst>
                                    <p:cond delay="0"/>
                                  </p:stCondLst>
                                  <p:childTnLst>
                                    <p:set>
                                      <p:cBhvr>
                                        <p:cTn dur="1" fill="hold">
                                          <p:stCondLst>
                                            <p:cond delay="0"/>
                                          </p:stCondLst>
                                        </p:cTn>
                                        <p:tgtEl>
                                          <p:spTgt spid="1329"/>
                                        </p:tgtEl>
                                        <p:attrNameLst>
                                          <p:attrName>style.visibility</p:attrName>
                                        </p:attrNameLst>
                                      </p:cBhvr>
                                      <p:to>
                                        <p:strVal val="visible"/>
                                      </p:to>
                                    </p:set>
                                    <p:animEffect filter="fade" transition="in">
                                      <p:cBhvr>
                                        <p:cTn dur="100"/>
                                        <p:tgtEl>
                                          <p:spTgt spid="1329"/>
                                        </p:tgtEl>
                                      </p:cBhvr>
                                    </p:animEffect>
                                  </p:childTnLst>
                                </p:cTn>
                              </p:par>
                              <p:par>
                                <p:cTn fill="hold" nodeType="with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
                                        <p:tgtEl>
                                          <p:spTgt spid="1333"/>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00"/>
                                        <p:tgtEl>
                                          <p:spTgt spid="1324"/>
                                        </p:tgtEl>
                                      </p:cBhvr>
                                    </p:animEffect>
                                  </p:childTnLst>
                                </p:cTn>
                              </p:par>
                              <p:par>
                                <p:cTn fill="hold" nodeType="with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100"/>
                                        <p:tgtEl>
                                          <p:spTgt spid="1328"/>
                                        </p:tgtEl>
                                      </p:cBhvr>
                                    </p:animEffect>
                                  </p:childTnLst>
                                </p:cTn>
                              </p:par>
                              <p:par>
                                <p:cTn fill="hold" nodeType="with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
                                        <p:tgtEl>
                                          <p:spTgt spid="1332"/>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100"/>
                                        <p:tgtEl>
                                          <p:spTgt spid="1323"/>
                                        </p:tgtEl>
                                      </p:cBhvr>
                                    </p:animEffect>
                                  </p:childTnLst>
                                </p:cTn>
                              </p:par>
                              <p:par>
                                <p:cTn fill="hold" nodeType="withEffect" presetClass="entr" presetID="10" presetSubtype="0">
                                  <p:stCondLst>
                                    <p:cond delay="0"/>
                                  </p:stCondLst>
                                  <p:childTnLst>
                                    <p:set>
                                      <p:cBhvr>
                                        <p:cTn dur="1" fill="hold">
                                          <p:stCondLst>
                                            <p:cond delay="0"/>
                                          </p:stCondLst>
                                        </p:cTn>
                                        <p:tgtEl>
                                          <p:spTgt spid="1327"/>
                                        </p:tgtEl>
                                        <p:attrNameLst>
                                          <p:attrName>style.visibility</p:attrName>
                                        </p:attrNameLst>
                                      </p:cBhvr>
                                      <p:to>
                                        <p:strVal val="visible"/>
                                      </p:to>
                                    </p:set>
                                    <p:animEffect filter="fade" transition="in">
                                      <p:cBhvr>
                                        <p:cTn dur="100"/>
                                        <p:tgtEl>
                                          <p:spTgt spid="1327"/>
                                        </p:tgtEl>
                                      </p:cBhvr>
                                    </p:animEffect>
                                  </p:childTnLst>
                                </p:cTn>
                              </p:par>
                              <p:par>
                                <p:cTn fill="hold" nodeType="with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00"/>
                                        <p:tgtEl>
                                          <p:spTgt spid="1331"/>
                                        </p:tgtEl>
                                      </p:cBhvr>
                                    </p:animEffect>
                                  </p:childTnLst>
                                </p:cTn>
                              </p:par>
                              <p:par>
                                <p:cTn fill="hold" nodeType="withEffect" presetClass="exit" presetID="10" presetSubtype="0">
                                  <p:stCondLst>
                                    <p:cond delay="0"/>
                                  </p:stCondLst>
                                  <p:childTnLst>
                                    <p:animEffect filter="fade" transition="out">
                                      <p:cBhvr>
                                        <p:cTn dur="100"/>
                                        <p:tgtEl>
                                          <p:spTgt spid="1326"/>
                                        </p:tgtEl>
                                      </p:cBhvr>
                                    </p:animEffect>
                                    <p:set>
                                      <p:cBhvr>
                                        <p:cTn dur="1" fill="hold">
                                          <p:stCondLst>
                                            <p:cond delay="100"/>
                                          </p:stCondLst>
                                        </p:cTn>
                                        <p:tgtEl>
                                          <p:spTgt spid="13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30"/>
                                        </p:tgtEl>
                                      </p:cBhvr>
                                    </p:animEffect>
                                    <p:set>
                                      <p:cBhvr>
                                        <p:cTn dur="1" fill="hold">
                                          <p:stCondLst>
                                            <p:cond delay="100"/>
                                          </p:stCondLst>
                                        </p:cTn>
                                        <p:tgtEl>
                                          <p:spTgt spid="13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34"/>
                                        </p:tgtEl>
                                      </p:cBhvr>
                                    </p:animEffect>
                                    <p:set>
                                      <p:cBhvr>
                                        <p:cTn dur="1" fill="hold">
                                          <p:stCondLst>
                                            <p:cond delay="100"/>
                                          </p:stCondLst>
                                        </p:cTn>
                                        <p:tgtEl>
                                          <p:spTgt spid="1334"/>
                                        </p:tgtEl>
                                        <p:attrNameLst>
                                          <p:attrName>style.visibility</p:attrName>
                                        </p:attrNameLst>
                                      </p:cBhvr>
                                      <p:to>
                                        <p:strVal val="hidden"/>
                                      </p:to>
                                    </p:set>
                                  </p:childTnLst>
                                </p:cTn>
                              </p:par>
                            </p:childTnLst>
                          </p:cTn>
                        </p:par>
                        <p:par>
                          <p:cTn fill="hold">
                            <p:stCondLst>
                              <p:cond delay="400"/>
                            </p:stCondLst>
                            <p:childTnLst>
                              <p:par>
                                <p:cTn fill="hold" nodeType="afterEffect" presetClass="exit" presetID="10" presetSubtype="0">
                                  <p:stCondLst>
                                    <p:cond delay="0"/>
                                  </p:stCondLst>
                                  <p:childTnLst>
                                    <p:animEffect filter="fade" transition="out">
                                      <p:cBhvr>
                                        <p:cTn dur="100"/>
                                        <p:tgtEl>
                                          <p:spTgt spid="1325"/>
                                        </p:tgtEl>
                                      </p:cBhvr>
                                    </p:animEffect>
                                    <p:set>
                                      <p:cBhvr>
                                        <p:cTn dur="1" fill="hold">
                                          <p:stCondLst>
                                            <p:cond delay="100"/>
                                          </p:stCondLst>
                                        </p:cTn>
                                        <p:tgtEl>
                                          <p:spTgt spid="13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29"/>
                                        </p:tgtEl>
                                      </p:cBhvr>
                                    </p:animEffect>
                                    <p:set>
                                      <p:cBhvr>
                                        <p:cTn dur="1" fill="hold">
                                          <p:stCondLst>
                                            <p:cond delay="100"/>
                                          </p:stCondLst>
                                        </p:cTn>
                                        <p:tgtEl>
                                          <p:spTgt spid="13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33"/>
                                        </p:tgtEl>
                                      </p:cBhvr>
                                    </p:animEffect>
                                    <p:set>
                                      <p:cBhvr>
                                        <p:cTn dur="1" fill="hold">
                                          <p:stCondLst>
                                            <p:cond delay="100"/>
                                          </p:stCondLst>
                                        </p:cTn>
                                        <p:tgtEl>
                                          <p:spTgt spid="1333"/>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100"/>
                                        <p:tgtEl>
                                          <p:spTgt spid="1324"/>
                                        </p:tgtEl>
                                      </p:cBhvr>
                                    </p:animEffect>
                                    <p:set>
                                      <p:cBhvr>
                                        <p:cTn dur="1" fill="hold">
                                          <p:stCondLst>
                                            <p:cond delay="100"/>
                                          </p:stCondLst>
                                        </p:cTn>
                                        <p:tgtEl>
                                          <p:spTgt spid="132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28"/>
                                        </p:tgtEl>
                                      </p:cBhvr>
                                    </p:animEffect>
                                    <p:set>
                                      <p:cBhvr>
                                        <p:cTn dur="1" fill="hold">
                                          <p:stCondLst>
                                            <p:cond delay="100"/>
                                          </p:stCondLst>
                                        </p:cTn>
                                        <p:tgtEl>
                                          <p:spTgt spid="13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32"/>
                                        </p:tgtEl>
                                      </p:cBhvr>
                                    </p:animEffect>
                                    <p:set>
                                      <p:cBhvr>
                                        <p:cTn dur="1" fill="hold">
                                          <p:stCondLst>
                                            <p:cond delay="100"/>
                                          </p:stCondLst>
                                        </p:cTn>
                                        <p:tgtEl>
                                          <p:spTgt spid="1332"/>
                                        </p:tgtEl>
                                        <p:attrNameLst>
                                          <p:attrName>style.visibility</p:attrName>
                                        </p:attrNameLst>
                                      </p:cBhvr>
                                      <p:to>
                                        <p:strVal val="hidden"/>
                                      </p:to>
                                    </p:set>
                                  </p:childTnLst>
                                </p:cTn>
                              </p:par>
                            </p:childTnLst>
                          </p:cTn>
                        </p:par>
                        <p:par>
                          <p:cTn fill="hold">
                            <p:stCondLst>
                              <p:cond delay="600"/>
                            </p:stCondLst>
                            <p:childTnLst>
                              <p:par>
                                <p:cTn fill="hold" nodeType="afterEffect" presetClass="exit" presetID="10" presetSubtype="0">
                                  <p:stCondLst>
                                    <p:cond delay="0"/>
                                  </p:stCondLst>
                                  <p:childTnLst>
                                    <p:animEffect filter="fade" transition="out">
                                      <p:cBhvr>
                                        <p:cTn dur="100"/>
                                        <p:tgtEl>
                                          <p:spTgt spid="1323"/>
                                        </p:tgtEl>
                                      </p:cBhvr>
                                    </p:animEffect>
                                    <p:set>
                                      <p:cBhvr>
                                        <p:cTn dur="1" fill="hold">
                                          <p:stCondLst>
                                            <p:cond delay="100"/>
                                          </p:stCondLst>
                                        </p:cTn>
                                        <p:tgtEl>
                                          <p:spTgt spid="132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27"/>
                                        </p:tgtEl>
                                      </p:cBhvr>
                                    </p:animEffect>
                                    <p:set>
                                      <p:cBhvr>
                                        <p:cTn dur="1" fill="hold">
                                          <p:stCondLst>
                                            <p:cond delay="100"/>
                                          </p:stCondLst>
                                        </p:cTn>
                                        <p:tgtEl>
                                          <p:spTgt spid="13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31"/>
                                        </p:tgtEl>
                                      </p:cBhvr>
                                    </p:animEffect>
                                    <p:set>
                                      <p:cBhvr>
                                        <p:cTn dur="1" fill="hold">
                                          <p:stCondLst>
                                            <p:cond delay="100"/>
                                          </p:stCondLst>
                                        </p:cTn>
                                        <p:tgtEl>
                                          <p:spTgt spid="1331"/>
                                        </p:tgtEl>
                                        <p:attrNameLst>
                                          <p:attrName>style.visibility</p:attrName>
                                        </p:attrNameLst>
                                      </p:cBhvr>
                                      <p:to>
                                        <p:strVal val="hidden"/>
                                      </p:to>
                                    </p:se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00"/>
                                        <p:tgtEl>
                                          <p:spTgt spid="1338"/>
                                        </p:tgtEl>
                                      </p:cBhvr>
                                    </p:animEffect>
                                  </p:childTnLst>
                                </p:cTn>
                              </p:par>
                              <p:par>
                                <p:cTn fill="hold" nodeType="with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100"/>
                                        <p:tgtEl>
                                          <p:spTgt spid="1342"/>
                                        </p:tgtEl>
                                      </p:cBhvr>
                                    </p:animEffect>
                                  </p:childTnLst>
                                </p:cTn>
                              </p:par>
                              <p:par>
                                <p:cTn fill="hold" nodeType="with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100"/>
                                        <p:tgtEl>
                                          <p:spTgt spid="1346"/>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100"/>
                                        <p:tgtEl>
                                          <p:spTgt spid="1345"/>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00"/>
                                        <p:tgtEl>
                                          <p:spTgt spid="1336"/>
                                        </p:tgtEl>
                                      </p:cBhvr>
                                    </p:animEffect>
                                  </p:childTnLst>
                                </p:cTn>
                              </p:par>
                              <p:par>
                                <p:cTn fill="hold" nodeType="with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100"/>
                                        <p:tgtEl>
                                          <p:spTgt spid="1340"/>
                                        </p:tgtEl>
                                      </p:cBhvr>
                                    </p:animEffect>
                                  </p:childTnLst>
                                </p:cTn>
                              </p:par>
                              <p:par>
                                <p:cTn fill="hold" nodeType="with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100"/>
                                        <p:tgtEl>
                                          <p:spTgt spid="13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
                                        <p:tgtEl>
                                          <p:spTgt spid="1335"/>
                                        </p:tgtEl>
                                      </p:cBhvr>
                                    </p:animEffect>
                                  </p:childTnLst>
                                </p:cTn>
                              </p:par>
                              <p:par>
                                <p:cTn fill="hold" nodeType="with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100"/>
                                        <p:tgtEl>
                                          <p:spTgt spid="1339"/>
                                        </p:tgtEl>
                                      </p:cBhvr>
                                    </p:animEffect>
                                  </p:childTnLst>
                                </p:cTn>
                              </p:par>
                              <p:par>
                                <p:cTn fill="hold" nodeType="with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
                                        <p:tgtEl>
                                          <p:spTgt spid="1343"/>
                                        </p:tgtEl>
                                      </p:cBhvr>
                                    </p:animEffect>
                                  </p:childTnLst>
                                </p:cTn>
                              </p:par>
                              <p:par>
                                <p:cTn fill="hold" nodeType="withEffect" presetClass="exit" presetID="10" presetSubtype="0">
                                  <p:stCondLst>
                                    <p:cond delay="0"/>
                                  </p:stCondLst>
                                  <p:childTnLst>
                                    <p:animEffect filter="fade" transition="out">
                                      <p:cBhvr>
                                        <p:cTn dur="100"/>
                                        <p:tgtEl>
                                          <p:spTgt spid="1338"/>
                                        </p:tgtEl>
                                      </p:cBhvr>
                                    </p:animEffect>
                                    <p:set>
                                      <p:cBhvr>
                                        <p:cTn dur="1" fill="hold">
                                          <p:stCondLst>
                                            <p:cond delay="100"/>
                                          </p:stCondLst>
                                        </p:cTn>
                                        <p:tgtEl>
                                          <p:spTgt spid="13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42"/>
                                        </p:tgtEl>
                                      </p:cBhvr>
                                    </p:animEffect>
                                    <p:set>
                                      <p:cBhvr>
                                        <p:cTn dur="1" fill="hold">
                                          <p:stCondLst>
                                            <p:cond delay="100"/>
                                          </p:stCondLst>
                                        </p:cTn>
                                        <p:tgtEl>
                                          <p:spTgt spid="13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46"/>
                                        </p:tgtEl>
                                      </p:cBhvr>
                                    </p:animEffect>
                                    <p:set>
                                      <p:cBhvr>
                                        <p:cTn dur="1" fill="hold">
                                          <p:stCondLst>
                                            <p:cond delay="100"/>
                                          </p:stCondLst>
                                        </p:cTn>
                                        <p:tgtEl>
                                          <p:spTgt spid="1346"/>
                                        </p:tgtEl>
                                        <p:attrNameLst>
                                          <p:attrName>style.visibility</p:attrName>
                                        </p:attrNameLst>
                                      </p:cBhvr>
                                      <p:to>
                                        <p:strVal val="hidden"/>
                                      </p:to>
                                    </p:set>
                                  </p:childTnLst>
                                </p:cTn>
                              </p:par>
                            </p:childTnLst>
                          </p:cTn>
                        </p:par>
                        <p:par>
                          <p:cTn fill="hold">
                            <p:stCondLst>
                              <p:cond delay="1100"/>
                            </p:stCondLst>
                            <p:childTnLst>
                              <p:par>
                                <p:cTn fill="hold" nodeType="afterEffect" presetClass="exit" presetID="10" presetSubtype="0">
                                  <p:stCondLst>
                                    <p:cond delay="0"/>
                                  </p:stCondLst>
                                  <p:childTnLst>
                                    <p:animEffect filter="fade" transition="out">
                                      <p:cBhvr>
                                        <p:cTn dur="100"/>
                                        <p:tgtEl>
                                          <p:spTgt spid="1337"/>
                                        </p:tgtEl>
                                      </p:cBhvr>
                                    </p:animEffect>
                                    <p:set>
                                      <p:cBhvr>
                                        <p:cTn dur="1" fill="hold">
                                          <p:stCondLst>
                                            <p:cond delay="100"/>
                                          </p:stCondLst>
                                        </p:cTn>
                                        <p:tgtEl>
                                          <p:spTgt spid="13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41"/>
                                        </p:tgtEl>
                                      </p:cBhvr>
                                    </p:animEffect>
                                    <p:set>
                                      <p:cBhvr>
                                        <p:cTn dur="1" fill="hold">
                                          <p:stCondLst>
                                            <p:cond delay="100"/>
                                          </p:stCondLst>
                                        </p:cTn>
                                        <p:tgtEl>
                                          <p:spTgt spid="13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45"/>
                                        </p:tgtEl>
                                      </p:cBhvr>
                                    </p:animEffect>
                                    <p:set>
                                      <p:cBhvr>
                                        <p:cTn dur="1" fill="hold">
                                          <p:stCondLst>
                                            <p:cond delay="100"/>
                                          </p:stCondLst>
                                        </p:cTn>
                                        <p:tgtEl>
                                          <p:spTgt spid="1345"/>
                                        </p:tgtEl>
                                        <p:attrNameLst>
                                          <p:attrName>style.visibility</p:attrName>
                                        </p:attrNameLst>
                                      </p:cBhvr>
                                      <p:to>
                                        <p:strVal val="hidden"/>
                                      </p:to>
                                    </p:set>
                                  </p:childTnLst>
                                </p:cTn>
                              </p:par>
                            </p:childTnLst>
                          </p:cTn>
                        </p:par>
                        <p:par>
                          <p:cTn fill="hold">
                            <p:stCondLst>
                              <p:cond delay="1200"/>
                            </p:stCondLst>
                            <p:childTnLst>
                              <p:par>
                                <p:cTn fill="hold" nodeType="afterEffect" presetClass="exit" presetID="10" presetSubtype="0">
                                  <p:stCondLst>
                                    <p:cond delay="0"/>
                                  </p:stCondLst>
                                  <p:childTnLst>
                                    <p:animEffect filter="fade" transition="out">
                                      <p:cBhvr>
                                        <p:cTn dur="100"/>
                                        <p:tgtEl>
                                          <p:spTgt spid="1336"/>
                                        </p:tgtEl>
                                      </p:cBhvr>
                                    </p:animEffect>
                                    <p:set>
                                      <p:cBhvr>
                                        <p:cTn dur="1" fill="hold">
                                          <p:stCondLst>
                                            <p:cond delay="100"/>
                                          </p:stCondLst>
                                        </p:cTn>
                                        <p:tgtEl>
                                          <p:spTgt spid="13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40"/>
                                        </p:tgtEl>
                                      </p:cBhvr>
                                    </p:animEffect>
                                    <p:set>
                                      <p:cBhvr>
                                        <p:cTn dur="1" fill="hold">
                                          <p:stCondLst>
                                            <p:cond delay="100"/>
                                          </p:stCondLst>
                                        </p:cTn>
                                        <p:tgtEl>
                                          <p:spTgt spid="13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44"/>
                                        </p:tgtEl>
                                      </p:cBhvr>
                                    </p:animEffect>
                                    <p:set>
                                      <p:cBhvr>
                                        <p:cTn dur="1" fill="hold">
                                          <p:stCondLst>
                                            <p:cond delay="100"/>
                                          </p:stCondLst>
                                        </p:cTn>
                                        <p:tgtEl>
                                          <p:spTgt spid="1344"/>
                                        </p:tgtEl>
                                        <p:attrNameLst>
                                          <p:attrName>style.visibility</p:attrName>
                                        </p:attrNameLst>
                                      </p:cBhvr>
                                      <p:to>
                                        <p:strVal val="hidden"/>
                                      </p:to>
                                    </p:set>
                                  </p:childTnLst>
                                </p:cTn>
                              </p:par>
                            </p:childTnLst>
                          </p:cTn>
                        </p:par>
                        <p:par>
                          <p:cTn fill="hold">
                            <p:stCondLst>
                              <p:cond delay="1300"/>
                            </p:stCondLst>
                            <p:childTnLst>
                              <p:par>
                                <p:cTn fill="hold" nodeType="afterEffect" presetClass="exit" presetID="10" presetSubtype="0">
                                  <p:stCondLst>
                                    <p:cond delay="0"/>
                                  </p:stCondLst>
                                  <p:childTnLst>
                                    <p:animEffect filter="fade" transition="out">
                                      <p:cBhvr>
                                        <p:cTn dur="100"/>
                                        <p:tgtEl>
                                          <p:spTgt spid="1335"/>
                                        </p:tgtEl>
                                      </p:cBhvr>
                                    </p:animEffect>
                                    <p:set>
                                      <p:cBhvr>
                                        <p:cTn dur="1" fill="hold">
                                          <p:stCondLst>
                                            <p:cond delay="100"/>
                                          </p:stCondLst>
                                        </p:cTn>
                                        <p:tgtEl>
                                          <p:spTgt spid="13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39"/>
                                        </p:tgtEl>
                                      </p:cBhvr>
                                    </p:animEffect>
                                    <p:set>
                                      <p:cBhvr>
                                        <p:cTn dur="1" fill="hold">
                                          <p:stCondLst>
                                            <p:cond delay="100"/>
                                          </p:stCondLst>
                                        </p:cTn>
                                        <p:tgtEl>
                                          <p:spTgt spid="13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343"/>
                                        </p:tgtEl>
                                      </p:cBhvr>
                                    </p:animEffect>
                                    <p:set>
                                      <p:cBhvr>
                                        <p:cTn dur="1" fill="hold">
                                          <p:stCondLst>
                                            <p:cond delay="100"/>
                                          </p:stCondLst>
                                        </p:cTn>
                                        <p:tgtEl>
                                          <p:spTgt spid="13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47"/>
                                        </p:tgtEl>
                                        <p:attrNameLst>
                                          <p:attrName>style.visibility</p:attrName>
                                        </p:attrNameLst>
                                      </p:cBhvr>
                                      <p:to>
                                        <p:strVal val="visible"/>
                                      </p:to>
                                    </p:set>
                                    <p:anim calcmode="lin" valueType="num">
                                      <p:cBhvr additive="base">
                                        <p:cTn dur="500"/>
                                        <p:tgtEl>
                                          <p:spTgt spid="1347"/>
                                        </p:tgtEl>
                                        <p:attrNameLst>
                                          <p:attrName>ppt_w</p:attrName>
                                        </p:attrNameLst>
                                      </p:cBhvr>
                                      <p:tavLst>
                                        <p:tav fmla="" tm="0">
                                          <p:val>
                                            <p:strVal val="0"/>
                                          </p:val>
                                        </p:tav>
                                        <p:tav fmla="" tm="100000">
                                          <p:val>
                                            <p:strVal val="#ppt_w"/>
                                          </p:val>
                                        </p:tav>
                                      </p:tavLst>
                                    </p:anim>
                                    <p:anim calcmode="lin" valueType="num">
                                      <p:cBhvr additive="base">
                                        <p:cTn dur="500"/>
                                        <p:tgtEl>
                                          <p:spTgt spid="1347"/>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0"/>
                                  </p:stCondLst>
                                  <p:childTnLst>
                                    <p:animEffect filter="fade" transition="out">
                                      <p:cBhvr>
                                        <p:cTn dur="500"/>
                                        <p:tgtEl>
                                          <p:spTgt spid="1347"/>
                                        </p:tgtEl>
                                      </p:cBhvr>
                                    </p:animEffect>
                                    <p:set>
                                      <p:cBhvr>
                                        <p:cTn dur="1" fill="hold">
                                          <p:stCondLst>
                                            <p:cond delay="500"/>
                                          </p:stCondLst>
                                        </p:cTn>
                                        <p:tgtEl>
                                          <p:spTgt spid="1347"/>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1000"/>
                                        <p:tgtEl>
                                          <p:spTgt spid="1358"/>
                                        </p:tgtEl>
                                      </p:cBhvr>
                                    </p:animEffect>
                                    <p:set>
                                      <p:cBhvr>
                                        <p:cTn dur="1" fill="hold">
                                          <p:stCondLst>
                                            <p:cond delay="1000"/>
                                          </p:stCondLst>
                                        </p:cTn>
                                        <p:tgtEl>
                                          <p:spTgt spid="13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7"/>
                                        </p:tgtEl>
                                        <p:attrNameLst>
                                          <p:attrName>style.visibility</p:attrName>
                                        </p:attrNameLst>
                                      </p:cBhvr>
                                      <p:to>
                                        <p:strVal val="visible"/>
                                      </p:to>
                                    </p:set>
                                    <p:animEffect filter="fade" transition="in">
                                      <p:cBhvr>
                                        <p:cTn dur="500"/>
                                        <p:tgtEl>
                                          <p:spTgt spid="135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500"/>
                                        <p:tgtEl>
                                          <p:spTgt spid="13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500"/>
                                        <p:tgtEl>
                                          <p:spTgt spid="135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500"/>
                                        <p:tgtEl>
                                          <p:spTgt spid="135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2000"/>
                                        <p:tgtEl>
                                          <p:spTgt spid="1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363" name="Shape 1363"/>
        <p:cNvGrpSpPr/>
        <p:nvPr/>
      </p:nvGrpSpPr>
      <p:grpSpPr>
        <a:xfrm>
          <a:off x="0" y="0"/>
          <a:ext cx="0" cy="0"/>
          <a:chOff x="0" y="0"/>
          <a:chExt cx="0" cy="0"/>
        </a:xfrm>
      </p:grpSpPr>
      <p:grpSp>
        <p:nvGrpSpPr>
          <p:cNvPr id="1364" name="Shape 1364"/>
          <p:cNvGrpSpPr/>
          <p:nvPr/>
        </p:nvGrpSpPr>
        <p:grpSpPr>
          <a:xfrm>
            <a:off x="5973326" y="1023931"/>
            <a:ext cx="2490078" cy="3484879"/>
            <a:chOff x="5943600" y="971550"/>
            <a:chExt cx="2856952" cy="3428999"/>
          </a:xfrm>
        </p:grpSpPr>
        <p:sp>
          <p:nvSpPr>
            <p:cNvPr id="1365" name="Shape 1365"/>
            <p:cNvSpPr/>
            <p:nvPr/>
          </p:nvSpPr>
          <p:spPr>
            <a:xfrm>
              <a:off x="5943600" y="971550"/>
              <a:ext cx="2856952" cy="3428998"/>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chemeClr val="lt1"/>
                </a:buClr>
                <a:buFont typeface="Arial"/>
                <a:buNone/>
              </a:pPr>
              <a:r>
                <a:t/>
              </a:r>
              <a:endParaRPr b="0" i="0" sz="1600" u="none" cap="none" strike="noStrike">
                <a:solidFill>
                  <a:srgbClr val="008881"/>
                </a:solidFill>
                <a:latin typeface="Arial"/>
                <a:ea typeface="Arial"/>
                <a:cs typeface="Arial"/>
                <a:sym typeface="Arial"/>
              </a:endParaRPr>
            </a:p>
          </p:txBody>
        </p:sp>
        <p:sp>
          <p:nvSpPr>
            <p:cNvPr id="1366" name="Shape 1366"/>
            <p:cNvSpPr/>
            <p:nvPr/>
          </p:nvSpPr>
          <p:spPr>
            <a:xfrm>
              <a:off x="6990118" y="4031217"/>
              <a:ext cx="1696681" cy="3693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0000"/>
                </a:buClr>
                <a:buSzPct val="25000"/>
                <a:buFont typeface="Calibri"/>
                <a:buNone/>
              </a:pPr>
              <a:r>
                <a:rPr b="0" i="0" lang="en-US" sz="1400" u="none" cap="none" strike="noStrike">
                  <a:solidFill>
                    <a:srgbClr val="000000"/>
                  </a:solidFill>
                  <a:latin typeface="Calibri"/>
                  <a:ea typeface="Calibri"/>
                  <a:cs typeface="Calibri"/>
                  <a:sym typeface="Calibri"/>
                </a:rPr>
                <a:t>IaaS</a:t>
              </a:r>
            </a:p>
          </p:txBody>
        </p:sp>
      </p:grpSp>
      <p:grpSp>
        <p:nvGrpSpPr>
          <p:cNvPr id="1367" name="Shape 1367"/>
          <p:cNvGrpSpPr/>
          <p:nvPr/>
        </p:nvGrpSpPr>
        <p:grpSpPr>
          <a:xfrm>
            <a:off x="696530" y="1024938"/>
            <a:ext cx="5276796" cy="3483872"/>
            <a:chOff x="357460" y="958565"/>
            <a:chExt cx="5576886" cy="3441984"/>
          </a:xfrm>
        </p:grpSpPr>
        <p:sp>
          <p:nvSpPr>
            <p:cNvPr id="1368" name="Shape 1368"/>
            <p:cNvSpPr/>
            <p:nvPr/>
          </p:nvSpPr>
          <p:spPr>
            <a:xfrm>
              <a:off x="357460" y="958565"/>
              <a:ext cx="5576886" cy="3428998"/>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chemeClr val="lt1"/>
                </a:buClr>
                <a:buFont typeface="Arial"/>
                <a:buNone/>
              </a:pPr>
              <a:r>
                <a:t/>
              </a:r>
              <a:endParaRPr b="0" i="0" sz="1600" u="none" cap="none" strike="noStrike">
                <a:solidFill>
                  <a:srgbClr val="008881"/>
                </a:solidFill>
                <a:latin typeface="Arial"/>
                <a:ea typeface="Arial"/>
                <a:cs typeface="Arial"/>
                <a:sym typeface="Arial"/>
              </a:endParaRPr>
            </a:p>
          </p:txBody>
        </p:sp>
        <p:sp>
          <p:nvSpPr>
            <p:cNvPr id="1369" name="Shape 1369"/>
            <p:cNvSpPr/>
            <p:nvPr/>
          </p:nvSpPr>
          <p:spPr>
            <a:xfrm>
              <a:off x="2362200" y="4031217"/>
              <a:ext cx="3487928" cy="3693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0000"/>
                </a:buClr>
                <a:buSzPct val="25000"/>
                <a:buFont typeface="Calibri"/>
                <a:buNone/>
              </a:pPr>
              <a:r>
                <a:rPr b="0" i="0" lang="en-US" sz="1400" u="none" cap="none" strike="noStrike">
                  <a:solidFill>
                    <a:srgbClr val="000000"/>
                  </a:solidFill>
                  <a:latin typeface="Calibri"/>
                  <a:ea typeface="Calibri"/>
                  <a:cs typeface="Calibri"/>
                  <a:sym typeface="Calibri"/>
                </a:rPr>
                <a:t>Pivotal CF Operations Manager</a:t>
              </a:r>
            </a:p>
          </p:txBody>
        </p:sp>
      </p:grpSp>
      <p:sp>
        <p:nvSpPr>
          <p:cNvPr id="1370" name="Shape 1370"/>
          <p:cNvSpPr txBox="1"/>
          <p:nvPr>
            <p:ph type="title"/>
          </p:nvPr>
        </p:nvSpPr>
        <p:spPr>
          <a:xfrm>
            <a:off x="108963" y="97514"/>
            <a:ext cx="8410576" cy="533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3200" u="none" cap="none" strike="noStrike">
                <a:solidFill>
                  <a:srgbClr val="2C95DD"/>
                </a:solidFill>
                <a:latin typeface="Arial"/>
                <a:ea typeface="Arial"/>
                <a:cs typeface="Arial"/>
                <a:sym typeface="Arial"/>
              </a:rPr>
              <a:t>Platform Virtual Machine HA</a:t>
            </a:r>
          </a:p>
        </p:txBody>
      </p:sp>
      <p:cxnSp>
        <p:nvCxnSpPr>
          <p:cNvPr id="1371" name="Shape 1371"/>
          <p:cNvCxnSpPr/>
          <p:nvPr/>
        </p:nvCxnSpPr>
        <p:spPr>
          <a:xfrm flipH="1" rot="10800000">
            <a:off x="2321891" y="2266533"/>
            <a:ext cx="202248" cy="202248"/>
          </a:xfrm>
          <a:prstGeom prst="straightConnector1">
            <a:avLst/>
          </a:prstGeom>
          <a:noFill/>
          <a:ln cap="flat" cmpd="sng" w="19050">
            <a:solidFill>
              <a:srgbClr val="535353"/>
            </a:solidFill>
            <a:prstDash val="solid"/>
            <a:round/>
            <a:headEnd len="med" w="med" type="none"/>
            <a:tailEnd len="med" w="med" type="none"/>
          </a:ln>
        </p:spPr>
      </p:cxnSp>
      <p:cxnSp>
        <p:nvCxnSpPr>
          <p:cNvPr id="1372" name="Shape 1372"/>
          <p:cNvCxnSpPr/>
          <p:nvPr/>
        </p:nvCxnSpPr>
        <p:spPr>
          <a:xfrm>
            <a:off x="2317601" y="1711072"/>
            <a:ext cx="193358" cy="193360"/>
          </a:xfrm>
          <a:prstGeom prst="straightConnector1">
            <a:avLst/>
          </a:prstGeom>
          <a:noFill/>
          <a:ln cap="flat" cmpd="sng" w="19050">
            <a:solidFill>
              <a:srgbClr val="535353"/>
            </a:solidFill>
            <a:prstDash val="solid"/>
            <a:round/>
            <a:headEnd len="med" w="med" type="none"/>
            <a:tailEnd len="med" w="med" type="none"/>
          </a:ln>
        </p:spPr>
      </p:cxnSp>
      <p:sp>
        <p:nvSpPr>
          <p:cNvPr id="1373" name="Shape 1373"/>
          <p:cNvSpPr/>
          <p:nvPr/>
        </p:nvSpPr>
        <p:spPr>
          <a:xfrm>
            <a:off x="994379" y="2359936"/>
            <a:ext cx="1451971" cy="387174"/>
          </a:xfrm>
          <a:prstGeom prst="roundRect">
            <a:avLst>
              <a:gd fmla="val 13038" name="adj"/>
            </a:avLst>
          </a:prstGeom>
          <a:solidFill>
            <a:srgbClr val="33928A"/>
          </a:solidFill>
          <a:ln>
            <a:noFill/>
          </a:ln>
        </p:spPr>
        <p:txBody>
          <a:bodyPr anchorCtr="0" anchor="ctr"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600" u="none" cap="none" strike="noStrike">
                <a:solidFill>
                  <a:srgbClr val="FFFFFF"/>
                </a:solidFill>
                <a:latin typeface="Arial"/>
                <a:ea typeface="Arial"/>
                <a:cs typeface="Arial"/>
                <a:sym typeface="Arial"/>
              </a:rPr>
              <a:t>        </a:t>
            </a:r>
            <a:r>
              <a:rPr b="1" i="0" lang="en-US" sz="1200" u="none" cap="none" strike="noStrike">
                <a:solidFill>
                  <a:srgbClr val="FFFFFF"/>
                </a:solidFill>
                <a:latin typeface="Arial"/>
                <a:ea typeface="Arial"/>
                <a:cs typeface="Arial"/>
                <a:sym typeface="Arial"/>
              </a:rPr>
              <a:t>Blobstore</a:t>
            </a:r>
          </a:p>
        </p:txBody>
      </p:sp>
      <p:sp>
        <p:nvSpPr>
          <p:cNvPr id="1374" name="Shape 1374"/>
          <p:cNvSpPr/>
          <p:nvPr/>
        </p:nvSpPr>
        <p:spPr>
          <a:xfrm>
            <a:off x="1044009" y="2445665"/>
            <a:ext cx="206830" cy="215719"/>
          </a:xfrm>
          <a:custGeom>
            <a:pathLst>
              <a:path extrusionOk="0" h="120000" w="12000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endParaRPr>
          </a:p>
        </p:txBody>
      </p:sp>
      <p:sp>
        <p:nvSpPr>
          <p:cNvPr id="1375" name="Shape 1375"/>
          <p:cNvSpPr/>
          <p:nvPr/>
        </p:nvSpPr>
        <p:spPr>
          <a:xfrm>
            <a:off x="1068541" y="3540169"/>
            <a:ext cx="1303646" cy="631429"/>
          </a:xfrm>
          <a:prstGeom prst="roundRect">
            <a:avLst>
              <a:gd fmla="val 7994" name="adj"/>
            </a:avLst>
          </a:prstGeom>
          <a:solidFill>
            <a:srgbClr val="008881"/>
          </a:solidFill>
          <a:ln>
            <a:noFill/>
          </a:ln>
        </p:spPr>
        <p:txBody>
          <a:bodyPr anchorCtr="0" anchor="ctr"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600" u="none" cap="none" strike="noStrike">
                <a:solidFill>
                  <a:srgbClr val="FFFFFF"/>
                </a:solidFill>
                <a:latin typeface="Arial"/>
                <a:ea typeface="Arial"/>
                <a:cs typeface="Arial"/>
                <a:sym typeface="Arial"/>
              </a:rPr>
              <a:t>        </a:t>
            </a:r>
            <a:r>
              <a:rPr b="1" i="0" lang="en-US" sz="1200" u="none" cap="none" strike="noStrike">
                <a:solidFill>
                  <a:srgbClr val="FFFFFF"/>
                </a:solidFill>
                <a:latin typeface="Arial"/>
                <a:ea typeface="Arial"/>
                <a:cs typeface="Arial"/>
                <a:sym typeface="Arial"/>
              </a:rPr>
              <a:t>Health </a:t>
            </a:r>
          </a:p>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        Monitor</a:t>
            </a:r>
          </a:p>
        </p:txBody>
      </p:sp>
      <p:pic>
        <p:nvPicPr>
          <p:cNvPr id="1376" name="Shape 1376"/>
          <p:cNvPicPr preferRelativeResize="0"/>
          <p:nvPr/>
        </p:nvPicPr>
        <p:blipFill rotWithShape="1">
          <a:blip r:embed="rId3">
            <a:alphaModFix/>
          </a:blip>
          <a:srcRect b="0" l="0" r="0" t="0"/>
          <a:stretch/>
        </p:blipFill>
        <p:spPr>
          <a:xfrm>
            <a:off x="1145308" y="3719346"/>
            <a:ext cx="241301" cy="227105"/>
          </a:xfrm>
          <a:prstGeom prst="rect">
            <a:avLst/>
          </a:prstGeom>
          <a:noFill/>
          <a:ln>
            <a:noFill/>
          </a:ln>
        </p:spPr>
      </p:pic>
      <p:sp>
        <p:nvSpPr>
          <p:cNvPr id="1377" name="Shape 1377"/>
          <p:cNvSpPr/>
          <p:nvPr/>
        </p:nvSpPr>
        <p:spPr>
          <a:xfrm>
            <a:off x="994379" y="1469317"/>
            <a:ext cx="1451971" cy="387174"/>
          </a:xfrm>
          <a:prstGeom prst="roundRect">
            <a:avLst>
              <a:gd fmla="val 13038" name="adj"/>
            </a:avLst>
          </a:prstGeom>
          <a:solidFill>
            <a:srgbClr val="33928A"/>
          </a:solidFill>
          <a:ln>
            <a:noFill/>
          </a:ln>
        </p:spPr>
        <p:txBody>
          <a:bodyPr anchorCtr="0" anchor="ctr"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600" u="none" cap="none" strike="noStrike">
                <a:solidFill>
                  <a:srgbClr val="FFFFFF"/>
                </a:solidFill>
                <a:latin typeface="Arial"/>
                <a:ea typeface="Arial"/>
                <a:cs typeface="Arial"/>
                <a:sym typeface="Arial"/>
              </a:rPr>
              <a:t>        </a:t>
            </a:r>
            <a:r>
              <a:rPr b="1" i="0" lang="en-US" sz="1200" u="none" cap="none" strike="noStrike">
                <a:solidFill>
                  <a:srgbClr val="FFFFFF"/>
                </a:solidFill>
                <a:latin typeface="Arial"/>
                <a:ea typeface="Arial"/>
                <a:cs typeface="Arial"/>
                <a:sym typeface="Arial"/>
              </a:rPr>
              <a:t>DB</a:t>
            </a:r>
          </a:p>
        </p:txBody>
      </p:sp>
      <p:sp>
        <p:nvSpPr>
          <p:cNvPr id="1378" name="Shape 1378"/>
          <p:cNvSpPr/>
          <p:nvPr/>
        </p:nvSpPr>
        <p:spPr>
          <a:xfrm>
            <a:off x="1044009" y="1529433"/>
            <a:ext cx="206830" cy="215719"/>
          </a:xfrm>
          <a:custGeom>
            <a:pathLst>
              <a:path extrusionOk="0" h="120000" w="12000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anchorCtr="0" anchor="ctr" bIns="0" lIns="0" rIns="0" tIns="0">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endParaRPr>
          </a:p>
        </p:txBody>
      </p:sp>
      <p:sp>
        <p:nvSpPr>
          <p:cNvPr id="1379" name="Shape 1379"/>
          <p:cNvSpPr/>
          <p:nvPr/>
        </p:nvSpPr>
        <p:spPr>
          <a:xfrm>
            <a:off x="6129960" y="2708907"/>
            <a:ext cx="2199588" cy="682398"/>
          </a:xfrm>
          <a:prstGeom prst="roundRect">
            <a:avLst>
              <a:gd fmla="val 4579" name="adj"/>
            </a:avLst>
          </a:prstGeom>
          <a:solidFill>
            <a:srgbClr val="008881"/>
          </a:solidFill>
          <a:ln>
            <a:noFill/>
          </a:ln>
          <a:effectLst>
            <a:outerShdw blurRad="38100" rotWithShape="0" dir="5400000" dist="23000">
              <a:srgbClr val="808080">
                <a:alpha val="34901"/>
              </a:srgbClr>
            </a:outerShdw>
          </a:effectLst>
        </p:spPr>
        <p:txBody>
          <a:bodyPr anchorCtr="0" anchor="t" bIns="0" lIns="0" rIns="0" tIns="0">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endParaRPr>
          </a:p>
        </p:txBody>
      </p:sp>
      <p:pic>
        <p:nvPicPr>
          <p:cNvPr descr="ICON_VM_basic_label_Q308" id="1380" name="Shape 1380"/>
          <p:cNvPicPr preferRelativeResize="0"/>
          <p:nvPr/>
        </p:nvPicPr>
        <p:blipFill rotWithShape="1">
          <a:blip r:embed="rId4">
            <a:alphaModFix/>
          </a:blip>
          <a:srcRect b="0" l="0" r="0" t="0"/>
          <a:stretch/>
        </p:blipFill>
        <p:spPr>
          <a:xfrm>
            <a:off x="7844756" y="2849055"/>
            <a:ext cx="404362" cy="473950"/>
          </a:xfrm>
          <a:prstGeom prst="rect">
            <a:avLst/>
          </a:prstGeom>
          <a:noFill/>
          <a:ln>
            <a:noFill/>
          </a:ln>
        </p:spPr>
      </p:pic>
      <p:sp>
        <p:nvSpPr>
          <p:cNvPr id="1381" name="Shape 1381"/>
          <p:cNvSpPr/>
          <p:nvPr/>
        </p:nvSpPr>
        <p:spPr>
          <a:xfrm>
            <a:off x="6129960" y="1948250"/>
            <a:ext cx="2199588" cy="682398"/>
          </a:xfrm>
          <a:prstGeom prst="roundRect">
            <a:avLst>
              <a:gd fmla="val 4579" name="adj"/>
            </a:avLst>
          </a:prstGeom>
          <a:solidFill>
            <a:srgbClr val="008881"/>
          </a:solidFill>
          <a:ln>
            <a:noFill/>
          </a:ln>
          <a:effectLst>
            <a:outerShdw blurRad="38100" rotWithShape="0" dir="5400000" dist="23000">
              <a:srgbClr val="808080">
                <a:alpha val="34901"/>
              </a:srgbClr>
            </a:outerShdw>
          </a:effectLst>
        </p:spPr>
        <p:txBody>
          <a:bodyPr anchorCtr="0" anchor="t" bIns="0" lIns="0" rIns="0" tIns="0">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endParaRPr>
          </a:p>
        </p:txBody>
      </p:sp>
      <p:sp>
        <p:nvSpPr>
          <p:cNvPr id="1382" name="Shape 1382"/>
          <p:cNvSpPr/>
          <p:nvPr/>
        </p:nvSpPr>
        <p:spPr>
          <a:xfrm>
            <a:off x="6210285" y="2009158"/>
            <a:ext cx="1852672" cy="171727"/>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Health Manager</a:t>
            </a:r>
          </a:p>
        </p:txBody>
      </p:sp>
      <p:pic>
        <p:nvPicPr>
          <p:cNvPr descr="ICON_VM_basic_label_Q308" id="1383" name="Shape 1383"/>
          <p:cNvPicPr preferRelativeResize="0"/>
          <p:nvPr/>
        </p:nvPicPr>
        <p:blipFill rotWithShape="1">
          <a:blip r:embed="rId4">
            <a:alphaModFix/>
          </a:blip>
          <a:srcRect b="0" l="0" r="0" t="0"/>
          <a:stretch/>
        </p:blipFill>
        <p:spPr>
          <a:xfrm>
            <a:off x="7844756" y="2052474"/>
            <a:ext cx="404362" cy="473950"/>
          </a:xfrm>
          <a:prstGeom prst="rect">
            <a:avLst/>
          </a:prstGeom>
          <a:noFill/>
          <a:ln>
            <a:noFill/>
          </a:ln>
        </p:spPr>
      </p:pic>
      <p:sp>
        <p:nvSpPr>
          <p:cNvPr id="1384" name="Shape 1384"/>
          <p:cNvSpPr/>
          <p:nvPr/>
        </p:nvSpPr>
        <p:spPr>
          <a:xfrm>
            <a:off x="2499763" y="1913616"/>
            <a:ext cx="1886821" cy="363582"/>
          </a:xfrm>
          <a:prstGeom prst="roundRect">
            <a:avLst>
              <a:gd fmla="val 13884" name="adj"/>
            </a:avLst>
          </a:prstGeom>
          <a:solidFill>
            <a:schemeClr val="dk2"/>
          </a:solidFill>
          <a:ln>
            <a:noFill/>
          </a:ln>
        </p:spPr>
        <p:txBody>
          <a:bodyPr anchorCtr="0" anchor="ctr"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        BOSH Director</a:t>
            </a:r>
          </a:p>
        </p:txBody>
      </p:sp>
      <p:pic>
        <p:nvPicPr>
          <p:cNvPr id="1385" name="Shape 1385"/>
          <p:cNvPicPr preferRelativeResize="0"/>
          <p:nvPr/>
        </p:nvPicPr>
        <p:blipFill rotWithShape="1">
          <a:blip r:embed="rId5">
            <a:alphaModFix/>
          </a:blip>
          <a:srcRect b="0" l="0" r="0" t="0"/>
          <a:stretch/>
        </p:blipFill>
        <p:spPr>
          <a:xfrm>
            <a:off x="2572039" y="1950914"/>
            <a:ext cx="213188" cy="274099"/>
          </a:xfrm>
          <a:prstGeom prst="rect">
            <a:avLst/>
          </a:prstGeom>
          <a:noFill/>
          <a:ln>
            <a:noFill/>
          </a:ln>
        </p:spPr>
      </p:pic>
      <p:sp>
        <p:nvSpPr>
          <p:cNvPr id="1386" name="Shape 1386"/>
          <p:cNvSpPr/>
          <p:nvPr/>
        </p:nvSpPr>
        <p:spPr>
          <a:xfrm>
            <a:off x="3641623" y="3611578"/>
            <a:ext cx="2483605" cy="231167"/>
          </a:xfrm>
          <a:custGeom>
            <a:pathLst>
              <a:path extrusionOk="0" h="120000" w="120000">
                <a:moveTo>
                  <a:pt x="120000" y="118544"/>
                </a:moveTo>
                <a:cubicBezTo>
                  <a:pt x="56183" y="128323"/>
                  <a:pt x="16183" y="88810"/>
                  <a:pt x="0" y="0"/>
                </a:cubicBezTo>
              </a:path>
            </a:pathLst>
          </a:custGeom>
          <a:noFill/>
          <a:ln cap="flat" cmpd="sng" w="19050">
            <a:solidFill>
              <a:srgbClr val="535353"/>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387" name="Shape 1387"/>
          <p:cNvCxnSpPr/>
          <p:nvPr/>
        </p:nvCxnSpPr>
        <p:spPr>
          <a:xfrm flipH="1">
            <a:off x="2372188" y="3417239"/>
            <a:ext cx="494348" cy="425505"/>
          </a:xfrm>
          <a:prstGeom prst="straightConnector1">
            <a:avLst/>
          </a:prstGeom>
          <a:noFill/>
          <a:ln cap="flat" cmpd="sng" w="19050">
            <a:solidFill>
              <a:srgbClr val="535353"/>
            </a:solidFill>
            <a:prstDash val="solid"/>
            <a:round/>
            <a:headEnd len="med" w="med" type="none"/>
            <a:tailEnd len="lg" w="lg" type="triangle"/>
          </a:ln>
        </p:spPr>
      </p:cxnSp>
      <p:sp>
        <p:nvSpPr>
          <p:cNvPr id="1388" name="Shape 1388"/>
          <p:cNvSpPr/>
          <p:nvPr/>
        </p:nvSpPr>
        <p:spPr>
          <a:xfrm>
            <a:off x="2866536" y="3223035"/>
            <a:ext cx="1595112" cy="388405"/>
          </a:xfrm>
          <a:prstGeom prst="roundRect">
            <a:avLst>
              <a:gd fmla="val 13079" name="adj"/>
            </a:avLst>
          </a:prstGeom>
          <a:solidFill>
            <a:srgbClr val="008881"/>
          </a:solidFill>
          <a:ln>
            <a:noFill/>
          </a:ln>
        </p:spPr>
        <p:txBody>
          <a:bodyPr anchorCtr="0" anchor="ctr"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        Message Bus</a:t>
            </a:r>
          </a:p>
        </p:txBody>
      </p:sp>
      <p:pic>
        <p:nvPicPr>
          <p:cNvPr id="1389" name="Shape 1389"/>
          <p:cNvPicPr preferRelativeResize="0"/>
          <p:nvPr/>
        </p:nvPicPr>
        <p:blipFill rotWithShape="1">
          <a:blip r:embed="rId6">
            <a:alphaModFix/>
          </a:blip>
          <a:srcRect b="0" l="0" r="0" t="0"/>
          <a:stretch/>
        </p:blipFill>
        <p:spPr>
          <a:xfrm>
            <a:off x="2941523" y="3308092"/>
            <a:ext cx="266701" cy="215900"/>
          </a:xfrm>
          <a:prstGeom prst="rect">
            <a:avLst/>
          </a:prstGeom>
          <a:noFill/>
          <a:ln>
            <a:noFill/>
          </a:ln>
        </p:spPr>
      </p:pic>
      <p:sp>
        <p:nvSpPr>
          <p:cNvPr id="1390" name="Shape 1390"/>
          <p:cNvSpPr/>
          <p:nvPr/>
        </p:nvSpPr>
        <p:spPr>
          <a:xfrm>
            <a:off x="1981350" y="2296003"/>
            <a:ext cx="1028495" cy="1244165"/>
          </a:xfrm>
          <a:custGeom>
            <a:pathLst>
              <a:path extrusionOk="0" h="120000" w="120000">
                <a:moveTo>
                  <a:pt x="0" y="120000"/>
                </a:moveTo>
                <a:cubicBezTo>
                  <a:pt x="40000" y="80000"/>
                  <a:pt x="80000" y="40000"/>
                  <a:pt x="120000" y="0"/>
                </a:cubicBezTo>
              </a:path>
            </a:pathLst>
          </a:custGeom>
          <a:noFill/>
          <a:ln cap="flat" cmpd="sng" w="19050">
            <a:solidFill>
              <a:srgbClr val="535353"/>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391" name="Shape 1391"/>
          <p:cNvPicPr preferRelativeResize="0"/>
          <p:nvPr/>
        </p:nvPicPr>
        <p:blipFill rotWithShape="1">
          <a:blip r:embed="rId7">
            <a:alphaModFix/>
          </a:blip>
          <a:srcRect b="0" l="0" r="0" t="0"/>
          <a:stretch/>
        </p:blipFill>
        <p:spPr>
          <a:xfrm>
            <a:off x="6800272" y="3004771"/>
            <a:ext cx="899522" cy="343575"/>
          </a:xfrm>
          <a:prstGeom prst="rect">
            <a:avLst/>
          </a:prstGeom>
          <a:noFill/>
          <a:ln>
            <a:noFill/>
          </a:ln>
        </p:spPr>
      </p:pic>
      <p:pic>
        <p:nvPicPr>
          <p:cNvPr id="1392" name="Shape 1392"/>
          <p:cNvPicPr preferRelativeResize="0"/>
          <p:nvPr/>
        </p:nvPicPr>
        <p:blipFill rotWithShape="1">
          <a:blip r:embed="rId7">
            <a:alphaModFix/>
          </a:blip>
          <a:srcRect b="0" l="0" r="0" t="0"/>
          <a:stretch/>
        </p:blipFill>
        <p:spPr>
          <a:xfrm>
            <a:off x="6800272" y="2240028"/>
            <a:ext cx="843578" cy="343574"/>
          </a:xfrm>
          <a:prstGeom prst="rect">
            <a:avLst/>
          </a:prstGeom>
          <a:noFill/>
          <a:ln>
            <a:noFill/>
          </a:ln>
        </p:spPr>
      </p:pic>
      <p:sp>
        <p:nvSpPr>
          <p:cNvPr id="1393" name="Shape 1393"/>
          <p:cNvSpPr/>
          <p:nvPr/>
        </p:nvSpPr>
        <p:spPr>
          <a:xfrm>
            <a:off x="6141144" y="3066275"/>
            <a:ext cx="525984" cy="252524"/>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FFFFFF"/>
              </a:buClr>
              <a:buSzPct val="25000"/>
              <a:buFont typeface="Arial"/>
              <a:buNone/>
            </a:pPr>
            <a:r>
              <a:rPr b="0" i="0" lang="en-US" sz="1000" u="none" cap="none" strike="noStrike">
                <a:solidFill>
                  <a:srgbClr val="FFFFFF"/>
                </a:solidFill>
                <a:latin typeface="Arial"/>
                <a:ea typeface="Arial"/>
                <a:cs typeface="Arial"/>
                <a:sym typeface="Arial"/>
              </a:rPr>
              <a:t>Agent</a:t>
            </a:r>
          </a:p>
        </p:txBody>
      </p:sp>
      <p:sp>
        <p:nvSpPr>
          <p:cNvPr id="1394" name="Shape 1394"/>
          <p:cNvSpPr/>
          <p:nvPr/>
        </p:nvSpPr>
        <p:spPr>
          <a:xfrm>
            <a:off x="6120901" y="2295776"/>
            <a:ext cx="525984" cy="252524"/>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FFFFFF"/>
              </a:buClr>
              <a:buSzPct val="25000"/>
              <a:buFont typeface="Arial"/>
              <a:buNone/>
            </a:pPr>
            <a:r>
              <a:rPr b="0" i="0" lang="en-US" sz="1000" u="none" cap="none" strike="noStrike">
                <a:solidFill>
                  <a:srgbClr val="FFFFFF"/>
                </a:solidFill>
                <a:latin typeface="Arial"/>
                <a:ea typeface="Arial"/>
                <a:cs typeface="Arial"/>
                <a:sym typeface="Arial"/>
              </a:rPr>
              <a:t>Agent</a:t>
            </a:r>
          </a:p>
        </p:txBody>
      </p:sp>
      <p:grpSp>
        <p:nvGrpSpPr>
          <p:cNvPr id="1395" name="Shape 1395"/>
          <p:cNvGrpSpPr/>
          <p:nvPr/>
        </p:nvGrpSpPr>
        <p:grpSpPr>
          <a:xfrm>
            <a:off x="5982082" y="3465803"/>
            <a:ext cx="2342738" cy="682399"/>
            <a:chOff x="0" y="0"/>
            <a:chExt cx="2342736" cy="682398"/>
          </a:xfrm>
        </p:grpSpPr>
        <p:grpSp>
          <p:nvGrpSpPr>
            <p:cNvPr id="1396" name="Shape 1396"/>
            <p:cNvGrpSpPr/>
            <p:nvPr/>
          </p:nvGrpSpPr>
          <p:grpSpPr>
            <a:xfrm>
              <a:off x="143146" y="0"/>
              <a:ext cx="2199589" cy="682398"/>
              <a:chOff x="0" y="0"/>
              <a:chExt cx="2199588" cy="682398"/>
            </a:xfrm>
          </p:grpSpPr>
          <p:sp>
            <p:nvSpPr>
              <p:cNvPr id="1397" name="Shape 1397"/>
              <p:cNvSpPr/>
              <p:nvPr/>
            </p:nvSpPr>
            <p:spPr>
              <a:xfrm>
                <a:off x="0" y="0"/>
                <a:ext cx="2199588" cy="682398"/>
              </a:xfrm>
              <a:prstGeom prst="roundRect">
                <a:avLst>
                  <a:gd fmla="val 4579" name="adj"/>
                </a:avLst>
              </a:prstGeom>
              <a:solidFill>
                <a:srgbClr val="008881"/>
              </a:solidFill>
              <a:ln>
                <a:noFill/>
              </a:ln>
              <a:effectLst>
                <a:outerShdw blurRad="38100" rotWithShape="0" dir="5400000" dist="23000">
                  <a:srgbClr val="808080">
                    <a:alpha val="34901"/>
                  </a:srgbClr>
                </a:outerShdw>
              </a:effectLst>
            </p:spPr>
            <p:txBody>
              <a:bodyPr anchorCtr="0" anchor="t" bIns="0" lIns="0" rIns="0" tIns="0">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endParaRPr>
              </a:p>
            </p:txBody>
          </p:sp>
          <p:sp>
            <p:nvSpPr>
              <p:cNvPr id="1398" name="Shape 1398"/>
              <p:cNvSpPr/>
              <p:nvPr/>
            </p:nvSpPr>
            <p:spPr>
              <a:xfrm>
                <a:off x="41350" y="30617"/>
                <a:ext cx="2071299" cy="171727"/>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Cloud Controller</a:t>
                </a:r>
              </a:p>
            </p:txBody>
          </p:sp>
          <p:pic>
            <p:nvPicPr>
              <p:cNvPr descr="ICON_VM_basic_label_Q308" id="1399" name="Shape 1399"/>
              <p:cNvPicPr preferRelativeResize="0"/>
              <p:nvPr/>
            </p:nvPicPr>
            <p:blipFill rotWithShape="1">
              <a:blip r:embed="rId4">
                <a:alphaModFix/>
              </a:blip>
              <a:srcRect b="0" l="0" r="0" t="0"/>
              <a:stretch/>
            </p:blipFill>
            <p:spPr>
              <a:xfrm>
                <a:off x="1692456" y="170943"/>
                <a:ext cx="404362" cy="473950"/>
              </a:xfrm>
              <a:prstGeom prst="rect">
                <a:avLst/>
              </a:prstGeom>
              <a:noFill/>
              <a:ln>
                <a:noFill/>
              </a:ln>
            </p:spPr>
          </p:pic>
        </p:grpSp>
        <p:sp>
          <p:nvSpPr>
            <p:cNvPr id="1400" name="Shape 1400"/>
            <p:cNvSpPr/>
            <p:nvPr/>
          </p:nvSpPr>
          <p:spPr>
            <a:xfrm>
              <a:off x="0" y="310036"/>
              <a:ext cx="631981" cy="274099"/>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FFFFFF"/>
                </a:buClr>
                <a:buSzPct val="25000"/>
                <a:buFont typeface="Arial"/>
                <a:buNone/>
              </a:pPr>
              <a:r>
                <a:rPr b="0" i="0" lang="en-US" sz="1000" u="none" cap="none" strike="noStrike">
                  <a:solidFill>
                    <a:srgbClr val="FFFFFF"/>
                  </a:solidFill>
                  <a:latin typeface="Arial"/>
                  <a:ea typeface="Arial"/>
                  <a:cs typeface="Arial"/>
                  <a:sym typeface="Arial"/>
                </a:rPr>
                <a:t>Agent</a:t>
              </a:r>
            </a:p>
          </p:txBody>
        </p:sp>
        <p:grpSp>
          <p:nvGrpSpPr>
            <p:cNvPr id="1401" name="Shape 1401"/>
            <p:cNvGrpSpPr/>
            <p:nvPr/>
          </p:nvGrpSpPr>
          <p:grpSpPr>
            <a:xfrm>
              <a:off x="689418" y="283518"/>
              <a:ext cx="1023565" cy="343576"/>
              <a:chOff x="0" y="-34502"/>
              <a:chExt cx="1023564" cy="343575"/>
            </a:xfrm>
          </p:grpSpPr>
          <p:pic>
            <p:nvPicPr>
              <p:cNvPr id="1402" name="Shape 1402"/>
              <p:cNvPicPr preferRelativeResize="0"/>
              <p:nvPr/>
            </p:nvPicPr>
            <p:blipFill rotWithShape="1">
              <a:blip r:embed="rId7">
                <a:alphaModFix/>
              </a:blip>
              <a:srcRect b="0" l="0" r="0" t="0"/>
              <a:stretch/>
            </p:blipFill>
            <p:spPr>
              <a:xfrm>
                <a:off x="128771" y="-34502"/>
                <a:ext cx="894792" cy="343575"/>
              </a:xfrm>
              <a:prstGeom prst="rect">
                <a:avLst/>
              </a:prstGeom>
              <a:noFill/>
              <a:ln>
                <a:noFill/>
              </a:ln>
            </p:spPr>
          </p:pic>
          <p:sp>
            <p:nvSpPr>
              <p:cNvPr id="1403" name="Shape 1403"/>
              <p:cNvSpPr/>
              <p:nvPr/>
            </p:nvSpPr>
            <p:spPr>
              <a:xfrm>
                <a:off x="0" y="0"/>
                <a:ext cx="779462" cy="27457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FFFFFF"/>
                  </a:buClr>
                  <a:buSzPct val="25000"/>
                  <a:buFont typeface="Arial"/>
                  <a:buNone/>
                </a:pPr>
                <a:r>
                  <a:rPr b="0" i="0" lang="en-US" sz="1000" u="none" cap="none" strike="noStrike">
                    <a:solidFill>
                      <a:srgbClr val="FFFFFF"/>
                    </a:solidFill>
                    <a:latin typeface="Arial"/>
                    <a:ea typeface="Arial"/>
                    <a:cs typeface="Arial"/>
                    <a:sym typeface="Arial"/>
                  </a:rPr>
                  <a:t>Process</a:t>
                </a:r>
              </a:p>
            </p:txBody>
          </p:sp>
        </p:grpSp>
      </p:grpSp>
      <p:sp>
        <p:nvSpPr>
          <p:cNvPr id="1404" name="Shape 1404"/>
          <p:cNvSpPr/>
          <p:nvPr/>
        </p:nvSpPr>
        <p:spPr>
          <a:xfrm>
            <a:off x="6676231" y="3041117"/>
            <a:ext cx="779462" cy="27457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FFFFFF"/>
              </a:buClr>
              <a:buSzPct val="25000"/>
              <a:buFont typeface="Arial"/>
              <a:buNone/>
            </a:pPr>
            <a:r>
              <a:rPr b="0" i="0" lang="en-US" sz="1000" u="none" cap="none" strike="noStrike">
                <a:solidFill>
                  <a:srgbClr val="FFFFFF"/>
                </a:solidFill>
                <a:latin typeface="Arial"/>
                <a:ea typeface="Arial"/>
                <a:cs typeface="Arial"/>
                <a:sym typeface="Arial"/>
              </a:rPr>
              <a:t>Process</a:t>
            </a:r>
          </a:p>
        </p:txBody>
      </p:sp>
      <p:sp>
        <p:nvSpPr>
          <p:cNvPr id="1405" name="Shape 1405"/>
          <p:cNvSpPr/>
          <p:nvPr/>
        </p:nvSpPr>
        <p:spPr>
          <a:xfrm>
            <a:off x="6676231" y="2283027"/>
            <a:ext cx="779462" cy="27457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FFFFFF"/>
              </a:buClr>
              <a:buSzPct val="25000"/>
              <a:buFont typeface="Arial"/>
              <a:buNone/>
            </a:pPr>
            <a:r>
              <a:rPr b="0" i="0" lang="en-US" sz="1000" u="none" cap="none" strike="noStrike">
                <a:solidFill>
                  <a:srgbClr val="FFFFFF"/>
                </a:solidFill>
                <a:latin typeface="Arial"/>
                <a:ea typeface="Arial"/>
                <a:cs typeface="Arial"/>
                <a:sym typeface="Arial"/>
              </a:rPr>
              <a:t>Process</a:t>
            </a:r>
          </a:p>
        </p:txBody>
      </p:sp>
      <p:grpSp>
        <p:nvGrpSpPr>
          <p:cNvPr id="1406" name="Shape 1406"/>
          <p:cNvGrpSpPr/>
          <p:nvPr/>
        </p:nvGrpSpPr>
        <p:grpSpPr>
          <a:xfrm>
            <a:off x="5986812" y="1186798"/>
            <a:ext cx="2318248" cy="682401"/>
            <a:chOff x="0" y="0"/>
            <a:chExt cx="2318247" cy="682398"/>
          </a:xfrm>
        </p:grpSpPr>
        <p:grpSp>
          <p:nvGrpSpPr>
            <p:cNvPr id="1407" name="Shape 1407"/>
            <p:cNvGrpSpPr/>
            <p:nvPr/>
          </p:nvGrpSpPr>
          <p:grpSpPr>
            <a:xfrm>
              <a:off x="118657" y="0"/>
              <a:ext cx="2199589" cy="682398"/>
              <a:chOff x="0" y="0"/>
              <a:chExt cx="2199588" cy="682398"/>
            </a:xfrm>
          </p:grpSpPr>
          <p:sp>
            <p:nvSpPr>
              <p:cNvPr id="1408" name="Shape 1408"/>
              <p:cNvSpPr/>
              <p:nvPr/>
            </p:nvSpPr>
            <p:spPr>
              <a:xfrm>
                <a:off x="0" y="0"/>
                <a:ext cx="2199588" cy="682398"/>
              </a:xfrm>
              <a:prstGeom prst="roundRect">
                <a:avLst>
                  <a:gd fmla="val 4579" name="adj"/>
                </a:avLst>
              </a:prstGeom>
              <a:solidFill>
                <a:srgbClr val="008881"/>
              </a:solidFill>
              <a:ln>
                <a:noFill/>
              </a:ln>
              <a:effectLst>
                <a:outerShdw blurRad="38100" rotWithShape="0" dir="5400000" dist="23000">
                  <a:srgbClr val="808080">
                    <a:alpha val="34901"/>
                  </a:srgbClr>
                </a:outerShdw>
              </a:effectLst>
            </p:spPr>
            <p:txBody>
              <a:bodyPr anchorCtr="0" anchor="t" bIns="0" lIns="0" rIns="0" tIns="0">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endParaRPr>
              </a:p>
            </p:txBody>
          </p:sp>
          <p:sp>
            <p:nvSpPr>
              <p:cNvPr id="1409" name="Shape 1409"/>
              <p:cNvSpPr/>
              <p:nvPr/>
            </p:nvSpPr>
            <p:spPr>
              <a:xfrm>
                <a:off x="54050" y="30617"/>
                <a:ext cx="2071299" cy="171727"/>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Cloud Controller</a:t>
                </a:r>
              </a:p>
            </p:txBody>
          </p:sp>
          <p:pic>
            <p:nvPicPr>
              <p:cNvPr descr="ICON_VM_basic_label_Q308" id="1410" name="Shape 1410"/>
              <p:cNvPicPr preferRelativeResize="0"/>
              <p:nvPr/>
            </p:nvPicPr>
            <p:blipFill rotWithShape="1">
              <a:blip r:embed="rId4">
                <a:alphaModFix/>
              </a:blip>
              <a:srcRect b="0" l="0" r="0" t="0"/>
              <a:stretch/>
            </p:blipFill>
            <p:spPr>
              <a:xfrm>
                <a:off x="1692456" y="170943"/>
                <a:ext cx="404362" cy="473950"/>
              </a:xfrm>
              <a:prstGeom prst="rect">
                <a:avLst/>
              </a:prstGeom>
              <a:noFill/>
              <a:ln>
                <a:noFill/>
              </a:ln>
            </p:spPr>
          </p:pic>
        </p:grpSp>
        <p:sp>
          <p:nvSpPr>
            <p:cNvPr id="1411" name="Shape 1411"/>
            <p:cNvSpPr/>
            <p:nvPr/>
          </p:nvSpPr>
          <p:spPr>
            <a:xfrm>
              <a:off x="0" y="311013"/>
              <a:ext cx="631981" cy="274099"/>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FFFFFF"/>
                </a:buClr>
                <a:buSzPct val="25000"/>
                <a:buFont typeface="Arial"/>
                <a:buNone/>
              </a:pPr>
              <a:r>
                <a:rPr b="0" i="0" lang="en-US" sz="1000" u="none" cap="none" strike="noStrike">
                  <a:solidFill>
                    <a:srgbClr val="FFFFFF"/>
                  </a:solidFill>
                  <a:latin typeface="Arial"/>
                  <a:ea typeface="Arial"/>
                  <a:cs typeface="Arial"/>
                  <a:sym typeface="Arial"/>
                </a:rPr>
                <a:t>Agent</a:t>
              </a:r>
            </a:p>
          </p:txBody>
        </p:sp>
        <p:sp>
          <p:nvSpPr>
            <p:cNvPr id="1412" name="Shape 1412"/>
            <p:cNvSpPr/>
            <p:nvPr/>
          </p:nvSpPr>
          <p:spPr>
            <a:xfrm>
              <a:off x="689418" y="321857"/>
              <a:ext cx="779462" cy="27457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FFFFFF"/>
                </a:buClr>
                <a:buSzPct val="25000"/>
                <a:buFont typeface="Arial"/>
                <a:buNone/>
              </a:pPr>
              <a:r>
                <a:rPr b="0" i="0" lang="en-US" sz="1000" u="none" cap="none" strike="noStrike">
                  <a:solidFill>
                    <a:srgbClr val="FFFFFF"/>
                  </a:solidFill>
                  <a:latin typeface="Arial"/>
                  <a:ea typeface="Arial"/>
                  <a:cs typeface="Arial"/>
                  <a:sym typeface="Arial"/>
                </a:rPr>
                <a:t>Process</a:t>
              </a:r>
            </a:p>
          </p:txBody>
        </p:sp>
        <p:pic>
          <p:nvPicPr>
            <p:cNvPr id="1413" name="Shape 1413"/>
            <p:cNvPicPr preferRelativeResize="0"/>
            <p:nvPr/>
          </p:nvPicPr>
          <p:blipFill rotWithShape="1">
            <a:blip r:embed="rId7">
              <a:alphaModFix/>
            </a:blip>
            <a:srcRect b="0" l="0" r="0" t="0"/>
            <a:stretch/>
          </p:blipFill>
          <p:spPr>
            <a:xfrm>
              <a:off x="813460" y="291537"/>
              <a:ext cx="843577" cy="343574"/>
            </a:xfrm>
            <a:prstGeom prst="rect">
              <a:avLst/>
            </a:prstGeom>
            <a:noFill/>
            <a:ln>
              <a:noFill/>
            </a:ln>
          </p:spPr>
        </p:pic>
      </p:grpSp>
      <p:sp>
        <p:nvSpPr>
          <p:cNvPr id="1414" name="Shape 1414"/>
          <p:cNvSpPr/>
          <p:nvPr/>
        </p:nvSpPr>
        <p:spPr>
          <a:xfrm>
            <a:off x="3839176" y="2644776"/>
            <a:ext cx="1136914" cy="396340"/>
          </a:xfrm>
          <a:prstGeom prst="roundRect">
            <a:avLst>
              <a:gd fmla="val 15878" name="adj"/>
            </a:avLst>
          </a:prstGeom>
          <a:solidFill>
            <a:srgbClr val="008881"/>
          </a:solidFill>
          <a:ln>
            <a:noFill/>
          </a:ln>
        </p:spPr>
        <p:txBody>
          <a:bodyPr anchorCtr="0" anchor="ctr"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200" u="none" cap="none" strike="noStrike">
                <a:solidFill>
                  <a:srgbClr val="FFFFFF"/>
                </a:solidFill>
                <a:latin typeface="Arial"/>
                <a:ea typeface="Arial"/>
                <a:cs typeface="Arial"/>
                <a:sym typeface="Arial"/>
              </a:rPr>
              <a:t>  Ressurector</a:t>
            </a:r>
          </a:p>
        </p:txBody>
      </p:sp>
      <p:cxnSp>
        <p:nvCxnSpPr>
          <p:cNvPr id="1415" name="Shape 1415"/>
          <p:cNvCxnSpPr>
            <a:stCxn id="1384" idx="2"/>
            <a:endCxn id="1414" idx="0"/>
          </p:cNvCxnSpPr>
          <p:nvPr/>
        </p:nvCxnSpPr>
        <p:spPr>
          <a:xfrm>
            <a:off x="3443173" y="2277199"/>
            <a:ext cx="964500" cy="367500"/>
          </a:xfrm>
          <a:prstGeom prst="straightConnector1">
            <a:avLst/>
          </a:prstGeom>
          <a:noFill/>
          <a:ln cap="flat" cmpd="sng" w="19050">
            <a:solidFill>
              <a:srgbClr val="535353"/>
            </a:solidFill>
            <a:prstDash val="solid"/>
            <a:round/>
            <a:headEnd len="med" w="med" type="none"/>
            <a:tailEnd len="lg" w="lg" type="triangle"/>
          </a:ln>
        </p:spPr>
      </p:cxnSp>
      <p:sp>
        <p:nvSpPr>
          <p:cNvPr id="1416" name="Shape 1416"/>
          <p:cNvSpPr/>
          <p:nvPr/>
        </p:nvSpPr>
        <p:spPr>
          <a:xfrm>
            <a:off x="4461650" y="1636965"/>
            <a:ext cx="1600117" cy="1007813"/>
          </a:xfrm>
          <a:custGeom>
            <a:pathLst>
              <a:path extrusionOk="0" h="120000" w="120000">
                <a:moveTo>
                  <a:pt x="0" y="120000"/>
                </a:moveTo>
                <a:cubicBezTo>
                  <a:pt x="25377" y="66500"/>
                  <a:pt x="65377" y="26500"/>
                  <a:pt x="120000" y="0"/>
                </a:cubicBezTo>
              </a:path>
            </a:pathLst>
          </a:custGeom>
          <a:noFill/>
          <a:ln cap="flat" cmpd="sng" w="19050">
            <a:solidFill>
              <a:srgbClr val="535353"/>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17" name="Shape 1417"/>
          <p:cNvSpPr/>
          <p:nvPr/>
        </p:nvSpPr>
        <p:spPr>
          <a:xfrm>
            <a:off x="4682335" y="2379283"/>
            <a:ext cx="1211305" cy="294282"/>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35353"/>
              </a:buClr>
              <a:buSzPct val="25000"/>
              <a:buFont typeface="Arial"/>
              <a:buNone/>
            </a:pPr>
            <a:r>
              <a:rPr b="0" i="0" lang="en-US" sz="1400" u="none" cap="none" strike="noStrike">
                <a:solidFill>
                  <a:srgbClr val="535353"/>
                </a:solidFill>
                <a:latin typeface="Arial"/>
                <a:ea typeface="Arial"/>
                <a:cs typeface="Arial"/>
                <a:sym typeface="Arial"/>
              </a:rPr>
              <a:t>Re-create VM</a:t>
            </a:r>
          </a:p>
        </p:txBody>
      </p:sp>
      <p:sp>
        <p:nvSpPr>
          <p:cNvPr id="1418" name="Shape 1418"/>
          <p:cNvSpPr/>
          <p:nvPr/>
        </p:nvSpPr>
        <p:spPr>
          <a:xfrm>
            <a:off x="1067863" y="2987363"/>
            <a:ext cx="1303646" cy="516928"/>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535353"/>
              </a:buClr>
              <a:buSzPct val="25000"/>
              <a:buFont typeface="Arial"/>
              <a:buNone/>
            </a:pPr>
            <a:r>
              <a:rPr b="0" i="0" lang="en-US" sz="1400" u="none" cap="none" strike="noStrike">
                <a:solidFill>
                  <a:srgbClr val="535353"/>
                </a:solidFill>
                <a:latin typeface="Arial"/>
                <a:ea typeface="Arial"/>
                <a:cs typeface="Arial"/>
                <a:sym typeface="Arial"/>
              </a:rPr>
              <a:t>VM is </a:t>
            </a:r>
          </a:p>
          <a:p>
            <a:pPr indent="0" lvl="0" marL="0" marR="0" rtl="0" algn="l">
              <a:lnSpc>
                <a:spcPct val="100000"/>
              </a:lnSpc>
              <a:spcBef>
                <a:spcPts val="0"/>
              </a:spcBef>
              <a:spcAft>
                <a:spcPts val="0"/>
              </a:spcAft>
              <a:buClr>
                <a:srgbClr val="535353"/>
              </a:buClr>
              <a:buSzPct val="25000"/>
              <a:buFont typeface="Arial"/>
              <a:buNone/>
            </a:pPr>
            <a:r>
              <a:rPr b="0" i="0" lang="en-US" sz="1400" u="none" cap="none" strike="noStrike">
                <a:solidFill>
                  <a:srgbClr val="535353"/>
                </a:solidFill>
                <a:latin typeface="Arial"/>
                <a:ea typeface="Arial"/>
                <a:cs typeface="Arial"/>
                <a:sym typeface="Arial"/>
              </a:rPr>
              <a:t>missing…</a:t>
            </a:r>
          </a:p>
        </p:txBody>
      </p:sp>
      <p:grpSp>
        <p:nvGrpSpPr>
          <p:cNvPr id="1419" name="Shape 1419"/>
          <p:cNvGrpSpPr/>
          <p:nvPr/>
        </p:nvGrpSpPr>
        <p:grpSpPr>
          <a:xfrm>
            <a:off x="6700213" y="3391306"/>
            <a:ext cx="999583" cy="960651"/>
            <a:chOff x="6739149" y="943771"/>
            <a:chExt cx="1200016" cy="403959"/>
          </a:xfrm>
        </p:grpSpPr>
        <p:sp>
          <p:nvSpPr>
            <p:cNvPr id="1420" name="Shape 1420"/>
            <p:cNvSpPr/>
            <p:nvPr/>
          </p:nvSpPr>
          <p:spPr>
            <a:xfrm>
              <a:off x="7673439" y="950813"/>
              <a:ext cx="192837" cy="62373"/>
            </a:xfrm>
            <a:custGeom>
              <a:pathLst>
                <a:path extrusionOk="0" h="120000" w="120000">
                  <a:moveTo>
                    <a:pt x="23563" y="0"/>
                  </a:moveTo>
                  <a:cubicBezTo>
                    <a:pt x="27508" y="0"/>
                    <a:pt x="30981" y="6258"/>
                    <a:pt x="32826" y="16093"/>
                  </a:cubicBezTo>
                  <a:cubicBezTo>
                    <a:pt x="34561" y="11453"/>
                    <a:pt x="36837" y="9020"/>
                    <a:pt x="39297" y="9020"/>
                  </a:cubicBezTo>
                  <a:cubicBezTo>
                    <a:pt x="41669" y="9020"/>
                    <a:pt x="43870" y="11281"/>
                    <a:pt x="45568" y="15676"/>
                  </a:cubicBezTo>
                  <a:cubicBezTo>
                    <a:pt x="47407" y="10401"/>
                    <a:pt x="49883" y="7476"/>
                    <a:pt x="52580" y="7476"/>
                  </a:cubicBezTo>
                  <a:cubicBezTo>
                    <a:pt x="55016" y="7476"/>
                    <a:pt x="57271" y="9861"/>
                    <a:pt x="58997" y="14433"/>
                  </a:cubicBezTo>
                  <a:cubicBezTo>
                    <a:pt x="60695" y="10043"/>
                    <a:pt x="62894" y="7785"/>
                    <a:pt x="65264" y="7785"/>
                  </a:cubicBezTo>
                  <a:cubicBezTo>
                    <a:pt x="68431" y="7785"/>
                    <a:pt x="71293" y="11816"/>
                    <a:pt x="73325" y="18364"/>
                  </a:cubicBezTo>
                  <a:cubicBezTo>
                    <a:pt x="75165" y="8462"/>
                    <a:pt x="78652" y="2147"/>
                    <a:pt x="82615" y="2147"/>
                  </a:cubicBezTo>
                  <a:cubicBezTo>
                    <a:pt x="85535" y="2147"/>
                    <a:pt x="88196" y="5574"/>
                    <a:pt x="90137" y="11411"/>
                  </a:cubicBezTo>
                  <a:cubicBezTo>
                    <a:pt x="91941" y="6339"/>
                    <a:pt x="94353" y="3579"/>
                    <a:pt x="96973" y="3579"/>
                  </a:cubicBezTo>
                  <a:cubicBezTo>
                    <a:pt x="100207" y="3579"/>
                    <a:pt x="103124" y="7784"/>
                    <a:pt x="105140" y="14646"/>
                  </a:cubicBezTo>
                  <a:cubicBezTo>
                    <a:pt x="106231" y="13059"/>
                    <a:pt x="107446" y="12417"/>
                    <a:pt x="108710" y="12417"/>
                  </a:cubicBezTo>
                  <a:cubicBezTo>
                    <a:pt x="114945" y="12417"/>
                    <a:pt x="120000" y="28044"/>
                    <a:pt x="120000" y="47320"/>
                  </a:cubicBezTo>
                  <a:cubicBezTo>
                    <a:pt x="120000" y="66596"/>
                    <a:pt x="114945" y="82223"/>
                    <a:pt x="108710" y="82223"/>
                  </a:cubicBezTo>
                  <a:cubicBezTo>
                    <a:pt x="106276" y="82223"/>
                    <a:pt x="104022" y="79841"/>
                    <a:pt x="102333" y="75156"/>
                  </a:cubicBezTo>
                  <a:cubicBezTo>
                    <a:pt x="102948" y="76557"/>
                    <a:pt x="103065" y="78549"/>
                    <a:pt x="103065" y="80626"/>
                  </a:cubicBezTo>
                  <a:cubicBezTo>
                    <a:pt x="103065" y="87012"/>
                    <a:pt x="101956" y="92597"/>
                    <a:pt x="100108" y="94636"/>
                  </a:cubicBezTo>
                  <a:cubicBezTo>
                    <a:pt x="100908" y="96557"/>
                    <a:pt x="101168" y="99459"/>
                    <a:pt x="101168" y="102548"/>
                  </a:cubicBezTo>
                  <a:cubicBezTo>
                    <a:pt x="101168" y="112186"/>
                    <a:pt x="98641" y="120000"/>
                    <a:pt x="95523" y="120000"/>
                  </a:cubicBezTo>
                  <a:cubicBezTo>
                    <a:pt x="92406" y="120000"/>
                    <a:pt x="89878" y="112186"/>
                    <a:pt x="89878" y="102548"/>
                  </a:cubicBezTo>
                  <a:cubicBezTo>
                    <a:pt x="89878" y="96006"/>
                    <a:pt x="91043" y="90306"/>
                    <a:pt x="92958" y="88381"/>
                  </a:cubicBezTo>
                  <a:cubicBezTo>
                    <a:pt x="92496" y="87532"/>
                    <a:pt x="92386" y="86211"/>
                    <a:pt x="92338" y="84817"/>
                  </a:cubicBezTo>
                  <a:cubicBezTo>
                    <a:pt x="92127" y="85674"/>
                    <a:pt x="91879" y="85725"/>
                    <a:pt x="91628" y="85725"/>
                  </a:cubicBezTo>
                  <a:cubicBezTo>
                    <a:pt x="88707" y="85725"/>
                    <a:pt x="86304" y="78865"/>
                    <a:pt x="86215" y="70007"/>
                  </a:cubicBezTo>
                  <a:cubicBezTo>
                    <a:pt x="85099" y="71309"/>
                    <a:pt x="83881" y="71954"/>
                    <a:pt x="82615" y="71954"/>
                  </a:cubicBezTo>
                  <a:lnTo>
                    <a:pt x="81540" y="71283"/>
                  </a:lnTo>
                  <a:cubicBezTo>
                    <a:pt x="81592" y="71409"/>
                    <a:pt x="81592" y="71540"/>
                    <a:pt x="81592" y="71670"/>
                  </a:cubicBezTo>
                  <a:cubicBezTo>
                    <a:pt x="81592" y="81309"/>
                    <a:pt x="79065" y="89122"/>
                    <a:pt x="75948" y="89122"/>
                  </a:cubicBezTo>
                  <a:cubicBezTo>
                    <a:pt x="72991" y="89122"/>
                    <a:pt x="70566" y="82096"/>
                    <a:pt x="70495" y="73105"/>
                  </a:cubicBezTo>
                  <a:cubicBezTo>
                    <a:pt x="68985" y="76116"/>
                    <a:pt x="67180" y="77591"/>
                    <a:pt x="65264" y="77591"/>
                  </a:cubicBezTo>
                  <a:lnTo>
                    <a:pt x="63029" y="76457"/>
                  </a:lnTo>
                  <a:cubicBezTo>
                    <a:pt x="63209" y="76887"/>
                    <a:pt x="63215" y="77364"/>
                    <a:pt x="63215" y="77846"/>
                  </a:cubicBezTo>
                  <a:cubicBezTo>
                    <a:pt x="63215" y="87484"/>
                    <a:pt x="60688" y="95298"/>
                    <a:pt x="57571" y="95298"/>
                  </a:cubicBezTo>
                  <a:cubicBezTo>
                    <a:pt x="54453" y="95298"/>
                    <a:pt x="51926" y="87484"/>
                    <a:pt x="51926" y="77846"/>
                  </a:cubicBezTo>
                  <a:lnTo>
                    <a:pt x="52037" y="77013"/>
                  </a:lnTo>
                  <a:cubicBezTo>
                    <a:pt x="49872" y="76920"/>
                    <a:pt x="47877" y="74682"/>
                    <a:pt x="46309" y="70627"/>
                  </a:cubicBezTo>
                  <a:cubicBezTo>
                    <a:pt x="44471" y="75902"/>
                    <a:pt x="41994" y="78827"/>
                    <a:pt x="39297" y="78827"/>
                  </a:cubicBezTo>
                  <a:cubicBezTo>
                    <a:pt x="37050" y="78827"/>
                    <a:pt x="34956" y="76796"/>
                    <a:pt x="33331" y="72759"/>
                  </a:cubicBezTo>
                  <a:cubicBezTo>
                    <a:pt x="33325" y="81766"/>
                    <a:pt x="31092" y="89143"/>
                    <a:pt x="28225" y="89389"/>
                  </a:cubicBezTo>
                  <a:cubicBezTo>
                    <a:pt x="29177" y="92019"/>
                    <a:pt x="29657" y="95875"/>
                    <a:pt x="29657" y="100078"/>
                  </a:cubicBezTo>
                  <a:cubicBezTo>
                    <a:pt x="29657" y="109716"/>
                    <a:pt x="27130" y="117529"/>
                    <a:pt x="24013" y="117529"/>
                  </a:cubicBezTo>
                  <a:cubicBezTo>
                    <a:pt x="20895" y="117529"/>
                    <a:pt x="18368" y="109716"/>
                    <a:pt x="18368" y="100078"/>
                  </a:cubicBezTo>
                  <a:cubicBezTo>
                    <a:pt x="18368" y="95242"/>
                    <a:pt x="19004" y="90864"/>
                    <a:pt x="20037" y="87718"/>
                  </a:cubicBezTo>
                  <a:cubicBezTo>
                    <a:pt x="17627" y="86699"/>
                    <a:pt x="15971" y="80092"/>
                    <a:pt x="15971" y="72288"/>
                  </a:cubicBezTo>
                  <a:lnTo>
                    <a:pt x="16172" y="70788"/>
                  </a:lnTo>
                  <a:cubicBezTo>
                    <a:pt x="14759" y="73539"/>
                    <a:pt x="13072" y="74817"/>
                    <a:pt x="11289" y="74817"/>
                  </a:cubicBezTo>
                  <a:cubicBezTo>
                    <a:pt x="5054" y="74817"/>
                    <a:pt x="0" y="59191"/>
                    <a:pt x="0" y="39914"/>
                  </a:cubicBezTo>
                  <a:cubicBezTo>
                    <a:pt x="0" y="20638"/>
                    <a:pt x="5054" y="5011"/>
                    <a:pt x="11289" y="5011"/>
                  </a:cubicBezTo>
                  <a:cubicBezTo>
                    <a:pt x="13077" y="5011"/>
                    <a:pt x="14768" y="6297"/>
                    <a:pt x="16224" y="8881"/>
                  </a:cubicBezTo>
                  <a:cubicBezTo>
                    <a:pt x="18127" y="3242"/>
                    <a:pt x="20722" y="0"/>
                    <a:pt x="23563" y="0"/>
                  </a:cubicBezTo>
                  <a:close/>
                </a:path>
              </a:pathLst>
            </a:custGeom>
            <a:blipFill rotWithShape="1">
              <a:blip r:embed="rId8">
                <a:alphaModFix/>
              </a:blip>
              <a:stretch>
                <a:fillRect b="0" l="0" r="0" t="0"/>
              </a:stretch>
            </a:blip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21" name="Shape 1421"/>
            <p:cNvSpPr/>
            <p:nvPr/>
          </p:nvSpPr>
          <p:spPr>
            <a:xfrm>
              <a:off x="6739149" y="943771"/>
              <a:ext cx="1200016" cy="403959"/>
            </a:xfrm>
            <a:custGeom>
              <a:pathLst>
                <a:path extrusionOk="0" h="120000" w="120000">
                  <a:moveTo>
                    <a:pt x="50074" y="0"/>
                  </a:moveTo>
                  <a:cubicBezTo>
                    <a:pt x="52035" y="0"/>
                    <a:pt x="53624" y="2863"/>
                    <a:pt x="53624" y="6396"/>
                  </a:cubicBezTo>
                  <a:lnTo>
                    <a:pt x="53554" y="7014"/>
                  </a:lnTo>
                  <a:cubicBezTo>
                    <a:pt x="53577" y="7004"/>
                    <a:pt x="53601" y="7004"/>
                    <a:pt x="53624" y="7004"/>
                  </a:cubicBezTo>
                  <a:cubicBezTo>
                    <a:pt x="55808" y="7004"/>
                    <a:pt x="57805" y="8443"/>
                    <a:pt x="59314" y="10863"/>
                  </a:cubicBezTo>
                  <a:cubicBezTo>
                    <a:pt x="59612" y="8004"/>
                    <a:pt x="61021" y="5895"/>
                    <a:pt x="62703" y="5895"/>
                  </a:cubicBezTo>
                  <a:cubicBezTo>
                    <a:pt x="64305" y="5895"/>
                    <a:pt x="65659" y="7808"/>
                    <a:pt x="66047" y="10464"/>
                  </a:cubicBezTo>
                  <a:cubicBezTo>
                    <a:pt x="67608" y="6524"/>
                    <a:pt x="70176" y="3994"/>
                    <a:pt x="73072" y="3994"/>
                  </a:cubicBezTo>
                  <a:cubicBezTo>
                    <a:pt x="76760" y="3994"/>
                    <a:pt x="79917" y="8097"/>
                    <a:pt x="81199" y="13919"/>
                  </a:cubicBezTo>
                  <a:cubicBezTo>
                    <a:pt x="87893" y="15382"/>
                    <a:pt x="93395" y="23722"/>
                    <a:pt x="95421" y="34944"/>
                  </a:cubicBezTo>
                  <a:cubicBezTo>
                    <a:pt x="95737" y="34667"/>
                    <a:pt x="96090" y="34568"/>
                    <a:pt x="96456" y="34568"/>
                  </a:cubicBezTo>
                  <a:cubicBezTo>
                    <a:pt x="98416" y="34568"/>
                    <a:pt x="100005" y="37432"/>
                    <a:pt x="100005" y="40964"/>
                  </a:cubicBezTo>
                  <a:cubicBezTo>
                    <a:pt x="100005" y="42743"/>
                    <a:pt x="99602" y="44351"/>
                    <a:pt x="98950" y="45506"/>
                  </a:cubicBezTo>
                  <a:cubicBezTo>
                    <a:pt x="99967" y="46648"/>
                    <a:pt x="100725" y="48423"/>
                    <a:pt x="101068" y="50538"/>
                  </a:cubicBezTo>
                  <a:cubicBezTo>
                    <a:pt x="101783" y="49774"/>
                    <a:pt x="102620" y="49397"/>
                    <a:pt x="103506" y="49397"/>
                  </a:cubicBezTo>
                  <a:cubicBezTo>
                    <a:pt x="106542" y="49397"/>
                    <a:pt x="109004" y="53833"/>
                    <a:pt x="109004" y="59305"/>
                  </a:cubicBezTo>
                  <a:lnTo>
                    <a:pt x="108972" y="59879"/>
                  </a:lnTo>
                  <a:cubicBezTo>
                    <a:pt x="110804" y="60057"/>
                    <a:pt x="112243" y="62813"/>
                    <a:pt x="112243" y="66174"/>
                  </a:cubicBezTo>
                  <a:lnTo>
                    <a:pt x="112113" y="67853"/>
                  </a:lnTo>
                  <a:cubicBezTo>
                    <a:pt x="113754" y="69442"/>
                    <a:pt x="114817" y="72592"/>
                    <a:pt x="114817" y="76189"/>
                  </a:cubicBezTo>
                  <a:lnTo>
                    <a:pt x="114717" y="77984"/>
                  </a:lnTo>
                  <a:cubicBezTo>
                    <a:pt x="117654" y="78157"/>
                    <a:pt x="120000" y="82511"/>
                    <a:pt x="120000" y="87853"/>
                  </a:cubicBezTo>
                  <a:cubicBezTo>
                    <a:pt x="120000" y="90950"/>
                    <a:pt x="119211" y="93714"/>
                    <a:pt x="117927" y="95421"/>
                  </a:cubicBezTo>
                  <a:cubicBezTo>
                    <a:pt x="117187" y="102772"/>
                    <a:pt x="113614" y="108335"/>
                    <a:pt x="109320" y="108335"/>
                  </a:cubicBezTo>
                  <a:lnTo>
                    <a:pt x="107723" y="108045"/>
                  </a:lnTo>
                  <a:cubicBezTo>
                    <a:pt x="104565" y="114297"/>
                    <a:pt x="99996" y="118176"/>
                    <a:pt x="94925" y="118176"/>
                  </a:cubicBezTo>
                  <a:cubicBezTo>
                    <a:pt x="92598" y="118176"/>
                    <a:pt x="90376" y="117359"/>
                    <a:pt x="88367" y="115795"/>
                  </a:cubicBezTo>
                  <a:cubicBezTo>
                    <a:pt x="87046" y="117321"/>
                    <a:pt x="85473" y="118176"/>
                    <a:pt x="83790" y="118176"/>
                  </a:cubicBezTo>
                  <a:cubicBezTo>
                    <a:pt x="82070" y="118176"/>
                    <a:pt x="80467" y="117285"/>
                    <a:pt x="79125" y="115710"/>
                  </a:cubicBezTo>
                  <a:cubicBezTo>
                    <a:pt x="77249" y="117017"/>
                    <a:pt x="75205" y="117703"/>
                    <a:pt x="73072" y="117703"/>
                  </a:cubicBezTo>
                  <a:cubicBezTo>
                    <a:pt x="71523" y="117703"/>
                    <a:pt x="70021" y="117341"/>
                    <a:pt x="68608" y="116541"/>
                  </a:cubicBezTo>
                  <a:cubicBezTo>
                    <a:pt x="66424" y="118450"/>
                    <a:pt x="63968" y="119459"/>
                    <a:pt x="61381" y="119459"/>
                  </a:cubicBezTo>
                  <a:cubicBezTo>
                    <a:pt x="59092" y="119459"/>
                    <a:pt x="56906" y="118669"/>
                    <a:pt x="54913" y="117177"/>
                  </a:cubicBezTo>
                  <a:cubicBezTo>
                    <a:pt x="52734" y="119010"/>
                    <a:pt x="50301" y="120000"/>
                    <a:pt x="47740" y="120000"/>
                  </a:cubicBezTo>
                  <a:cubicBezTo>
                    <a:pt x="43599" y="120000"/>
                    <a:pt x="39793" y="117412"/>
                    <a:pt x="36841" y="112975"/>
                  </a:cubicBezTo>
                  <a:cubicBezTo>
                    <a:pt x="33941" y="117080"/>
                    <a:pt x="30277" y="119459"/>
                    <a:pt x="26306" y="119459"/>
                  </a:cubicBezTo>
                  <a:cubicBezTo>
                    <a:pt x="20605" y="119459"/>
                    <a:pt x="15539" y="114557"/>
                    <a:pt x="12389" y="106891"/>
                  </a:cubicBezTo>
                  <a:cubicBezTo>
                    <a:pt x="11291" y="107830"/>
                    <a:pt x="10062" y="108335"/>
                    <a:pt x="8768" y="108335"/>
                  </a:cubicBezTo>
                  <a:cubicBezTo>
                    <a:pt x="3925" y="108335"/>
                    <a:pt x="0" y="101260"/>
                    <a:pt x="0" y="92532"/>
                  </a:cubicBezTo>
                  <a:cubicBezTo>
                    <a:pt x="0" y="89732"/>
                    <a:pt x="404" y="87102"/>
                    <a:pt x="1129" y="84842"/>
                  </a:cubicBezTo>
                  <a:cubicBezTo>
                    <a:pt x="389" y="83311"/>
                    <a:pt x="0" y="81298"/>
                    <a:pt x="0" y="79122"/>
                  </a:cubicBezTo>
                  <a:cubicBezTo>
                    <a:pt x="0" y="73949"/>
                    <a:pt x="2199" y="69702"/>
                    <a:pt x="5007" y="69302"/>
                  </a:cubicBezTo>
                  <a:cubicBezTo>
                    <a:pt x="5254" y="61034"/>
                    <a:pt x="9063" y="54491"/>
                    <a:pt x="13720" y="54491"/>
                  </a:cubicBezTo>
                  <a:lnTo>
                    <a:pt x="14095" y="54555"/>
                  </a:lnTo>
                  <a:cubicBezTo>
                    <a:pt x="14817" y="52539"/>
                    <a:pt x="15788" y="50843"/>
                    <a:pt x="16934" y="49628"/>
                  </a:cubicBezTo>
                  <a:cubicBezTo>
                    <a:pt x="16922" y="49551"/>
                    <a:pt x="16921" y="49474"/>
                    <a:pt x="16921" y="49397"/>
                  </a:cubicBezTo>
                  <a:cubicBezTo>
                    <a:pt x="16921" y="45059"/>
                    <a:pt x="18468" y="41373"/>
                    <a:pt x="20629" y="40071"/>
                  </a:cubicBezTo>
                  <a:cubicBezTo>
                    <a:pt x="21389" y="24027"/>
                    <a:pt x="28881" y="11490"/>
                    <a:pt x="37997" y="11490"/>
                  </a:cubicBezTo>
                  <a:cubicBezTo>
                    <a:pt x="39262" y="11490"/>
                    <a:pt x="40496" y="11731"/>
                    <a:pt x="41678" y="12238"/>
                  </a:cubicBezTo>
                  <a:cubicBezTo>
                    <a:pt x="41788" y="8961"/>
                    <a:pt x="43310" y="6396"/>
                    <a:pt x="45165" y="6396"/>
                  </a:cubicBezTo>
                  <a:cubicBezTo>
                    <a:pt x="45679" y="6396"/>
                    <a:pt x="46168" y="6593"/>
                    <a:pt x="46594" y="7007"/>
                  </a:cubicBezTo>
                  <a:cubicBezTo>
                    <a:pt x="46531" y="6812"/>
                    <a:pt x="46525" y="6605"/>
                    <a:pt x="46525" y="6396"/>
                  </a:cubicBezTo>
                  <a:cubicBezTo>
                    <a:pt x="46525" y="2863"/>
                    <a:pt x="48114" y="0"/>
                    <a:pt x="50074" y="0"/>
                  </a:cubicBezTo>
                  <a:close/>
                </a:path>
              </a:pathLst>
            </a:custGeom>
            <a:blipFill rotWithShape="1">
              <a:blip r:embed="rId8">
                <a:alphaModFix/>
              </a:blip>
              <a:stretch>
                <a:fillRect b="0" l="0" r="0" t="0"/>
              </a:stretch>
            </a:blip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sp>
        <p:nvSpPr>
          <p:cNvPr id="1422" name="Shape 1422"/>
          <p:cNvSpPr/>
          <p:nvPr/>
        </p:nvSpPr>
        <p:spPr>
          <a:xfrm>
            <a:off x="6210285" y="2763191"/>
            <a:ext cx="1852672" cy="171727"/>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Pr>
              <a:t>BBS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19"/>
                                        </p:tgtEl>
                                        <p:attrNameLst>
                                          <p:attrName>style.visibility</p:attrName>
                                        </p:attrNameLst>
                                      </p:cBhvr>
                                      <p:to>
                                        <p:strVal val="visible"/>
                                      </p:to>
                                    </p:set>
                                    <p:anim calcmode="lin" valueType="num">
                                      <p:cBhvr additive="base">
                                        <p:cTn dur="500"/>
                                        <p:tgtEl>
                                          <p:spTgt spid="1419"/>
                                        </p:tgtEl>
                                        <p:attrNameLst>
                                          <p:attrName>ppt_w</p:attrName>
                                        </p:attrNameLst>
                                      </p:cBhvr>
                                      <p:tavLst>
                                        <p:tav fmla="" tm="0">
                                          <p:val>
                                            <p:strVal val="0"/>
                                          </p:val>
                                        </p:tav>
                                        <p:tav fmla="" tm="100000">
                                          <p:val>
                                            <p:strVal val="#ppt_w"/>
                                          </p:val>
                                        </p:tav>
                                      </p:tavLst>
                                    </p:anim>
                                    <p:anim calcmode="lin" valueType="num">
                                      <p:cBhvr additive="base">
                                        <p:cTn dur="500"/>
                                        <p:tgtEl>
                                          <p:spTgt spid="141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19"/>
                                        </p:tgtEl>
                                      </p:cBhvr>
                                    </p:animEffect>
                                    <p:set>
                                      <p:cBhvr>
                                        <p:cTn dur="1" fill="hold">
                                          <p:stCondLst>
                                            <p:cond delay="500"/>
                                          </p:stCondLst>
                                        </p:cTn>
                                        <p:tgtEl>
                                          <p:spTgt spid="14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95"/>
                                        </p:tgtEl>
                                      </p:cBhvr>
                                    </p:animEffect>
                                    <p:set>
                                      <p:cBhvr>
                                        <p:cTn dur="1" fill="hold">
                                          <p:stCondLst>
                                            <p:cond delay="1000"/>
                                          </p:stCondLst>
                                        </p:cTn>
                                        <p:tgtEl>
                                          <p:spTgt spid="1395"/>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500"/>
                                        <p:tgtEl>
                                          <p:spTgt spid="1386"/>
                                        </p:tgtEl>
                                      </p:cBhvr>
                                    </p:animEffect>
                                    <p:set>
                                      <p:cBhvr>
                                        <p:cTn dur="1" fill="hold">
                                          <p:stCondLst>
                                            <p:cond delay="1500"/>
                                          </p:stCondLst>
                                        </p:cTn>
                                        <p:tgtEl>
                                          <p:spTgt spid="1386"/>
                                        </p:tgtEl>
                                        <p:attrNameLst>
                                          <p:attrName>style.visibility</p:attrName>
                                        </p:attrNameLst>
                                      </p:cBhvr>
                                      <p:to>
                                        <p:strVal val="hidden"/>
                                      </p:to>
                                    </p:se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1418"/>
                                        </p:tgtEl>
                                        <p:attrNameLst>
                                          <p:attrName>style.visibility</p:attrName>
                                        </p:attrNameLst>
                                      </p:cBhvr>
                                      <p:to>
                                        <p:strVal val="visible"/>
                                      </p:to>
                                    </p:set>
                                    <p:anim calcmode="lin" valueType="num">
                                      <p:cBhvr additive="base">
                                        <p:cTn dur="750"/>
                                        <p:tgtEl>
                                          <p:spTgt spid="1418"/>
                                        </p:tgtEl>
                                        <p:attrNameLst>
                                          <p:attrName>ppt_w</p:attrName>
                                        </p:attrNameLst>
                                      </p:cBhvr>
                                      <p:tavLst>
                                        <p:tav fmla="" tm="0">
                                          <p:val>
                                            <p:strVal val="0"/>
                                          </p:val>
                                        </p:tav>
                                        <p:tav fmla="" tm="100000">
                                          <p:val>
                                            <p:strVal val="#ppt_w"/>
                                          </p:val>
                                        </p:tav>
                                      </p:tavLst>
                                    </p:anim>
                                    <p:anim calcmode="lin" valueType="num">
                                      <p:cBhvr additive="base">
                                        <p:cTn dur="750"/>
                                        <p:tgtEl>
                                          <p:spTgt spid="141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1000"/>
                                        <p:tgtEl>
                                          <p:spTgt spid="13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417"/>
                                        </p:tgtEl>
                                        <p:attrNameLst>
                                          <p:attrName>style.visibility</p:attrName>
                                        </p:attrNameLst>
                                      </p:cBhvr>
                                      <p:to>
                                        <p:strVal val="visible"/>
                                      </p:to>
                                    </p:set>
                                    <p:anim calcmode="lin" valueType="num">
                                      <p:cBhvr additive="base">
                                        <p:cTn dur="750"/>
                                        <p:tgtEl>
                                          <p:spTgt spid="1417"/>
                                        </p:tgtEl>
                                        <p:attrNameLst>
                                          <p:attrName>ppt_w</p:attrName>
                                        </p:attrNameLst>
                                      </p:cBhvr>
                                      <p:tavLst>
                                        <p:tav fmla="" tm="0">
                                          <p:val>
                                            <p:strVal val="0"/>
                                          </p:val>
                                        </p:tav>
                                        <p:tav fmla="" tm="100000">
                                          <p:val>
                                            <p:strVal val="#ppt_w"/>
                                          </p:val>
                                        </p:tav>
                                      </p:tavLst>
                                    </p:anim>
                                    <p:anim calcmode="lin" valueType="num">
                                      <p:cBhvr additive="base">
                                        <p:cTn dur="750"/>
                                        <p:tgtEl>
                                          <p:spTgt spid="1417"/>
                                        </p:tgtEl>
                                        <p:attrNameLst>
                                          <p:attrName>ppt_h</p:attrName>
                                        </p:attrNameLst>
                                      </p:cBhvr>
                                      <p:tavLst>
                                        <p:tav fmla="" tm="0">
                                          <p:val>
                                            <p:strVal val="0"/>
                                          </p:val>
                                        </p:tav>
                                        <p:tav fmla="" tm="100000">
                                          <p:val>
                                            <p:strVal val="#ppt_h"/>
                                          </p:val>
                                        </p:tav>
                                      </p:tavLst>
                                    </p:anim>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1000"/>
                                        <p:tgtEl>
                                          <p:spTgt spid="1416"/>
                                        </p:tgtEl>
                                      </p:cBhvr>
                                    </p:animEffect>
                                  </p:childTnLst>
                                </p:cTn>
                              </p:par>
                            </p:childTnLst>
                          </p:cTn>
                        </p:par>
                        <p:par>
                          <p:cTn fill="hold">
                            <p:stCondLst>
                              <p:cond delay="3750"/>
                            </p:stCondLst>
                            <p:childTnLst>
                              <p:par>
                                <p:cTn fill="hold" nodeType="afterEffect" presetClass="entr" presetID="23" presetSubtype="16">
                                  <p:stCondLst>
                                    <p:cond delay="0"/>
                                  </p:stCondLst>
                                  <p:childTnLst>
                                    <p:set>
                                      <p:cBhvr>
                                        <p:cTn dur="1" fill="hold">
                                          <p:stCondLst>
                                            <p:cond delay="0"/>
                                          </p:stCondLst>
                                        </p:cTn>
                                        <p:tgtEl>
                                          <p:spTgt spid="1406"/>
                                        </p:tgtEl>
                                        <p:attrNameLst>
                                          <p:attrName>style.visibility</p:attrName>
                                        </p:attrNameLst>
                                      </p:cBhvr>
                                      <p:to>
                                        <p:strVal val="visible"/>
                                      </p:to>
                                    </p:set>
                                    <p:anim calcmode="lin" valueType="num">
                                      <p:cBhvr additive="base">
                                        <p:cTn dur="2500"/>
                                        <p:tgtEl>
                                          <p:spTgt spid="1406"/>
                                        </p:tgtEl>
                                        <p:attrNameLst>
                                          <p:attrName>ppt_w</p:attrName>
                                        </p:attrNameLst>
                                      </p:cBhvr>
                                      <p:tavLst>
                                        <p:tav fmla="" tm="0">
                                          <p:val>
                                            <p:strVal val="0"/>
                                          </p:val>
                                        </p:tav>
                                        <p:tav fmla="" tm="100000">
                                          <p:val>
                                            <p:strVal val="#ppt_w"/>
                                          </p:val>
                                        </p:tav>
                                      </p:tavLst>
                                    </p:anim>
                                    <p:anim calcmode="lin" valueType="num">
                                      <p:cBhvr additive="base">
                                        <p:cTn dur="2500"/>
                                        <p:tgtEl>
                                          <p:spTgt spid="140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6" name="Shape 1426"/>
        <p:cNvGrpSpPr/>
        <p:nvPr/>
      </p:nvGrpSpPr>
      <p:grpSpPr>
        <a:xfrm>
          <a:off x="0" y="0"/>
          <a:ext cx="0" cy="0"/>
          <a:chOff x="0" y="0"/>
          <a:chExt cx="0" cy="0"/>
        </a:xfrm>
      </p:grpSpPr>
      <p:sp>
        <p:nvSpPr>
          <p:cNvPr id="1427" name="Shape 1427"/>
          <p:cNvSpPr/>
          <p:nvPr/>
        </p:nvSpPr>
        <p:spPr>
          <a:xfrm>
            <a:off x="374552" y="971548"/>
            <a:ext cx="8433900" cy="3429000"/>
          </a:xfrm>
          <a:prstGeom prst="roundRect">
            <a:avLst>
              <a:gd fmla="val 8224" name="adj"/>
            </a:avLst>
          </a:prstGeom>
          <a:gradFill>
            <a:gsLst>
              <a:gs pos="0">
                <a:srgbClr val="D8D8D8"/>
              </a:gs>
              <a:gs pos="100000">
                <a:srgbClr val="F2F2F2"/>
              </a:gs>
            </a:gsLst>
            <a:lin ang="5400012"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chemeClr val="lt1"/>
              </a:buClr>
              <a:buFont typeface="Arial"/>
              <a:buNone/>
            </a:pPr>
            <a:r>
              <a:t/>
            </a:r>
            <a:endParaRPr b="0" i="0" sz="1600" u="none" cap="none" strike="noStrike">
              <a:solidFill>
                <a:srgbClr val="008881"/>
              </a:solidFill>
              <a:latin typeface="Arial"/>
              <a:ea typeface="Arial"/>
              <a:cs typeface="Arial"/>
              <a:sym typeface="Arial"/>
            </a:endParaRPr>
          </a:p>
        </p:txBody>
      </p:sp>
      <p:sp>
        <p:nvSpPr>
          <p:cNvPr id="1428" name="Shape 1428"/>
          <p:cNvSpPr/>
          <p:nvPr/>
        </p:nvSpPr>
        <p:spPr>
          <a:xfrm rot="-5400000">
            <a:off x="-1071574" y="2498999"/>
            <a:ext cx="3581400" cy="374099"/>
          </a:xfrm>
          <a:prstGeom prst="roundRect">
            <a:avLst>
              <a:gd fmla="val 8685" name="adj"/>
            </a:avLst>
          </a:prstGeom>
          <a:solidFill>
            <a:srgbClr val="369188"/>
          </a:solidFill>
          <a:ln>
            <a:noFill/>
          </a:ln>
        </p:spPr>
        <p:txBody>
          <a:bodyPr anchorCtr="0" anchor="ctr" bIns="0" lIns="182875" rIns="0"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600" u="none" cap="none" strike="noStrike">
                <a:solidFill>
                  <a:srgbClr val="F2F2F2"/>
                </a:solidFill>
                <a:latin typeface="Calibri"/>
                <a:ea typeface="Calibri"/>
                <a:cs typeface="Calibri"/>
                <a:sym typeface="Calibri"/>
              </a:rPr>
              <a:t>Router</a:t>
            </a:r>
          </a:p>
        </p:txBody>
      </p:sp>
      <p:grpSp>
        <p:nvGrpSpPr>
          <p:cNvPr id="1429" name="Shape 1429"/>
          <p:cNvGrpSpPr/>
          <p:nvPr/>
        </p:nvGrpSpPr>
        <p:grpSpPr>
          <a:xfrm>
            <a:off x="1362469" y="1566222"/>
            <a:ext cx="1099500" cy="780900"/>
            <a:chOff x="5412944" y="3105150"/>
            <a:chExt cx="1099500" cy="780900"/>
          </a:xfrm>
        </p:grpSpPr>
        <p:sp>
          <p:nvSpPr>
            <p:cNvPr id="1430" name="Shape 1430"/>
            <p:cNvSpPr/>
            <p:nvPr/>
          </p:nvSpPr>
          <p:spPr>
            <a:xfrm>
              <a:off x="5412944" y="3105150"/>
              <a:ext cx="1099500" cy="7809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0"/>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431" name="Shape 1431"/>
            <p:cNvSpPr/>
            <p:nvPr/>
          </p:nvSpPr>
          <p:spPr>
            <a:xfrm>
              <a:off x="5477046" y="3213241"/>
              <a:ext cx="225300" cy="222299"/>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32" name="Shape 1432"/>
          <p:cNvGrpSpPr/>
          <p:nvPr/>
        </p:nvGrpSpPr>
        <p:grpSpPr>
          <a:xfrm>
            <a:off x="1362469" y="2480623"/>
            <a:ext cx="1099500" cy="780900"/>
            <a:chOff x="5412944" y="3105150"/>
            <a:chExt cx="1099500" cy="780900"/>
          </a:xfrm>
        </p:grpSpPr>
        <p:sp>
          <p:nvSpPr>
            <p:cNvPr id="1433" name="Shape 1433"/>
            <p:cNvSpPr/>
            <p:nvPr/>
          </p:nvSpPr>
          <p:spPr>
            <a:xfrm>
              <a:off x="5412944" y="3105150"/>
              <a:ext cx="1099500" cy="7809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0"/>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434" name="Shape 1434"/>
            <p:cNvSpPr/>
            <p:nvPr/>
          </p:nvSpPr>
          <p:spPr>
            <a:xfrm>
              <a:off x="5477046" y="3213241"/>
              <a:ext cx="225300" cy="222299"/>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35" name="Shape 1435"/>
          <p:cNvGrpSpPr/>
          <p:nvPr/>
        </p:nvGrpSpPr>
        <p:grpSpPr>
          <a:xfrm>
            <a:off x="1362469" y="3395022"/>
            <a:ext cx="1099500" cy="780900"/>
            <a:chOff x="5412944" y="3105150"/>
            <a:chExt cx="1099500" cy="780900"/>
          </a:xfrm>
        </p:grpSpPr>
        <p:sp>
          <p:nvSpPr>
            <p:cNvPr id="1436" name="Shape 1436"/>
            <p:cNvSpPr/>
            <p:nvPr/>
          </p:nvSpPr>
          <p:spPr>
            <a:xfrm>
              <a:off x="5412944" y="3105150"/>
              <a:ext cx="1099500" cy="7809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0"/>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437" name="Shape 1437"/>
            <p:cNvSpPr/>
            <p:nvPr/>
          </p:nvSpPr>
          <p:spPr>
            <a:xfrm>
              <a:off x="5477046" y="3213241"/>
              <a:ext cx="225300" cy="222299"/>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sp>
        <p:nvSpPr>
          <p:cNvPr id="1438" name="Shape 1438"/>
          <p:cNvSpPr/>
          <p:nvPr/>
        </p:nvSpPr>
        <p:spPr>
          <a:xfrm>
            <a:off x="7010400" y="3678019"/>
            <a:ext cx="1696800" cy="646200"/>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000000"/>
              </a:buClr>
              <a:buSzPct val="25000"/>
              <a:buFont typeface="Calibri"/>
              <a:buNone/>
            </a:pPr>
            <a:r>
              <a:rPr b="0" i="0" lang="en-US" sz="1400" u="none" cap="none" strike="noStrike">
                <a:solidFill>
                  <a:srgbClr val="000000"/>
                </a:solidFill>
                <a:latin typeface="Calibri"/>
                <a:ea typeface="Calibri"/>
                <a:cs typeface="Calibri"/>
                <a:sym typeface="Calibri"/>
              </a:rPr>
              <a:t>Pivotal CF Elastic Runtime</a:t>
            </a:r>
          </a:p>
        </p:txBody>
      </p:sp>
      <p:grpSp>
        <p:nvGrpSpPr>
          <p:cNvPr id="1439" name="Shape 1439"/>
          <p:cNvGrpSpPr/>
          <p:nvPr/>
        </p:nvGrpSpPr>
        <p:grpSpPr>
          <a:xfrm>
            <a:off x="1434385" y="1933924"/>
            <a:ext cx="999819" cy="382500"/>
            <a:chOff x="3119916" y="1948851"/>
            <a:chExt cx="999819" cy="382500"/>
          </a:xfrm>
        </p:grpSpPr>
        <p:sp>
          <p:nvSpPr>
            <p:cNvPr id="1440" name="Shape 1440"/>
            <p:cNvSpPr/>
            <p:nvPr/>
          </p:nvSpPr>
          <p:spPr>
            <a:xfrm rot="-2700000">
              <a:off x="3533021" y="2100608"/>
              <a:ext cx="153159" cy="153159"/>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41" name="Shape 1441"/>
            <p:cNvSpPr/>
            <p:nvPr/>
          </p:nvSpPr>
          <p:spPr>
            <a:xfrm rot="5400000">
              <a:off x="3417966" y="1650801"/>
              <a:ext cx="382500" cy="978600"/>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42" name="Shape 1442"/>
            <p:cNvSpPr/>
            <p:nvPr/>
          </p:nvSpPr>
          <p:spPr>
            <a:xfrm>
              <a:off x="3942435" y="2019834"/>
              <a:ext cx="177300" cy="226800"/>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43" name="Shape 1443"/>
          <p:cNvGrpSpPr/>
          <p:nvPr/>
        </p:nvGrpSpPr>
        <p:grpSpPr>
          <a:xfrm>
            <a:off x="1436472" y="3774420"/>
            <a:ext cx="999819" cy="382500"/>
            <a:chOff x="3551716" y="4735637"/>
            <a:chExt cx="999819" cy="382500"/>
          </a:xfrm>
        </p:grpSpPr>
        <p:sp>
          <p:nvSpPr>
            <p:cNvPr id="1444" name="Shape 1444"/>
            <p:cNvSpPr/>
            <p:nvPr/>
          </p:nvSpPr>
          <p:spPr>
            <a:xfrm rot="-2700000">
              <a:off x="3964821" y="4875697"/>
              <a:ext cx="153159" cy="153159"/>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45" name="Shape 1445"/>
            <p:cNvSpPr/>
            <p:nvPr/>
          </p:nvSpPr>
          <p:spPr>
            <a:xfrm rot="5400000">
              <a:off x="3849766" y="4437587"/>
              <a:ext cx="382500" cy="978600"/>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46" name="Shape 1446"/>
            <p:cNvSpPr/>
            <p:nvPr/>
          </p:nvSpPr>
          <p:spPr>
            <a:xfrm>
              <a:off x="4374235" y="4794923"/>
              <a:ext cx="177300" cy="226800"/>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sp>
        <p:nvSpPr>
          <p:cNvPr id="1447" name="Shape 1447"/>
          <p:cNvSpPr/>
          <p:nvPr/>
        </p:nvSpPr>
        <p:spPr>
          <a:xfrm>
            <a:off x="619477" y="3437832"/>
            <a:ext cx="230699" cy="230700"/>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1448" name="Shape 1448"/>
          <p:cNvGrpSpPr/>
          <p:nvPr/>
        </p:nvGrpSpPr>
        <p:grpSpPr>
          <a:xfrm>
            <a:off x="3009985" y="1581150"/>
            <a:ext cx="1099500" cy="780900"/>
            <a:chOff x="5412944" y="3105150"/>
            <a:chExt cx="1099500" cy="780900"/>
          </a:xfrm>
        </p:grpSpPr>
        <p:sp>
          <p:nvSpPr>
            <p:cNvPr id="1449" name="Shape 1449"/>
            <p:cNvSpPr/>
            <p:nvPr/>
          </p:nvSpPr>
          <p:spPr>
            <a:xfrm>
              <a:off x="5412944" y="3105150"/>
              <a:ext cx="1099500" cy="7809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0"/>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450" name="Shape 1450"/>
            <p:cNvSpPr/>
            <p:nvPr/>
          </p:nvSpPr>
          <p:spPr>
            <a:xfrm>
              <a:off x="5477046" y="3213241"/>
              <a:ext cx="225300" cy="222299"/>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51" name="Shape 1451"/>
          <p:cNvGrpSpPr/>
          <p:nvPr/>
        </p:nvGrpSpPr>
        <p:grpSpPr>
          <a:xfrm>
            <a:off x="3009985" y="2495550"/>
            <a:ext cx="1099500" cy="780900"/>
            <a:chOff x="5412944" y="3105150"/>
            <a:chExt cx="1099500" cy="780900"/>
          </a:xfrm>
        </p:grpSpPr>
        <p:sp>
          <p:nvSpPr>
            <p:cNvPr id="1452" name="Shape 1452"/>
            <p:cNvSpPr/>
            <p:nvPr/>
          </p:nvSpPr>
          <p:spPr>
            <a:xfrm>
              <a:off x="5412944" y="3105150"/>
              <a:ext cx="1099500" cy="7809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0"/>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453" name="Shape 1453"/>
            <p:cNvSpPr/>
            <p:nvPr/>
          </p:nvSpPr>
          <p:spPr>
            <a:xfrm>
              <a:off x="5477046" y="3213241"/>
              <a:ext cx="225300" cy="222299"/>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54" name="Shape 1454"/>
          <p:cNvGrpSpPr/>
          <p:nvPr/>
        </p:nvGrpSpPr>
        <p:grpSpPr>
          <a:xfrm>
            <a:off x="3009985" y="3409949"/>
            <a:ext cx="1099500" cy="780900"/>
            <a:chOff x="5412944" y="3105150"/>
            <a:chExt cx="1099500" cy="780900"/>
          </a:xfrm>
        </p:grpSpPr>
        <p:sp>
          <p:nvSpPr>
            <p:cNvPr id="1455" name="Shape 1455"/>
            <p:cNvSpPr/>
            <p:nvPr/>
          </p:nvSpPr>
          <p:spPr>
            <a:xfrm>
              <a:off x="5412944" y="3105150"/>
              <a:ext cx="1099500" cy="7809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0"/>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456" name="Shape 1456"/>
            <p:cNvSpPr/>
            <p:nvPr/>
          </p:nvSpPr>
          <p:spPr>
            <a:xfrm>
              <a:off x="5477046" y="3213241"/>
              <a:ext cx="225300" cy="222299"/>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57" name="Shape 1457"/>
          <p:cNvGrpSpPr/>
          <p:nvPr/>
        </p:nvGrpSpPr>
        <p:grpSpPr>
          <a:xfrm>
            <a:off x="3081901" y="1948851"/>
            <a:ext cx="999819" cy="382500"/>
            <a:chOff x="5253516" y="1948851"/>
            <a:chExt cx="999819" cy="382500"/>
          </a:xfrm>
        </p:grpSpPr>
        <p:sp>
          <p:nvSpPr>
            <p:cNvPr id="1458" name="Shape 1458"/>
            <p:cNvSpPr/>
            <p:nvPr/>
          </p:nvSpPr>
          <p:spPr>
            <a:xfrm rot="-2700000">
              <a:off x="5666621" y="2100608"/>
              <a:ext cx="153159" cy="153159"/>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59" name="Shape 1459"/>
            <p:cNvSpPr/>
            <p:nvPr/>
          </p:nvSpPr>
          <p:spPr>
            <a:xfrm rot="5400000">
              <a:off x="5551566" y="1650801"/>
              <a:ext cx="382500" cy="978600"/>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60" name="Shape 1460"/>
            <p:cNvSpPr/>
            <p:nvPr/>
          </p:nvSpPr>
          <p:spPr>
            <a:xfrm>
              <a:off x="6076035" y="2019834"/>
              <a:ext cx="177300" cy="226800"/>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61" name="Shape 1461"/>
          <p:cNvGrpSpPr/>
          <p:nvPr/>
        </p:nvGrpSpPr>
        <p:grpSpPr>
          <a:xfrm>
            <a:off x="3083988" y="2863250"/>
            <a:ext cx="999819" cy="382500"/>
            <a:chOff x="3551716" y="3809541"/>
            <a:chExt cx="999819" cy="382500"/>
          </a:xfrm>
        </p:grpSpPr>
        <p:sp>
          <p:nvSpPr>
            <p:cNvPr id="1462" name="Shape 1462"/>
            <p:cNvSpPr/>
            <p:nvPr/>
          </p:nvSpPr>
          <p:spPr>
            <a:xfrm rot="-2700000">
              <a:off x="3964821" y="3961297"/>
              <a:ext cx="153159" cy="153159"/>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63" name="Shape 1463"/>
            <p:cNvSpPr/>
            <p:nvPr/>
          </p:nvSpPr>
          <p:spPr>
            <a:xfrm rot="5400000">
              <a:off x="3849766" y="3511491"/>
              <a:ext cx="382500" cy="978600"/>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64" name="Shape 1464"/>
            <p:cNvSpPr/>
            <p:nvPr/>
          </p:nvSpPr>
          <p:spPr>
            <a:xfrm>
              <a:off x="4374235" y="3880523"/>
              <a:ext cx="177300" cy="226800"/>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sp>
        <p:nvSpPr>
          <p:cNvPr id="1465" name="Shape 1465"/>
          <p:cNvSpPr/>
          <p:nvPr/>
        </p:nvSpPr>
        <p:spPr>
          <a:xfrm>
            <a:off x="1210070" y="1109023"/>
            <a:ext cx="1447800" cy="3200400"/>
          </a:xfrm>
          <a:prstGeom prst="rect">
            <a:avLst/>
          </a:prstGeom>
          <a:noFill/>
          <a:ln cap="flat" cmpd="sng" w="12700">
            <a:solidFill>
              <a:schemeClr val="lt2"/>
            </a:solidFill>
            <a:prstDash val="dash"/>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chemeClr val="dk2"/>
              </a:buClr>
              <a:buFont typeface="Arial"/>
              <a:buNone/>
            </a:pPr>
            <a:r>
              <a:rPr lang="en-US">
                <a:solidFill>
                  <a:schemeClr val="dk2"/>
                </a:solidFill>
              </a:rPr>
              <a:t>AZ1</a:t>
            </a:r>
          </a:p>
        </p:txBody>
      </p:sp>
      <p:sp>
        <p:nvSpPr>
          <p:cNvPr id="1466" name="Shape 1466"/>
          <p:cNvSpPr/>
          <p:nvPr/>
        </p:nvSpPr>
        <p:spPr>
          <a:xfrm>
            <a:off x="2857585" y="1123950"/>
            <a:ext cx="1447800" cy="3200400"/>
          </a:xfrm>
          <a:prstGeom prst="rect">
            <a:avLst/>
          </a:prstGeom>
          <a:noFill/>
          <a:ln cap="flat" cmpd="sng" w="12700">
            <a:solidFill>
              <a:schemeClr val="lt2"/>
            </a:solidFill>
            <a:prstDash val="dash"/>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8881"/>
              </a:buClr>
              <a:buFont typeface="Arial"/>
              <a:buNone/>
            </a:pPr>
            <a:r>
              <a:rPr lang="en-US">
                <a:solidFill>
                  <a:srgbClr val="008881"/>
                </a:solidFill>
              </a:rPr>
              <a:t>AZ2</a:t>
            </a:r>
          </a:p>
        </p:txBody>
      </p:sp>
      <p:sp>
        <p:nvSpPr>
          <p:cNvPr id="1467" name="Shape 1467"/>
          <p:cNvSpPr txBox="1"/>
          <p:nvPr/>
        </p:nvSpPr>
        <p:spPr>
          <a:xfrm>
            <a:off x="6324600" y="1885950"/>
            <a:ext cx="2117100" cy="7386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Pr>
              <a:t>Application instances are evenly distributed over </a:t>
            </a:r>
            <a:r>
              <a:rPr lang="en-US">
                <a:solidFill>
                  <a:schemeClr val="dk2"/>
                </a:solidFill>
              </a:rPr>
              <a:t>A</a:t>
            </a:r>
            <a:r>
              <a:rPr b="0" i="0" lang="en-US" sz="1400" u="none" cap="none" strike="noStrike">
                <a:solidFill>
                  <a:schemeClr val="dk2"/>
                </a:solidFill>
                <a:latin typeface="Arial"/>
                <a:ea typeface="Arial"/>
                <a:cs typeface="Arial"/>
                <a:sym typeface="Arial"/>
              </a:rPr>
              <a:t>vailability </a:t>
            </a:r>
            <a:r>
              <a:rPr lang="en-US">
                <a:solidFill>
                  <a:schemeClr val="dk2"/>
                </a:solidFill>
              </a:rPr>
              <a:t>Z</a:t>
            </a:r>
            <a:r>
              <a:rPr b="0" i="0" lang="en-US" sz="1400" u="none" cap="none" strike="noStrike">
                <a:solidFill>
                  <a:schemeClr val="dk2"/>
                </a:solidFill>
                <a:latin typeface="Arial"/>
                <a:ea typeface="Arial"/>
                <a:cs typeface="Arial"/>
                <a:sym typeface="Arial"/>
              </a:rPr>
              <a:t>ones.</a:t>
            </a:r>
          </a:p>
        </p:txBody>
      </p:sp>
      <p:sp>
        <p:nvSpPr>
          <p:cNvPr id="1468" name="Shape 1468"/>
          <p:cNvSpPr txBox="1"/>
          <p:nvPr/>
        </p:nvSpPr>
        <p:spPr>
          <a:xfrm>
            <a:off x="6312900" y="2760650"/>
            <a:ext cx="2373900" cy="1169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Pr>
              <a:t>Losing an AZ keeps instances running and available, and replaces those that are lost</a:t>
            </a:r>
          </a:p>
        </p:txBody>
      </p:sp>
      <p:grpSp>
        <p:nvGrpSpPr>
          <p:cNvPr id="1469" name="Shape 1469"/>
          <p:cNvGrpSpPr/>
          <p:nvPr/>
        </p:nvGrpSpPr>
        <p:grpSpPr>
          <a:xfrm>
            <a:off x="4610185" y="1566222"/>
            <a:ext cx="1099500" cy="780900"/>
            <a:chOff x="5412944" y="3105150"/>
            <a:chExt cx="1099500" cy="780900"/>
          </a:xfrm>
        </p:grpSpPr>
        <p:sp>
          <p:nvSpPr>
            <p:cNvPr id="1470" name="Shape 1470"/>
            <p:cNvSpPr/>
            <p:nvPr/>
          </p:nvSpPr>
          <p:spPr>
            <a:xfrm>
              <a:off x="5412944" y="3105150"/>
              <a:ext cx="1099500" cy="7809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0"/>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471" name="Shape 1471"/>
            <p:cNvSpPr/>
            <p:nvPr/>
          </p:nvSpPr>
          <p:spPr>
            <a:xfrm>
              <a:off x="5477046" y="3213241"/>
              <a:ext cx="225300" cy="222299"/>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72" name="Shape 1472"/>
          <p:cNvGrpSpPr/>
          <p:nvPr/>
        </p:nvGrpSpPr>
        <p:grpSpPr>
          <a:xfrm>
            <a:off x="4610185" y="2480623"/>
            <a:ext cx="1099500" cy="780900"/>
            <a:chOff x="5412944" y="3105150"/>
            <a:chExt cx="1099500" cy="780900"/>
          </a:xfrm>
        </p:grpSpPr>
        <p:sp>
          <p:nvSpPr>
            <p:cNvPr id="1473" name="Shape 1473"/>
            <p:cNvSpPr/>
            <p:nvPr/>
          </p:nvSpPr>
          <p:spPr>
            <a:xfrm>
              <a:off x="5412944" y="3105150"/>
              <a:ext cx="1099500" cy="7809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0"/>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474" name="Shape 1474"/>
            <p:cNvSpPr/>
            <p:nvPr/>
          </p:nvSpPr>
          <p:spPr>
            <a:xfrm>
              <a:off x="5477046" y="3213241"/>
              <a:ext cx="225300" cy="222299"/>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75" name="Shape 1475"/>
          <p:cNvGrpSpPr/>
          <p:nvPr/>
        </p:nvGrpSpPr>
        <p:grpSpPr>
          <a:xfrm>
            <a:off x="4610185" y="3395022"/>
            <a:ext cx="1099500" cy="780900"/>
            <a:chOff x="5412944" y="3105150"/>
            <a:chExt cx="1099500" cy="780900"/>
          </a:xfrm>
        </p:grpSpPr>
        <p:sp>
          <p:nvSpPr>
            <p:cNvPr id="1476" name="Shape 1476"/>
            <p:cNvSpPr/>
            <p:nvPr/>
          </p:nvSpPr>
          <p:spPr>
            <a:xfrm>
              <a:off x="5412944" y="3105150"/>
              <a:ext cx="1099500" cy="780900"/>
            </a:xfrm>
            <a:prstGeom prst="roundRect">
              <a:avLst>
                <a:gd fmla="val 4579" name="adj"/>
              </a:avLst>
            </a:prstGeom>
            <a:solidFill>
              <a:srgbClr val="33928A"/>
            </a:solidFill>
            <a:ln cap="flat" cmpd="sng" w="9525">
              <a:solidFill>
                <a:srgbClr val="D8D8D8"/>
              </a:solidFill>
              <a:prstDash val="solid"/>
              <a:round/>
              <a:headEnd len="med" w="med" type="none"/>
              <a:tailEnd len="med" w="med" type="none"/>
            </a:ln>
            <a:effectLst>
              <a:outerShdw blurRad="39999" rotWithShape="0" dir="5400000" dist="23000">
                <a:srgbClr val="808080">
                  <a:alpha val="34900"/>
                </a:srgbClr>
              </a:outerShdw>
            </a:effectLst>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Pr>
                <a:t>Cell</a:t>
              </a:r>
            </a:p>
          </p:txBody>
        </p:sp>
        <p:sp>
          <p:nvSpPr>
            <p:cNvPr id="1477" name="Shape 1477"/>
            <p:cNvSpPr/>
            <p:nvPr/>
          </p:nvSpPr>
          <p:spPr>
            <a:xfrm>
              <a:off x="5477046" y="3213241"/>
              <a:ext cx="225300" cy="222299"/>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78" name="Shape 1478"/>
          <p:cNvGrpSpPr/>
          <p:nvPr/>
        </p:nvGrpSpPr>
        <p:grpSpPr>
          <a:xfrm>
            <a:off x="3062621" y="3767449"/>
            <a:ext cx="999819" cy="382500"/>
            <a:chOff x="5253516" y="1948851"/>
            <a:chExt cx="999819" cy="382500"/>
          </a:xfrm>
        </p:grpSpPr>
        <p:sp>
          <p:nvSpPr>
            <p:cNvPr id="1479" name="Shape 1479"/>
            <p:cNvSpPr/>
            <p:nvPr/>
          </p:nvSpPr>
          <p:spPr>
            <a:xfrm rot="-2700000">
              <a:off x="5666621" y="2100608"/>
              <a:ext cx="153159" cy="153159"/>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80" name="Shape 1480"/>
            <p:cNvSpPr/>
            <p:nvPr/>
          </p:nvSpPr>
          <p:spPr>
            <a:xfrm rot="5400000">
              <a:off x="5551566" y="1650801"/>
              <a:ext cx="382500" cy="978600"/>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81" name="Shape 1481"/>
            <p:cNvSpPr/>
            <p:nvPr/>
          </p:nvSpPr>
          <p:spPr>
            <a:xfrm>
              <a:off x="6076035" y="2019834"/>
              <a:ext cx="177300" cy="226800"/>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82" name="Shape 1482"/>
          <p:cNvGrpSpPr/>
          <p:nvPr/>
        </p:nvGrpSpPr>
        <p:grpSpPr>
          <a:xfrm>
            <a:off x="4684187" y="2848324"/>
            <a:ext cx="999819" cy="382500"/>
            <a:chOff x="3551716" y="3809541"/>
            <a:chExt cx="999819" cy="382500"/>
          </a:xfrm>
        </p:grpSpPr>
        <p:sp>
          <p:nvSpPr>
            <p:cNvPr id="1483" name="Shape 1483"/>
            <p:cNvSpPr/>
            <p:nvPr/>
          </p:nvSpPr>
          <p:spPr>
            <a:xfrm rot="-2700000">
              <a:off x="3964821" y="3961297"/>
              <a:ext cx="153159" cy="153159"/>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84" name="Shape 1484"/>
            <p:cNvSpPr/>
            <p:nvPr/>
          </p:nvSpPr>
          <p:spPr>
            <a:xfrm rot="5400000">
              <a:off x="3849766" y="3511491"/>
              <a:ext cx="382500" cy="978600"/>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85" name="Shape 1485"/>
            <p:cNvSpPr/>
            <p:nvPr/>
          </p:nvSpPr>
          <p:spPr>
            <a:xfrm>
              <a:off x="4374235" y="3880523"/>
              <a:ext cx="177300" cy="226800"/>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grpSp>
        <p:nvGrpSpPr>
          <p:cNvPr id="1486" name="Shape 1486"/>
          <p:cNvGrpSpPr/>
          <p:nvPr/>
        </p:nvGrpSpPr>
        <p:grpSpPr>
          <a:xfrm>
            <a:off x="4675398" y="1896481"/>
            <a:ext cx="999819" cy="382500"/>
            <a:chOff x="3551716" y="3809541"/>
            <a:chExt cx="999819" cy="382500"/>
          </a:xfrm>
        </p:grpSpPr>
        <p:sp>
          <p:nvSpPr>
            <p:cNvPr id="1487" name="Shape 1487"/>
            <p:cNvSpPr/>
            <p:nvPr/>
          </p:nvSpPr>
          <p:spPr>
            <a:xfrm rot="-2700000">
              <a:off x="3964821" y="3961297"/>
              <a:ext cx="153159" cy="153159"/>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88" name="Shape 1488"/>
            <p:cNvSpPr/>
            <p:nvPr/>
          </p:nvSpPr>
          <p:spPr>
            <a:xfrm rot="5400000">
              <a:off x="3849766" y="3511491"/>
              <a:ext cx="382500" cy="978600"/>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89" name="Shape 1489"/>
            <p:cNvSpPr/>
            <p:nvPr/>
          </p:nvSpPr>
          <p:spPr>
            <a:xfrm>
              <a:off x="4374235" y="3880523"/>
              <a:ext cx="177300" cy="226800"/>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sp>
        <p:nvSpPr>
          <p:cNvPr id="1490" name="Shape 1490"/>
          <p:cNvSpPr/>
          <p:nvPr/>
        </p:nvSpPr>
        <p:spPr>
          <a:xfrm>
            <a:off x="4457785" y="1109023"/>
            <a:ext cx="1447800" cy="3200400"/>
          </a:xfrm>
          <a:prstGeom prst="rect">
            <a:avLst/>
          </a:prstGeom>
          <a:noFill/>
          <a:ln cap="flat" cmpd="sng" w="12700">
            <a:solidFill>
              <a:schemeClr val="lt2"/>
            </a:solidFill>
            <a:prstDash val="dash"/>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8881"/>
              </a:buClr>
              <a:buFont typeface="Arial"/>
              <a:buNone/>
            </a:pPr>
            <a:r>
              <a:rPr lang="en-US">
                <a:solidFill>
                  <a:srgbClr val="008881"/>
                </a:solidFill>
              </a:rPr>
              <a:t>AZ3</a:t>
            </a:r>
          </a:p>
        </p:txBody>
      </p:sp>
      <p:sp>
        <p:nvSpPr>
          <p:cNvPr id="1491" name="Shape 1491"/>
          <p:cNvSpPr/>
          <p:nvPr/>
        </p:nvSpPr>
        <p:spPr>
          <a:xfrm>
            <a:off x="1206120" y="1109037"/>
            <a:ext cx="1447800" cy="3200400"/>
          </a:xfrm>
          <a:prstGeom prst="rect">
            <a:avLst/>
          </a:prstGeom>
          <a:solidFill>
            <a:srgbClr val="B7B7B7">
              <a:alpha val="88630"/>
            </a:srgbClr>
          </a:solidFill>
          <a:ln cap="flat" cmpd="sng" w="12700">
            <a:solidFill>
              <a:srgbClr val="004440"/>
            </a:solidFill>
            <a:prstDash val="dash"/>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DBDBDB"/>
              </a:solidFill>
              <a:latin typeface="Arial"/>
              <a:ea typeface="Arial"/>
              <a:cs typeface="Arial"/>
              <a:sym typeface="Arial"/>
            </a:endParaRPr>
          </a:p>
        </p:txBody>
      </p:sp>
      <p:grpSp>
        <p:nvGrpSpPr>
          <p:cNvPr id="1492" name="Shape 1492"/>
          <p:cNvGrpSpPr/>
          <p:nvPr/>
        </p:nvGrpSpPr>
        <p:grpSpPr>
          <a:xfrm>
            <a:off x="4662820" y="3745388"/>
            <a:ext cx="999819" cy="382500"/>
            <a:chOff x="3551716" y="4735637"/>
            <a:chExt cx="999819" cy="382500"/>
          </a:xfrm>
        </p:grpSpPr>
        <p:sp>
          <p:nvSpPr>
            <p:cNvPr id="1493" name="Shape 1493"/>
            <p:cNvSpPr/>
            <p:nvPr/>
          </p:nvSpPr>
          <p:spPr>
            <a:xfrm rot="-2700000">
              <a:off x="3964821" y="4875697"/>
              <a:ext cx="153159" cy="153159"/>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94" name="Shape 1494"/>
            <p:cNvSpPr/>
            <p:nvPr/>
          </p:nvSpPr>
          <p:spPr>
            <a:xfrm rot="5400000">
              <a:off x="3849766" y="4437587"/>
              <a:ext cx="382500" cy="978600"/>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lt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95" name="Shape 1495"/>
            <p:cNvSpPr/>
            <p:nvPr/>
          </p:nvSpPr>
          <p:spPr>
            <a:xfrm>
              <a:off x="4374235" y="4794923"/>
              <a:ext cx="177300" cy="226800"/>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pic>
        <p:nvPicPr>
          <p:cNvPr id="1496" name="Shape 1496"/>
          <p:cNvPicPr preferRelativeResize="0"/>
          <p:nvPr/>
        </p:nvPicPr>
        <p:blipFill rotWithShape="1">
          <a:blip r:embed="rId3">
            <a:alphaModFix/>
          </a:blip>
          <a:srcRect b="9846" l="20056" r="12183" t="9247"/>
          <a:stretch/>
        </p:blipFill>
        <p:spPr>
          <a:xfrm>
            <a:off x="1436400" y="1877443"/>
            <a:ext cx="1041599" cy="1517700"/>
          </a:xfrm>
          <a:prstGeom prst="rect">
            <a:avLst/>
          </a:prstGeom>
          <a:noFill/>
          <a:ln>
            <a:noFill/>
          </a:ln>
        </p:spPr>
      </p:pic>
      <p:sp>
        <p:nvSpPr>
          <p:cNvPr id="1497" name="Shape 1497"/>
          <p:cNvSpPr txBox="1"/>
          <p:nvPr>
            <p:ph type="title"/>
          </p:nvPr>
        </p:nvSpPr>
        <p:spPr>
          <a:xfrm>
            <a:off x="138112" y="104021"/>
            <a:ext cx="8410500" cy="460500"/>
          </a:xfrm>
          <a:prstGeom prst="rect">
            <a:avLst/>
          </a:prstGeom>
          <a:noFill/>
          <a:ln>
            <a:noFill/>
          </a:ln>
        </p:spPr>
        <p:txBody>
          <a:bodyPr anchorCtr="0" anchor="t" bIns="91425" lIns="91425" rIns="91425" tIns="91425">
            <a:noAutofit/>
          </a:bodyPr>
          <a:lstStyle/>
          <a:p>
            <a:pPr indent="0" lvl="0" marL="0" marR="0" rtl="0">
              <a:lnSpc>
                <a:spcPct val="90000"/>
              </a:lnSpc>
              <a:spcBef>
                <a:spcPts val="0"/>
              </a:spcBef>
              <a:spcAft>
                <a:spcPts val="0"/>
              </a:spcAft>
              <a:buClr>
                <a:schemeClr val="dk2"/>
              </a:buClr>
              <a:buSzPct val="25000"/>
              <a:buFont typeface="Arial"/>
              <a:buNone/>
            </a:pPr>
            <a:r>
              <a:rPr lang="en-US" sz="2800">
                <a:solidFill>
                  <a:schemeClr val="dk2"/>
                </a:solidFill>
              </a:rPr>
              <a:t>2. Within a DC using Availability Zones </a:t>
            </a:r>
          </a:p>
        </p:txBody>
      </p:sp>
      <p:sp>
        <p:nvSpPr>
          <p:cNvPr id="1498" name="Shape 1498"/>
          <p:cNvSpPr txBox="1"/>
          <p:nvPr/>
        </p:nvSpPr>
        <p:spPr>
          <a:xfrm>
            <a:off x="6329425" y="895350"/>
            <a:ext cx="2430300" cy="1134000"/>
          </a:xfrm>
          <a:prstGeom prst="rect">
            <a:avLst/>
          </a:prstGeom>
          <a:noFill/>
          <a:ln>
            <a:noFill/>
          </a:ln>
        </p:spPr>
        <p:txBody>
          <a:bodyPr anchorCtr="0" anchor="ctr" bIns="91425" lIns="91425" rIns="91425" tIns="91425">
            <a:noAutofit/>
          </a:bodyPr>
          <a:lstStyle/>
          <a:p>
            <a:pPr lvl="0" rtl="0">
              <a:spcBef>
                <a:spcPts val="0"/>
              </a:spcBef>
              <a:buNone/>
            </a:pPr>
            <a:r>
              <a:rPr lang="en-US">
                <a:solidFill>
                  <a:schemeClr val="dk2"/>
                </a:solidFill>
              </a:rPr>
              <a:t>Availability Zones are vSphere Clusters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8"/>
                                        </p:tgtEl>
                                        <p:attrNameLst>
                                          <p:attrName>style.visibility</p:attrName>
                                        </p:attrNameLst>
                                      </p:cBhvr>
                                      <p:to>
                                        <p:strVal val="visible"/>
                                      </p:to>
                                    </p:set>
                                    <p:anim calcmode="lin" valueType="num">
                                      <p:cBhvr additive="base">
                                        <p:cTn dur="1000"/>
                                        <p:tgtEl>
                                          <p:spTgt spid="14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67"/>
                                        </p:tgtEl>
                                        <p:attrNameLst>
                                          <p:attrName>style.visibility</p:attrName>
                                        </p:attrNameLst>
                                      </p:cBhvr>
                                      <p:to>
                                        <p:strVal val="visible"/>
                                      </p:to>
                                    </p:set>
                                    <p:anim calcmode="lin" valueType="num">
                                      <p:cBhvr additive="base">
                                        <p:cTn dur="500"/>
                                        <p:tgtEl>
                                          <p:spTgt spid="146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439"/>
                                        </p:tgtEl>
                                        <p:attrNameLst>
                                          <p:attrName>style.visibility</p:attrName>
                                        </p:attrNameLst>
                                      </p:cBhvr>
                                      <p:to>
                                        <p:strVal val="visible"/>
                                      </p:to>
                                    </p:set>
                                    <p:anim calcmode="lin" valueType="num">
                                      <p:cBhvr additive="base">
                                        <p:cTn dur="500"/>
                                        <p:tgtEl>
                                          <p:spTgt spid="143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461"/>
                                        </p:tgtEl>
                                        <p:attrNameLst>
                                          <p:attrName>style.visibility</p:attrName>
                                        </p:attrNameLst>
                                      </p:cBhvr>
                                      <p:to>
                                        <p:strVal val="visible"/>
                                      </p:to>
                                    </p:set>
                                    <p:anim calcmode="lin" valueType="num">
                                      <p:cBhvr additive="base">
                                        <p:cTn dur="500"/>
                                        <p:tgtEl>
                                          <p:spTgt spid="146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1443"/>
                                        </p:tgtEl>
                                        <p:attrNameLst>
                                          <p:attrName>style.visibility</p:attrName>
                                        </p:attrNameLst>
                                      </p:cBhvr>
                                      <p:to>
                                        <p:strVal val="visible"/>
                                      </p:to>
                                    </p:set>
                                    <p:anim calcmode="lin" valueType="num">
                                      <p:cBhvr additive="base">
                                        <p:cTn dur="500"/>
                                        <p:tgtEl>
                                          <p:spTgt spid="144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457"/>
                                        </p:tgtEl>
                                        <p:attrNameLst>
                                          <p:attrName>style.visibility</p:attrName>
                                        </p:attrNameLst>
                                      </p:cBhvr>
                                      <p:to>
                                        <p:strVal val="visible"/>
                                      </p:to>
                                    </p:set>
                                    <p:anim calcmode="lin" valueType="num">
                                      <p:cBhvr additive="base">
                                        <p:cTn dur="500"/>
                                        <p:tgtEl>
                                          <p:spTgt spid="1457"/>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1486"/>
                                        </p:tgtEl>
                                        <p:attrNameLst>
                                          <p:attrName>style.visibility</p:attrName>
                                        </p:attrNameLst>
                                      </p:cBhvr>
                                      <p:to>
                                        <p:strVal val="visible"/>
                                      </p:to>
                                    </p:set>
                                    <p:anim calcmode="lin" valueType="num">
                                      <p:cBhvr additive="base">
                                        <p:cTn dur="500"/>
                                        <p:tgtEl>
                                          <p:spTgt spid="1486"/>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1482"/>
                                        </p:tgtEl>
                                        <p:attrNameLst>
                                          <p:attrName>style.visibility</p:attrName>
                                        </p:attrNameLst>
                                      </p:cBhvr>
                                      <p:to>
                                        <p:strVal val="visible"/>
                                      </p:to>
                                    </p:set>
                                    <p:anim calcmode="lin" valueType="num">
                                      <p:cBhvr additive="base">
                                        <p:cTn dur="500"/>
                                        <p:tgtEl>
                                          <p:spTgt spid="1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1478"/>
                                        </p:tgtEl>
                                        <p:attrNameLst>
                                          <p:attrName>style.visibility</p:attrName>
                                        </p:attrNameLst>
                                      </p:cBhvr>
                                      <p:to>
                                        <p:strVal val="visible"/>
                                      </p:to>
                                    </p:set>
                                    <p:anim calcmode="lin" valueType="num">
                                      <p:cBhvr additive="base">
                                        <p:cTn dur="500"/>
                                        <p:tgtEl>
                                          <p:spTgt spid="1478"/>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1492"/>
                                        </p:tgtEl>
                                        <p:attrNameLst>
                                          <p:attrName>style.visibility</p:attrName>
                                        </p:attrNameLst>
                                      </p:cBhvr>
                                      <p:to>
                                        <p:strVal val="visible"/>
                                      </p:to>
                                    </p:set>
                                    <p:anim calcmode="lin" valueType="num">
                                      <p:cBhvr additive="base">
                                        <p:cTn dur="500"/>
                                        <p:tgtEl>
                                          <p:spTgt spid="14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02" name="Shape 1502"/>
        <p:cNvGrpSpPr/>
        <p:nvPr/>
      </p:nvGrpSpPr>
      <p:grpSpPr>
        <a:xfrm>
          <a:off x="0" y="0"/>
          <a:ext cx="0" cy="0"/>
          <a:chOff x="0" y="0"/>
          <a:chExt cx="0" cy="0"/>
        </a:xfrm>
      </p:grpSpPr>
      <p:sp>
        <p:nvSpPr>
          <p:cNvPr id="1503" name="Shape 1503"/>
          <p:cNvSpPr txBox="1"/>
          <p:nvPr>
            <p:ph type="ctrTitle"/>
          </p:nvPr>
        </p:nvSpPr>
        <p:spPr>
          <a:xfrm>
            <a:off x="1017587" y="1451429"/>
            <a:ext cx="7848222" cy="909200"/>
          </a:xfrm>
          <a:prstGeom prst="rect">
            <a:avLst/>
          </a:prstGeom>
          <a:noFill/>
          <a:ln>
            <a:noFill/>
          </a:ln>
        </p:spPr>
        <p:txBody>
          <a:bodyPr anchorCtr="0" anchor="b" bIns="91425" lIns="91425" rIns="91425" tIns="91425">
            <a:noAutofit/>
          </a:bodyPr>
          <a:lstStyle/>
          <a:p>
            <a:pPr indent="0" lvl="0" marL="0" marR="0" rtl="0" algn="l">
              <a:lnSpc>
                <a:spcPct val="90000"/>
              </a:lnSpc>
              <a:spcBef>
                <a:spcPts val="0"/>
              </a:spcBef>
              <a:spcAft>
                <a:spcPts val="0"/>
              </a:spcAft>
              <a:buClr>
                <a:srgbClr val="F27C3A"/>
              </a:buClr>
              <a:buSzPct val="25000"/>
              <a:buFont typeface="Arial"/>
              <a:buNone/>
            </a:pPr>
            <a:r>
              <a:rPr b="0" i="0" lang="en-US" sz="4000" u="none" cap="none" strike="noStrike">
                <a:solidFill>
                  <a:srgbClr val="F27C3A"/>
                </a:solidFill>
                <a:latin typeface="Arial"/>
                <a:ea typeface="Arial"/>
                <a:cs typeface="Arial"/>
                <a:sym typeface="Arial"/>
              </a:rPr>
              <a:t>Platform Monitoring</a:t>
            </a:r>
          </a:p>
        </p:txBody>
      </p:sp>
      <p:sp>
        <p:nvSpPr>
          <p:cNvPr id="1504" name="Shape 1504"/>
          <p:cNvSpPr txBox="1"/>
          <p:nvPr/>
        </p:nvSpPr>
        <p:spPr>
          <a:xfrm>
            <a:off x="1026053" y="2447127"/>
            <a:ext cx="6048374" cy="56276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400" u="none" cap="none" strike="noStrike">
                <a:solidFill>
                  <a:srgbClr val="FFFFFF"/>
                </a:solidFill>
                <a:latin typeface="Arial"/>
                <a:ea typeface="Arial"/>
                <a:cs typeface="Arial"/>
                <a:sym typeface="Arial"/>
              </a:rPr>
              <a:t>Overview</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08" name="Shape 1508"/>
        <p:cNvGrpSpPr/>
        <p:nvPr/>
      </p:nvGrpSpPr>
      <p:grpSpPr>
        <a:xfrm>
          <a:off x="0" y="0"/>
          <a:ext cx="0" cy="0"/>
          <a:chOff x="0" y="0"/>
          <a:chExt cx="0" cy="0"/>
        </a:xfrm>
      </p:grpSpPr>
      <p:pic>
        <p:nvPicPr>
          <p:cNvPr descr="Stocksy_txp157cab05rEJ000_Medium_423382.jpg" id="1509" name="Shape 1509"/>
          <p:cNvPicPr preferRelativeResize="0"/>
          <p:nvPr/>
        </p:nvPicPr>
        <p:blipFill rotWithShape="1">
          <a:blip r:embed="rId3">
            <a:alphaModFix/>
          </a:blip>
          <a:srcRect b="0" l="0" r="0" t="15584"/>
          <a:stretch/>
        </p:blipFill>
        <p:spPr>
          <a:xfrm>
            <a:off x="0" y="0"/>
            <a:ext cx="9144000" cy="5143499"/>
          </a:xfrm>
          <a:prstGeom prst="rect">
            <a:avLst/>
          </a:prstGeom>
          <a:noFill/>
          <a:ln>
            <a:noFill/>
          </a:ln>
        </p:spPr>
      </p:pic>
      <p:sp>
        <p:nvSpPr>
          <p:cNvPr id="1510" name="Shape 1510"/>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nvGrpSpPr>
          <p:cNvPr id="1511" name="Shape 1511"/>
          <p:cNvGrpSpPr/>
          <p:nvPr/>
        </p:nvGrpSpPr>
        <p:grpSpPr>
          <a:xfrm>
            <a:off x="3754005" y="2328640"/>
            <a:ext cx="1187449" cy="800194"/>
            <a:chOff x="1314450" y="2381250"/>
            <a:chExt cx="1847849" cy="1245222"/>
          </a:xfrm>
        </p:grpSpPr>
        <p:sp>
          <p:nvSpPr>
            <p:cNvPr id="1512" name="Shape 1512"/>
            <p:cNvSpPr/>
            <p:nvPr/>
          </p:nvSpPr>
          <p:spPr>
            <a:xfrm>
              <a:off x="1752600" y="2806700"/>
              <a:ext cx="1028700" cy="635000"/>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pic>
          <p:nvPicPr>
            <p:cNvPr descr="cf-green.png" id="1513" name="Shape 1513"/>
            <p:cNvPicPr preferRelativeResize="0"/>
            <p:nvPr/>
          </p:nvPicPr>
          <p:blipFill rotWithShape="1">
            <a:blip r:embed="rId4">
              <a:alphaModFix/>
            </a:blip>
            <a:srcRect b="0" l="0" r="0" t="0"/>
            <a:stretch/>
          </p:blipFill>
          <p:spPr>
            <a:xfrm>
              <a:off x="1314450" y="2381250"/>
              <a:ext cx="1847849" cy="1245222"/>
            </a:xfrm>
            <a:prstGeom prst="rect">
              <a:avLst/>
            </a:prstGeom>
            <a:noFill/>
            <a:ln>
              <a:noFill/>
            </a:ln>
          </p:spPr>
        </p:pic>
      </p:grpSp>
      <p:cxnSp>
        <p:nvCxnSpPr>
          <p:cNvPr id="1514" name="Shape 1514"/>
          <p:cNvCxnSpPr/>
          <p:nvPr/>
        </p:nvCxnSpPr>
        <p:spPr>
          <a:xfrm>
            <a:off x="596900" y="2111130"/>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1515" name="Shape 1515"/>
          <p:cNvCxnSpPr/>
          <p:nvPr/>
        </p:nvCxnSpPr>
        <p:spPr>
          <a:xfrm>
            <a:off x="596900" y="3428753"/>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sp>
        <p:nvSpPr>
          <p:cNvPr id="1516" name="Shape 1516"/>
          <p:cNvSpPr txBox="1"/>
          <p:nvPr/>
        </p:nvSpPr>
        <p:spPr>
          <a:xfrm>
            <a:off x="1820793" y="1336858"/>
            <a:ext cx="5209486" cy="460500"/>
          </a:xfrm>
          <a:prstGeom prst="rect">
            <a:avLst/>
          </a:prstGeom>
          <a:noFill/>
          <a:ln>
            <a:noFill/>
          </a:ln>
        </p:spPr>
        <p:txBody>
          <a:bodyPr anchorCtr="0" anchor="t" bIns="0" lIns="0" rIns="0" tIns="0">
            <a:noAutofit/>
          </a:bodyPr>
          <a:lstStyle/>
          <a:p>
            <a:pPr indent="0" lvl="0" marL="0" marR="0" rtl="0" algn="just">
              <a:lnSpc>
                <a:spcPct val="90000"/>
              </a:lnSpc>
              <a:spcBef>
                <a:spcPts val="0"/>
              </a:spcBef>
              <a:spcAft>
                <a:spcPts val="0"/>
              </a:spcAft>
              <a:buClr>
                <a:srgbClr val="000000"/>
              </a:buClr>
              <a:buFont typeface="Arial"/>
              <a:buNone/>
            </a:pPr>
            <a:r>
              <a:t/>
            </a:r>
            <a:endParaRPr b="1" i="0" sz="4500" u="none" cap="none" strike="noStrike">
              <a:solidFill>
                <a:srgbClr val="008881"/>
              </a:solidFill>
              <a:latin typeface="Arial"/>
              <a:ea typeface="Arial"/>
              <a:cs typeface="Arial"/>
              <a:sym typeface="Arial"/>
            </a:endParaRPr>
          </a:p>
        </p:txBody>
      </p:sp>
      <p:sp>
        <p:nvSpPr>
          <p:cNvPr id="1517" name="Shape 1517"/>
          <p:cNvSpPr txBox="1"/>
          <p:nvPr/>
        </p:nvSpPr>
        <p:spPr>
          <a:xfrm>
            <a:off x="205956" y="1396070"/>
            <a:ext cx="8410499" cy="4605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74CEC7"/>
              </a:buClr>
              <a:buSzPct val="25000"/>
              <a:buFont typeface="Arial"/>
              <a:buNone/>
            </a:pPr>
            <a:r>
              <a:rPr b="1" i="0" lang="en-US" sz="3200" u="none" cap="none" strike="noStrike">
                <a:solidFill>
                  <a:srgbClr val="74CEC7"/>
                </a:solidFill>
                <a:latin typeface="Arial"/>
                <a:ea typeface="Arial"/>
                <a:cs typeface="Arial"/>
                <a:sym typeface="Arial"/>
              </a:rPr>
              <a:t>D E M O</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21" name="Shape 1521"/>
        <p:cNvGrpSpPr/>
        <p:nvPr/>
      </p:nvGrpSpPr>
      <p:grpSpPr>
        <a:xfrm>
          <a:off x="0" y="0"/>
          <a:ext cx="0" cy="0"/>
          <a:chOff x="0" y="0"/>
          <a:chExt cx="0" cy="0"/>
        </a:xfrm>
      </p:grpSpPr>
      <p:sp>
        <p:nvSpPr>
          <p:cNvPr id="1522" name="Shape 1522"/>
          <p:cNvSpPr/>
          <p:nvPr/>
        </p:nvSpPr>
        <p:spPr>
          <a:xfrm>
            <a:off x="937184" y="1353704"/>
            <a:ext cx="3492648" cy="738664"/>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27C3A"/>
              </a:buClr>
              <a:buSzPct val="25000"/>
              <a:buFont typeface="Arial"/>
              <a:buNone/>
            </a:pPr>
            <a:r>
              <a:rPr b="0" i="0" lang="en-US" sz="1600" u="none" cap="none" strike="noStrike">
                <a:solidFill>
                  <a:srgbClr val="666666"/>
                </a:solidFill>
                <a:latin typeface="Arial"/>
                <a:ea typeface="Arial"/>
                <a:cs typeface="Arial"/>
                <a:sym typeface="Arial"/>
              </a:rPr>
              <a:t>Pivotal Ops Metrics provides a single JMX interface to access metrics for each Pivotal CF component</a:t>
            </a:r>
          </a:p>
        </p:txBody>
      </p:sp>
      <p:pic>
        <p:nvPicPr>
          <p:cNvPr id="1523" name="Shape 1523"/>
          <p:cNvPicPr preferRelativeResize="0"/>
          <p:nvPr/>
        </p:nvPicPr>
        <p:blipFill rotWithShape="1">
          <a:blip r:embed="rId3">
            <a:alphaModFix/>
          </a:blip>
          <a:srcRect b="0" l="0" r="0" t="0"/>
          <a:stretch/>
        </p:blipFill>
        <p:spPr>
          <a:xfrm>
            <a:off x="5217455" y="852012"/>
            <a:ext cx="3201197" cy="3658509"/>
          </a:xfrm>
          <a:prstGeom prst="rect">
            <a:avLst/>
          </a:prstGeom>
          <a:noFill/>
          <a:ln>
            <a:noFill/>
          </a:ln>
        </p:spPr>
      </p:pic>
      <p:sp>
        <p:nvSpPr>
          <p:cNvPr id="1524" name="Shape 1524"/>
          <p:cNvSpPr/>
          <p:nvPr/>
        </p:nvSpPr>
        <p:spPr>
          <a:xfrm>
            <a:off x="937184" y="2410271"/>
            <a:ext cx="3492648" cy="246220"/>
          </a:xfrm>
          <a:prstGeom prst="rect">
            <a:avLst/>
          </a:prstGeom>
          <a:noFill/>
          <a:ln>
            <a:noFill/>
          </a:ln>
        </p:spPr>
        <p:txBody>
          <a:bodyPr anchorCtr="0" anchor="t" bIns="0" lIns="0" rIns="0" tIns="0">
            <a:noAutofit/>
          </a:bodyPr>
          <a:lstStyle/>
          <a:p>
            <a:pPr indent="-160421" lvl="0" marL="160421" marR="0" rtl="0" algn="l">
              <a:lnSpc>
                <a:spcPct val="100000"/>
              </a:lnSpc>
              <a:spcBef>
                <a:spcPts val="0"/>
              </a:spcBef>
              <a:spcAft>
                <a:spcPts val="0"/>
              </a:spcAft>
              <a:buClr>
                <a:srgbClr val="666666"/>
              </a:buClr>
              <a:buSzPct val="100000"/>
              <a:buFont typeface="Arial"/>
              <a:buChar char="•"/>
            </a:pPr>
            <a:r>
              <a:rPr b="0" i="0" lang="en-US" sz="1600" u="none" cap="none" strike="noStrike">
                <a:solidFill>
                  <a:srgbClr val="666666"/>
                </a:solidFill>
                <a:latin typeface="Arial"/>
                <a:ea typeface="Arial"/>
                <a:cs typeface="Arial"/>
                <a:sym typeface="Arial"/>
              </a:rPr>
              <a:t>Cells</a:t>
            </a:r>
          </a:p>
        </p:txBody>
      </p:sp>
      <p:sp>
        <p:nvSpPr>
          <p:cNvPr id="1525" name="Shape 1525"/>
          <p:cNvSpPr/>
          <p:nvPr/>
        </p:nvSpPr>
        <p:spPr>
          <a:xfrm>
            <a:off x="937184" y="2803888"/>
            <a:ext cx="3492648" cy="246220"/>
          </a:xfrm>
          <a:prstGeom prst="rect">
            <a:avLst/>
          </a:prstGeom>
          <a:noFill/>
          <a:ln>
            <a:noFill/>
          </a:ln>
        </p:spPr>
        <p:txBody>
          <a:bodyPr anchorCtr="0" anchor="t" bIns="0" lIns="0" rIns="0" tIns="0">
            <a:noAutofit/>
          </a:bodyPr>
          <a:lstStyle/>
          <a:p>
            <a:pPr indent="-160421" lvl="0" marL="160421" marR="0" rtl="0" algn="l">
              <a:lnSpc>
                <a:spcPct val="100000"/>
              </a:lnSpc>
              <a:spcBef>
                <a:spcPts val="0"/>
              </a:spcBef>
              <a:spcAft>
                <a:spcPts val="0"/>
              </a:spcAft>
              <a:buClr>
                <a:srgbClr val="666666"/>
              </a:buClr>
              <a:buSzPct val="100000"/>
              <a:buFont typeface="Arial"/>
              <a:buChar char="•"/>
            </a:pPr>
            <a:r>
              <a:rPr b="0" i="0" lang="en-US" sz="1600" u="none" cap="none" strike="noStrike">
                <a:solidFill>
                  <a:srgbClr val="666666"/>
                </a:solidFill>
                <a:latin typeface="Arial"/>
                <a:ea typeface="Arial"/>
                <a:cs typeface="Arial"/>
                <a:sym typeface="Arial"/>
              </a:rPr>
              <a:t>Cloud Controllers</a:t>
            </a:r>
          </a:p>
        </p:txBody>
      </p:sp>
      <p:sp>
        <p:nvSpPr>
          <p:cNvPr id="1526" name="Shape 1526"/>
          <p:cNvSpPr/>
          <p:nvPr/>
        </p:nvSpPr>
        <p:spPr>
          <a:xfrm>
            <a:off x="937184" y="3145743"/>
            <a:ext cx="3492648" cy="246220"/>
          </a:xfrm>
          <a:prstGeom prst="rect">
            <a:avLst/>
          </a:prstGeom>
          <a:noFill/>
          <a:ln>
            <a:noFill/>
          </a:ln>
        </p:spPr>
        <p:txBody>
          <a:bodyPr anchorCtr="0" anchor="t" bIns="0" lIns="0" rIns="0" tIns="0">
            <a:noAutofit/>
          </a:bodyPr>
          <a:lstStyle/>
          <a:p>
            <a:pPr indent="-160421" lvl="0" marL="160421" marR="0" rtl="0" algn="l">
              <a:lnSpc>
                <a:spcPct val="100000"/>
              </a:lnSpc>
              <a:spcBef>
                <a:spcPts val="0"/>
              </a:spcBef>
              <a:spcAft>
                <a:spcPts val="0"/>
              </a:spcAft>
              <a:buClr>
                <a:srgbClr val="666666"/>
              </a:buClr>
              <a:buSzPct val="100000"/>
              <a:buFont typeface="Arial"/>
              <a:buChar char="•"/>
            </a:pPr>
            <a:r>
              <a:rPr b="0" i="0" lang="en-US" sz="1600" u="none" cap="none" strike="noStrike">
                <a:solidFill>
                  <a:srgbClr val="666666"/>
                </a:solidFill>
                <a:latin typeface="Arial"/>
                <a:ea typeface="Arial"/>
                <a:cs typeface="Arial"/>
                <a:sym typeface="Arial"/>
              </a:rPr>
              <a:t>Routers</a:t>
            </a:r>
          </a:p>
        </p:txBody>
      </p:sp>
      <p:sp>
        <p:nvSpPr>
          <p:cNvPr id="1527" name="Shape 1527"/>
          <p:cNvSpPr/>
          <p:nvPr/>
        </p:nvSpPr>
        <p:spPr>
          <a:xfrm>
            <a:off x="937184" y="3507323"/>
            <a:ext cx="3492648" cy="246220"/>
          </a:xfrm>
          <a:prstGeom prst="rect">
            <a:avLst/>
          </a:prstGeom>
          <a:noFill/>
          <a:ln>
            <a:noFill/>
          </a:ln>
        </p:spPr>
        <p:txBody>
          <a:bodyPr anchorCtr="0" anchor="t" bIns="0" lIns="0" rIns="0" tIns="0">
            <a:noAutofit/>
          </a:bodyPr>
          <a:lstStyle/>
          <a:p>
            <a:pPr indent="-160421" lvl="0" marL="160421" marR="0" rtl="0" algn="l">
              <a:lnSpc>
                <a:spcPct val="100000"/>
              </a:lnSpc>
              <a:spcBef>
                <a:spcPts val="0"/>
              </a:spcBef>
              <a:spcAft>
                <a:spcPts val="0"/>
              </a:spcAft>
              <a:buClr>
                <a:srgbClr val="666666"/>
              </a:buClr>
              <a:buSzPct val="100000"/>
              <a:buFont typeface="Arial"/>
              <a:buChar char="•"/>
            </a:pPr>
            <a:r>
              <a:rPr b="0" i="0" lang="en-US" sz="1600" u="none" cap="none" strike="noStrike">
                <a:solidFill>
                  <a:srgbClr val="666666"/>
                </a:solidFill>
                <a:latin typeface="Arial"/>
                <a:ea typeface="Arial"/>
                <a:cs typeface="Arial"/>
                <a:sym typeface="Arial"/>
              </a:rPr>
              <a:t>Health Managers</a:t>
            </a:r>
          </a:p>
        </p:txBody>
      </p:sp>
      <p:sp>
        <p:nvSpPr>
          <p:cNvPr id="1528" name="Shape 1528"/>
          <p:cNvSpPr/>
          <p:nvPr/>
        </p:nvSpPr>
        <p:spPr>
          <a:xfrm>
            <a:off x="937184" y="3911480"/>
            <a:ext cx="3492648" cy="246220"/>
          </a:xfrm>
          <a:prstGeom prst="rect">
            <a:avLst/>
          </a:prstGeom>
          <a:noFill/>
          <a:ln>
            <a:noFill/>
          </a:ln>
        </p:spPr>
        <p:txBody>
          <a:bodyPr anchorCtr="0" anchor="t" bIns="0" lIns="0" rIns="0" tIns="0">
            <a:noAutofit/>
          </a:bodyPr>
          <a:lstStyle/>
          <a:p>
            <a:pPr indent="-160421" lvl="0" marL="160421" marR="0" rtl="0" algn="l">
              <a:lnSpc>
                <a:spcPct val="100000"/>
              </a:lnSpc>
              <a:spcBef>
                <a:spcPts val="0"/>
              </a:spcBef>
              <a:spcAft>
                <a:spcPts val="0"/>
              </a:spcAft>
              <a:buClr>
                <a:srgbClr val="666666"/>
              </a:buClr>
              <a:buSzPct val="100000"/>
              <a:buFont typeface="Arial"/>
              <a:buChar char="•"/>
            </a:pPr>
            <a:r>
              <a:rPr b="0" i="0" lang="en-US" sz="1600" u="none" cap="none" strike="noStrike">
                <a:solidFill>
                  <a:srgbClr val="666666"/>
                </a:solidFill>
                <a:latin typeface="Arial"/>
                <a:ea typeface="Arial"/>
                <a:cs typeface="Arial"/>
                <a:sym typeface="Arial"/>
              </a:rPr>
              <a:t>BBS, UAA, Login Server, …</a:t>
            </a:r>
          </a:p>
        </p:txBody>
      </p:sp>
      <p:sp>
        <p:nvSpPr>
          <p:cNvPr id="1529" name="Shape 1529"/>
          <p:cNvSpPr txBox="1"/>
          <p:nvPr/>
        </p:nvSpPr>
        <p:spPr>
          <a:xfrm>
            <a:off x="117715" y="128585"/>
            <a:ext cx="8410576" cy="533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2800" u="none" cap="none" strike="noStrike">
                <a:solidFill>
                  <a:srgbClr val="2C95DD"/>
                </a:solidFill>
                <a:latin typeface="Arial"/>
                <a:ea typeface="Arial"/>
                <a:cs typeface="Arial"/>
                <a:sym typeface="Arial"/>
              </a:rPr>
              <a:t>Platform Monitoring</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213" name="Shape 213"/>
        <p:cNvGrpSpPr/>
        <p:nvPr/>
      </p:nvGrpSpPr>
      <p:grpSpPr>
        <a:xfrm>
          <a:off x="0" y="0"/>
          <a:ext cx="0" cy="0"/>
          <a:chOff x="0" y="0"/>
          <a:chExt cx="0" cy="0"/>
        </a:xfrm>
      </p:grpSpPr>
      <p:sp>
        <p:nvSpPr>
          <p:cNvPr id="214" name="Shape 214"/>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Pr>
              <a:t>‹#›</a:t>
            </a:fld>
          </a:p>
        </p:txBody>
      </p:sp>
      <p:sp>
        <p:nvSpPr>
          <p:cNvPr id="215" name="Shape 215"/>
          <p:cNvSpPr/>
          <p:nvPr/>
        </p:nvSpPr>
        <p:spPr>
          <a:xfrm>
            <a:off x="6248992" y="3351573"/>
            <a:ext cx="2785656" cy="750353"/>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chemeClr val="lt1"/>
              </a:solidFill>
              <a:latin typeface="Arial"/>
              <a:ea typeface="Arial"/>
              <a:cs typeface="Arial"/>
              <a:sym typeface="Arial"/>
            </a:endParaRPr>
          </a:p>
        </p:txBody>
      </p:sp>
      <p:sp>
        <p:nvSpPr>
          <p:cNvPr id="216" name="Shape 216"/>
          <p:cNvSpPr/>
          <p:nvPr/>
        </p:nvSpPr>
        <p:spPr>
          <a:xfrm>
            <a:off x="5969735" y="2194183"/>
            <a:ext cx="1293529" cy="750353"/>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chemeClr val="lt1"/>
              </a:solidFill>
              <a:latin typeface="Arial"/>
              <a:ea typeface="Arial"/>
              <a:cs typeface="Arial"/>
              <a:sym typeface="Arial"/>
            </a:endParaRPr>
          </a:p>
        </p:txBody>
      </p:sp>
      <p:pic>
        <p:nvPicPr>
          <p:cNvPr id="217" name="Shape 217"/>
          <p:cNvPicPr preferRelativeResize="0"/>
          <p:nvPr/>
        </p:nvPicPr>
        <p:blipFill rotWithShape="1">
          <a:blip r:embed="rId3">
            <a:alphaModFix/>
          </a:blip>
          <a:srcRect b="0" l="0" r="0" t="0"/>
          <a:stretch/>
        </p:blipFill>
        <p:spPr>
          <a:xfrm>
            <a:off x="6620296" y="2259019"/>
            <a:ext cx="592630" cy="623989"/>
          </a:xfrm>
          <a:prstGeom prst="rect">
            <a:avLst/>
          </a:prstGeom>
          <a:noFill/>
          <a:ln>
            <a:noFill/>
          </a:ln>
        </p:spPr>
      </p:pic>
      <p:sp>
        <p:nvSpPr>
          <p:cNvPr id="218" name="Shape 218"/>
          <p:cNvSpPr/>
          <p:nvPr/>
        </p:nvSpPr>
        <p:spPr>
          <a:xfrm>
            <a:off x="5146660" y="1373984"/>
            <a:ext cx="1790812" cy="750353"/>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chemeClr val="lt1"/>
              </a:solidFill>
              <a:latin typeface="Arial"/>
              <a:ea typeface="Arial"/>
              <a:cs typeface="Arial"/>
              <a:sym typeface="Arial"/>
            </a:endParaRPr>
          </a:p>
        </p:txBody>
      </p:sp>
      <p:sp>
        <p:nvSpPr>
          <p:cNvPr id="219" name="Shape 219"/>
          <p:cNvSpPr/>
          <p:nvPr/>
        </p:nvSpPr>
        <p:spPr>
          <a:xfrm rot="10800000">
            <a:off x="3722767" y="1172203"/>
            <a:ext cx="897106" cy="1288692"/>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chemeClr val="lt1"/>
              </a:solidFill>
              <a:latin typeface="Arial"/>
              <a:ea typeface="Arial"/>
              <a:cs typeface="Arial"/>
              <a:sym typeface="Arial"/>
            </a:endParaRPr>
          </a:p>
        </p:txBody>
      </p:sp>
      <p:sp>
        <p:nvSpPr>
          <p:cNvPr id="220" name="Shape 220"/>
          <p:cNvSpPr/>
          <p:nvPr/>
        </p:nvSpPr>
        <p:spPr>
          <a:xfrm>
            <a:off x="1442671" y="1373984"/>
            <a:ext cx="1754987" cy="750353"/>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chemeClr val="lt1"/>
              </a:solidFill>
              <a:latin typeface="Arial"/>
              <a:ea typeface="Arial"/>
              <a:cs typeface="Arial"/>
              <a:sym typeface="Arial"/>
            </a:endParaRPr>
          </a:p>
        </p:txBody>
      </p:sp>
      <p:sp>
        <p:nvSpPr>
          <p:cNvPr id="221" name="Shape 221"/>
          <p:cNvSpPr/>
          <p:nvPr/>
        </p:nvSpPr>
        <p:spPr>
          <a:xfrm>
            <a:off x="812331" y="3351573"/>
            <a:ext cx="1293529" cy="750353"/>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chemeClr val="lt1"/>
              </a:solidFill>
              <a:latin typeface="Arial"/>
              <a:ea typeface="Arial"/>
              <a:cs typeface="Arial"/>
              <a:sym typeface="Arial"/>
            </a:endParaRPr>
          </a:p>
        </p:txBody>
      </p:sp>
      <p:sp>
        <p:nvSpPr>
          <p:cNvPr id="222" name="Shape 222"/>
          <p:cNvSpPr/>
          <p:nvPr/>
        </p:nvSpPr>
        <p:spPr>
          <a:xfrm>
            <a:off x="283263" y="2290313"/>
            <a:ext cx="2013666" cy="750353"/>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chemeClr val="lt1"/>
              </a:solidFill>
              <a:latin typeface="Arial"/>
              <a:ea typeface="Arial"/>
              <a:cs typeface="Arial"/>
              <a:sym typeface="Arial"/>
            </a:endParaRPr>
          </a:p>
        </p:txBody>
      </p:sp>
      <p:grpSp>
        <p:nvGrpSpPr>
          <p:cNvPr id="223" name="Shape 223"/>
          <p:cNvGrpSpPr/>
          <p:nvPr/>
        </p:nvGrpSpPr>
        <p:grpSpPr>
          <a:xfrm>
            <a:off x="3504251" y="3030175"/>
            <a:ext cx="1311002" cy="1380375"/>
            <a:chOff x="3504251" y="3030175"/>
            <a:chExt cx="1311002" cy="1380375"/>
          </a:xfrm>
        </p:grpSpPr>
        <p:sp>
          <p:nvSpPr>
            <p:cNvPr id="224" name="Shape 224"/>
            <p:cNvSpPr/>
            <p:nvPr/>
          </p:nvSpPr>
          <p:spPr>
            <a:xfrm>
              <a:off x="3504251" y="3030175"/>
              <a:ext cx="1311002" cy="1380375"/>
            </a:xfrm>
            <a:prstGeom prst="ellipse">
              <a:avLst/>
            </a:prstGeom>
            <a:gradFill>
              <a:gsLst>
                <a:gs pos="0">
                  <a:srgbClr val="C0C0C0"/>
                </a:gs>
                <a:gs pos="35000">
                  <a:srgbClr val="D3D3D3"/>
                </a:gs>
                <a:gs pos="100000">
                  <a:srgbClr val="EEEEEE"/>
                </a:gs>
              </a:gsLst>
              <a:lin ang="16200038" scaled="0"/>
            </a:gradFill>
            <a:ln cap="flat" cmpd="sng" w="9525">
              <a:solidFill>
                <a:srgbClr val="4B4B4B"/>
              </a:solidFill>
              <a:prstDash val="solid"/>
              <a:round/>
              <a:headEnd len="med" w="med" type="none"/>
              <a:tailEnd len="med" w="med" type="none"/>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chemeClr val="dk1"/>
                </a:solidFill>
                <a:latin typeface="Arial"/>
                <a:ea typeface="Arial"/>
                <a:cs typeface="Arial"/>
                <a:sym typeface="Arial"/>
              </a:endParaRPr>
            </a:p>
          </p:txBody>
        </p:sp>
        <p:sp>
          <p:nvSpPr>
            <p:cNvPr id="225" name="Shape 225"/>
            <p:cNvSpPr txBox="1"/>
            <p:nvPr/>
          </p:nvSpPr>
          <p:spPr>
            <a:xfrm>
              <a:off x="3545930" y="3257896"/>
              <a:ext cx="1269322" cy="976246"/>
            </a:xfrm>
            <a:prstGeom prst="rect">
              <a:avLst/>
            </a:prstGeom>
            <a:noFill/>
            <a:ln>
              <a:noFill/>
            </a:ln>
          </p:spPr>
          <p:txBody>
            <a:bodyPr anchorCtr="0" anchor="ctr" bIns="7125" lIns="7125" rIns="7125" tIns="7125">
              <a:noAutofit/>
            </a:bodyPr>
            <a:lstStyle/>
            <a:p>
              <a:pPr indent="0" lvl="0" marL="0" marR="0" rtl="0" algn="ctr">
                <a:lnSpc>
                  <a:spcPct val="90000"/>
                </a:lnSpc>
                <a:spcBef>
                  <a:spcPts val="0"/>
                </a:spcBef>
                <a:spcAft>
                  <a:spcPts val="0"/>
                </a:spcAft>
                <a:buClr>
                  <a:schemeClr val="lt2"/>
                </a:buClr>
                <a:buSzPct val="25000"/>
                <a:buFont typeface="Arial"/>
                <a:buNone/>
              </a:pPr>
              <a:r>
                <a:rPr b="1" i="0" lang="en-US" sz="1400" u="none" cap="none" strike="noStrike">
                  <a:solidFill>
                    <a:srgbClr val="5A5A5A"/>
                  </a:solidFill>
                  <a:latin typeface="Arial"/>
                  <a:ea typeface="Arial"/>
                  <a:cs typeface="Arial"/>
                  <a:sym typeface="Arial"/>
                </a:rPr>
                <a:t>APPLICATION</a:t>
              </a:r>
            </a:p>
          </p:txBody>
        </p:sp>
      </p:grpSp>
      <p:sp>
        <p:nvSpPr>
          <p:cNvPr id="226" name="Shape 226"/>
          <p:cNvSpPr/>
          <p:nvPr/>
        </p:nvSpPr>
        <p:spPr>
          <a:xfrm rot="10800000">
            <a:off x="1984139" y="3533794"/>
            <a:ext cx="1445338" cy="393272"/>
          </a:xfrm>
          <a:prstGeom prst="leftArrow">
            <a:avLst>
              <a:gd fmla="val 60000" name="adj1"/>
              <a:gd fmla="val 50000" name="adj2"/>
            </a:avLst>
          </a:prstGeom>
          <a:solidFill>
            <a:srgbClr val="2D8B83"/>
          </a:solidFill>
          <a:ln>
            <a:noFill/>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27" name="Shape 227"/>
          <p:cNvSpPr/>
          <p:nvPr/>
        </p:nvSpPr>
        <p:spPr>
          <a:xfrm rot="-9000012">
            <a:off x="2180008" y="2763734"/>
            <a:ext cx="1445349" cy="393456"/>
          </a:xfrm>
          <a:prstGeom prst="leftArrow">
            <a:avLst>
              <a:gd fmla="val 60000" name="adj1"/>
              <a:gd fmla="val 50000" name="adj2"/>
            </a:avLst>
          </a:prstGeom>
          <a:solidFill>
            <a:srgbClr val="3A988F"/>
          </a:solidFill>
          <a:ln>
            <a:noFill/>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28" name="Shape 228"/>
          <p:cNvSpPr/>
          <p:nvPr/>
        </p:nvSpPr>
        <p:spPr>
          <a:xfrm>
            <a:off x="1796406" y="2282575"/>
            <a:ext cx="917729" cy="772974"/>
          </a:xfrm>
          <a:prstGeom prst="roundRect">
            <a:avLst>
              <a:gd fmla="val 10000" name="adj"/>
            </a:avLst>
          </a:prstGeom>
          <a:solidFill>
            <a:srgbClr val="287972"/>
          </a:solidFill>
          <a:ln cap="flat" cmpd="sng" w="28575">
            <a:solidFill>
              <a:srgbClr val="FFFFFF"/>
            </a:solidFill>
            <a:prstDash val="solid"/>
            <a:round/>
            <a:headEnd len="med" w="med" type="none"/>
            <a:tailEnd len="med" w="med" type="none"/>
          </a:ln>
        </p:spPr>
        <p:txBody>
          <a:bodyPr anchorCtr="0" anchor="ctr" bIns="15700" lIns="15700" rIns="15700" tIns="15700">
            <a:noAutofit/>
          </a:bodyPr>
          <a:lstStyle/>
          <a:p>
            <a:pPr indent="0" lvl="0" marL="0" marR="0" rtl="0" algn="ctr">
              <a:lnSpc>
                <a:spcPct val="90000"/>
              </a:lnSpc>
              <a:spcBef>
                <a:spcPts val="0"/>
              </a:spcBef>
              <a:spcAft>
                <a:spcPts val="0"/>
              </a:spcAft>
              <a:buClr>
                <a:srgbClr val="000000"/>
              </a:buClr>
              <a:buFont typeface="Arial"/>
              <a:buNone/>
            </a:pPr>
            <a:r>
              <a:t/>
            </a:r>
            <a:endParaRPr b="0" i="0" sz="825" u="none" cap="none" strike="noStrike">
              <a:solidFill>
                <a:schemeClr val="lt1"/>
              </a:solidFill>
              <a:latin typeface="Arial"/>
              <a:ea typeface="Arial"/>
              <a:cs typeface="Arial"/>
              <a:sym typeface="Arial"/>
            </a:endParaRPr>
          </a:p>
        </p:txBody>
      </p:sp>
      <p:sp>
        <p:nvSpPr>
          <p:cNvPr id="229" name="Shape 229"/>
          <p:cNvSpPr txBox="1"/>
          <p:nvPr/>
        </p:nvSpPr>
        <p:spPr>
          <a:xfrm>
            <a:off x="1839369" y="2339060"/>
            <a:ext cx="874765" cy="727736"/>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APM &amp; Tracing</a:t>
            </a:r>
          </a:p>
        </p:txBody>
      </p:sp>
      <p:sp>
        <p:nvSpPr>
          <p:cNvPr id="230" name="Shape 230"/>
          <p:cNvSpPr/>
          <p:nvPr/>
        </p:nvSpPr>
        <p:spPr>
          <a:xfrm rot="-7199988">
            <a:off x="2677095" y="2210122"/>
            <a:ext cx="1521830" cy="373683"/>
          </a:xfrm>
          <a:prstGeom prst="leftArrow">
            <a:avLst>
              <a:gd fmla="val 60000" name="adj1"/>
              <a:gd fmla="val 50000" name="adj2"/>
            </a:avLst>
          </a:prstGeom>
          <a:solidFill>
            <a:srgbClr val="46A69B"/>
          </a:solidFill>
          <a:ln>
            <a:noFill/>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31" name="Shape 231"/>
          <p:cNvSpPr/>
          <p:nvPr/>
        </p:nvSpPr>
        <p:spPr>
          <a:xfrm>
            <a:off x="2105859" y="1351342"/>
            <a:ext cx="1429581" cy="772974"/>
          </a:xfrm>
          <a:prstGeom prst="roundRect">
            <a:avLst>
              <a:gd fmla="val 10000" name="adj"/>
            </a:avLst>
          </a:prstGeom>
          <a:solidFill>
            <a:srgbClr val="2C877F"/>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32" name="Shape 232"/>
          <p:cNvSpPr txBox="1"/>
          <p:nvPr/>
        </p:nvSpPr>
        <p:spPr>
          <a:xfrm>
            <a:off x="2135703" y="1378858"/>
            <a:ext cx="1368546" cy="727736"/>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Centralized Log Management</a:t>
            </a:r>
          </a:p>
        </p:txBody>
      </p:sp>
      <p:sp>
        <p:nvSpPr>
          <p:cNvPr id="233" name="Shape 233"/>
          <p:cNvSpPr/>
          <p:nvPr/>
        </p:nvSpPr>
        <p:spPr>
          <a:xfrm rot="-5400000">
            <a:off x="3408152" y="2003895"/>
            <a:ext cx="1521821" cy="373507"/>
          </a:xfrm>
          <a:prstGeom prst="leftArrow">
            <a:avLst>
              <a:gd fmla="val 60000" name="adj1"/>
              <a:gd fmla="val 50000" name="adj2"/>
            </a:avLst>
          </a:prstGeom>
          <a:solidFill>
            <a:srgbClr val="57AEA5"/>
          </a:solidFill>
          <a:ln>
            <a:noFill/>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34" name="Shape 234"/>
          <p:cNvSpPr/>
          <p:nvPr/>
        </p:nvSpPr>
        <p:spPr>
          <a:xfrm>
            <a:off x="3710266" y="1189549"/>
            <a:ext cx="917729" cy="772974"/>
          </a:xfrm>
          <a:prstGeom prst="roundRect">
            <a:avLst>
              <a:gd fmla="val 10000" name="adj"/>
            </a:avLst>
          </a:prstGeom>
          <a:solidFill>
            <a:srgbClr val="359C93"/>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35" name="Shape 235"/>
          <p:cNvSpPr txBox="1"/>
          <p:nvPr/>
        </p:nvSpPr>
        <p:spPr>
          <a:xfrm>
            <a:off x="3745105" y="1175037"/>
            <a:ext cx="874765" cy="727736"/>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Mobile Services</a:t>
            </a:r>
          </a:p>
        </p:txBody>
      </p:sp>
      <p:sp>
        <p:nvSpPr>
          <p:cNvPr id="236" name="Shape 236"/>
          <p:cNvSpPr/>
          <p:nvPr/>
        </p:nvSpPr>
        <p:spPr>
          <a:xfrm rot="-3600012">
            <a:off x="4139422" y="2210046"/>
            <a:ext cx="1521830" cy="373683"/>
          </a:xfrm>
          <a:prstGeom prst="leftArrow">
            <a:avLst>
              <a:gd fmla="val 60000" name="adj1"/>
              <a:gd fmla="val 50000" name="adj2"/>
            </a:avLst>
          </a:prstGeom>
          <a:solidFill>
            <a:srgbClr val="6DB2A9"/>
          </a:solidFill>
          <a:ln>
            <a:noFill/>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37" name="Shape 237"/>
          <p:cNvSpPr/>
          <p:nvPr/>
        </p:nvSpPr>
        <p:spPr>
          <a:xfrm>
            <a:off x="4802816" y="1351342"/>
            <a:ext cx="1446175" cy="772974"/>
          </a:xfrm>
          <a:prstGeom prst="roundRect">
            <a:avLst>
              <a:gd fmla="val 10000" name="adj"/>
            </a:avLst>
          </a:prstGeom>
          <a:solidFill>
            <a:srgbClr val="2C877F"/>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38" name="Shape 238"/>
          <p:cNvSpPr txBox="1"/>
          <p:nvPr/>
        </p:nvSpPr>
        <p:spPr>
          <a:xfrm>
            <a:off x="4776682" y="1384495"/>
            <a:ext cx="1542249" cy="727736"/>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Networking </a:t>
            </a:r>
          </a:p>
          <a:p>
            <a:pPr indent="0" lvl="0" marL="0" marR="0" rtl="0" algn="ctr">
              <a:lnSpc>
                <a:spcPct val="90000"/>
              </a:lnSpc>
              <a:spcBef>
                <a:spcPts val="289"/>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&amp; Load Balancing</a:t>
            </a:r>
          </a:p>
        </p:txBody>
      </p:sp>
      <p:sp>
        <p:nvSpPr>
          <p:cNvPr id="239" name="Shape 239"/>
          <p:cNvSpPr/>
          <p:nvPr/>
        </p:nvSpPr>
        <p:spPr>
          <a:xfrm rot="-1799988">
            <a:off x="4712840" y="2763816"/>
            <a:ext cx="1445349" cy="393456"/>
          </a:xfrm>
          <a:prstGeom prst="leftArrow">
            <a:avLst>
              <a:gd fmla="val 60000" name="adj1"/>
              <a:gd fmla="val 50000" name="adj2"/>
            </a:avLst>
          </a:prstGeom>
          <a:solidFill>
            <a:srgbClr val="83B5B0"/>
          </a:solidFill>
          <a:ln>
            <a:noFill/>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40" name="Shape 240"/>
          <p:cNvSpPr/>
          <p:nvPr/>
        </p:nvSpPr>
        <p:spPr>
          <a:xfrm>
            <a:off x="5602621" y="2193468"/>
            <a:ext cx="917729" cy="772974"/>
          </a:xfrm>
          <a:prstGeom prst="roundRect">
            <a:avLst>
              <a:gd fmla="val 10000" name="adj"/>
            </a:avLst>
          </a:prstGeom>
          <a:solidFill>
            <a:srgbClr val="287972"/>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41" name="Shape 241"/>
          <p:cNvSpPr txBox="1"/>
          <p:nvPr/>
        </p:nvSpPr>
        <p:spPr>
          <a:xfrm>
            <a:off x="5602621" y="2207277"/>
            <a:ext cx="874765" cy="727736"/>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Auto-Scaling</a:t>
            </a:r>
          </a:p>
        </p:txBody>
      </p:sp>
      <p:sp>
        <p:nvSpPr>
          <p:cNvPr id="242" name="Shape 242"/>
          <p:cNvSpPr/>
          <p:nvPr/>
        </p:nvSpPr>
        <p:spPr>
          <a:xfrm>
            <a:off x="4908791" y="3533646"/>
            <a:ext cx="1445338" cy="393272"/>
          </a:xfrm>
          <a:prstGeom prst="leftArrow">
            <a:avLst>
              <a:gd fmla="val 60000" name="adj1"/>
              <a:gd fmla="val 50000" name="adj2"/>
            </a:avLst>
          </a:prstGeom>
          <a:solidFill>
            <a:srgbClr val="97BBB7"/>
          </a:solidFill>
          <a:ln>
            <a:noFill/>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43" name="Shape 243"/>
          <p:cNvSpPr/>
          <p:nvPr/>
        </p:nvSpPr>
        <p:spPr>
          <a:xfrm>
            <a:off x="5895369" y="3343837"/>
            <a:ext cx="917729" cy="772974"/>
          </a:xfrm>
          <a:prstGeom prst="roundRect">
            <a:avLst>
              <a:gd fmla="val 10000" name="adj"/>
            </a:avLst>
          </a:prstGeom>
          <a:solidFill>
            <a:srgbClr val="008774"/>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1D5852"/>
              </a:solidFill>
              <a:latin typeface="Arial"/>
              <a:ea typeface="Arial"/>
              <a:cs typeface="Arial"/>
              <a:sym typeface="Arial"/>
            </a:endParaRPr>
          </a:p>
        </p:txBody>
      </p:sp>
      <p:sp>
        <p:nvSpPr>
          <p:cNvPr id="244" name="Shape 244"/>
          <p:cNvSpPr txBox="1"/>
          <p:nvPr/>
        </p:nvSpPr>
        <p:spPr>
          <a:xfrm>
            <a:off x="5899644" y="3363076"/>
            <a:ext cx="874765" cy="727736"/>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Full Stack CI/CD platform</a:t>
            </a:r>
          </a:p>
        </p:txBody>
      </p:sp>
      <p:pic>
        <p:nvPicPr>
          <p:cNvPr id="245" name="Shape 245"/>
          <p:cNvPicPr preferRelativeResize="0"/>
          <p:nvPr/>
        </p:nvPicPr>
        <p:blipFill rotWithShape="1">
          <a:blip r:embed="rId4">
            <a:alphaModFix/>
          </a:blip>
          <a:srcRect b="0" l="0" r="0" t="0"/>
          <a:stretch/>
        </p:blipFill>
        <p:spPr>
          <a:xfrm>
            <a:off x="350209" y="2357436"/>
            <a:ext cx="585755" cy="616750"/>
          </a:xfrm>
          <a:prstGeom prst="rect">
            <a:avLst/>
          </a:prstGeom>
          <a:noFill/>
          <a:ln>
            <a:noFill/>
          </a:ln>
        </p:spPr>
      </p:pic>
      <p:pic>
        <p:nvPicPr>
          <p:cNvPr id="246" name="Shape 246"/>
          <p:cNvPicPr preferRelativeResize="0"/>
          <p:nvPr/>
        </p:nvPicPr>
        <p:blipFill rotWithShape="1">
          <a:blip r:embed="rId5">
            <a:alphaModFix/>
          </a:blip>
          <a:srcRect b="0" l="0" r="0" t="0"/>
          <a:stretch/>
        </p:blipFill>
        <p:spPr>
          <a:xfrm>
            <a:off x="1477105" y="1429737"/>
            <a:ext cx="592630" cy="623989"/>
          </a:xfrm>
          <a:prstGeom prst="rect">
            <a:avLst/>
          </a:prstGeom>
          <a:noFill/>
          <a:ln>
            <a:noFill/>
          </a:ln>
        </p:spPr>
      </p:pic>
      <p:pic>
        <p:nvPicPr>
          <p:cNvPr id="247" name="Shape 247"/>
          <p:cNvPicPr preferRelativeResize="0"/>
          <p:nvPr/>
        </p:nvPicPr>
        <p:blipFill rotWithShape="1">
          <a:blip r:embed="rId6">
            <a:alphaModFix/>
          </a:blip>
          <a:srcRect b="0" l="0" r="0" t="0"/>
          <a:stretch/>
        </p:blipFill>
        <p:spPr>
          <a:xfrm>
            <a:off x="3863100" y="1724266"/>
            <a:ext cx="592630" cy="623989"/>
          </a:xfrm>
          <a:prstGeom prst="rect">
            <a:avLst/>
          </a:prstGeom>
          <a:noFill/>
          <a:ln>
            <a:noFill/>
          </a:ln>
        </p:spPr>
      </p:pic>
      <p:pic>
        <p:nvPicPr>
          <p:cNvPr id="248" name="Shape 248"/>
          <p:cNvPicPr preferRelativeResize="0"/>
          <p:nvPr/>
        </p:nvPicPr>
        <p:blipFill rotWithShape="1">
          <a:blip r:embed="rId7">
            <a:alphaModFix/>
          </a:blip>
          <a:srcRect b="0" l="0" r="0" t="0"/>
          <a:stretch/>
        </p:blipFill>
        <p:spPr>
          <a:xfrm>
            <a:off x="856917" y="3420642"/>
            <a:ext cx="585755" cy="616750"/>
          </a:xfrm>
          <a:prstGeom prst="rect">
            <a:avLst/>
          </a:prstGeom>
          <a:noFill/>
          <a:ln>
            <a:noFill/>
          </a:ln>
        </p:spPr>
      </p:pic>
      <p:pic>
        <p:nvPicPr>
          <p:cNvPr id="249" name="Shape 249"/>
          <p:cNvPicPr preferRelativeResize="0"/>
          <p:nvPr/>
        </p:nvPicPr>
        <p:blipFill rotWithShape="1">
          <a:blip r:embed="rId8">
            <a:alphaModFix/>
          </a:blip>
          <a:srcRect b="0" l="18484" r="17019" t="0"/>
          <a:stretch/>
        </p:blipFill>
        <p:spPr>
          <a:xfrm>
            <a:off x="6937472" y="3473462"/>
            <a:ext cx="492092" cy="516622"/>
          </a:xfrm>
          <a:prstGeom prst="rect">
            <a:avLst/>
          </a:prstGeom>
          <a:noFill/>
          <a:ln>
            <a:noFill/>
          </a:ln>
        </p:spPr>
      </p:pic>
      <p:pic>
        <p:nvPicPr>
          <p:cNvPr id="250" name="Shape 250"/>
          <p:cNvPicPr preferRelativeResize="0"/>
          <p:nvPr/>
        </p:nvPicPr>
        <p:blipFill rotWithShape="1">
          <a:blip r:embed="rId9">
            <a:alphaModFix/>
          </a:blip>
          <a:srcRect b="0" l="0" r="0" t="0"/>
          <a:stretch/>
        </p:blipFill>
        <p:spPr>
          <a:xfrm>
            <a:off x="7548875" y="3501194"/>
            <a:ext cx="349448" cy="509082"/>
          </a:xfrm>
          <a:prstGeom prst="rect">
            <a:avLst/>
          </a:prstGeom>
          <a:noFill/>
          <a:ln>
            <a:noFill/>
          </a:ln>
        </p:spPr>
      </p:pic>
      <p:pic>
        <p:nvPicPr>
          <p:cNvPr id="251" name="Shape 251"/>
          <p:cNvPicPr preferRelativeResize="0"/>
          <p:nvPr/>
        </p:nvPicPr>
        <p:blipFill rotWithShape="1">
          <a:blip r:embed="rId10">
            <a:alphaModFix/>
          </a:blip>
          <a:srcRect b="0" l="0" r="0" t="0"/>
          <a:stretch/>
        </p:blipFill>
        <p:spPr>
          <a:xfrm>
            <a:off x="7988290" y="3651667"/>
            <a:ext cx="939784" cy="186684"/>
          </a:xfrm>
          <a:prstGeom prst="rect">
            <a:avLst/>
          </a:prstGeom>
          <a:noFill/>
          <a:ln>
            <a:noFill/>
          </a:ln>
        </p:spPr>
      </p:pic>
      <p:pic>
        <p:nvPicPr>
          <p:cNvPr id="252" name="Shape 252"/>
          <p:cNvPicPr preferRelativeResize="0"/>
          <p:nvPr/>
        </p:nvPicPr>
        <p:blipFill rotWithShape="1">
          <a:blip r:embed="rId11">
            <a:alphaModFix/>
          </a:blip>
          <a:srcRect b="20432" l="0" r="0" t="0"/>
          <a:stretch/>
        </p:blipFill>
        <p:spPr>
          <a:xfrm>
            <a:off x="1018229" y="2364325"/>
            <a:ext cx="672034" cy="578637"/>
          </a:xfrm>
          <a:prstGeom prst="rect">
            <a:avLst/>
          </a:prstGeom>
          <a:noFill/>
          <a:ln>
            <a:noFill/>
          </a:ln>
        </p:spPr>
      </p:pic>
      <p:grpSp>
        <p:nvGrpSpPr>
          <p:cNvPr id="253" name="Shape 253"/>
          <p:cNvGrpSpPr/>
          <p:nvPr/>
        </p:nvGrpSpPr>
        <p:grpSpPr>
          <a:xfrm>
            <a:off x="6318931" y="1436901"/>
            <a:ext cx="559176" cy="557038"/>
            <a:chOff x="8221725" y="2042058"/>
            <a:chExt cx="564881" cy="534443"/>
          </a:xfrm>
        </p:grpSpPr>
        <p:sp>
          <p:nvSpPr>
            <p:cNvPr id="254" name="Shape 254"/>
            <p:cNvSpPr/>
            <p:nvPr/>
          </p:nvSpPr>
          <p:spPr>
            <a:xfrm>
              <a:off x="8221725" y="2042058"/>
              <a:ext cx="564881" cy="534443"/>
            </a:xfrm>
            <a:prstGeom prst="ellipse">
              <a:avLst/>
            </a:prstGeom>
            <a:solidFill>
              <a:schemeClr val="accent1"/>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55" name="Shape 255"/>
            <p:cNvSpPr/>
            <p:nvPr/>
          </p:nvSpPr>
          <p:spPr>
            <a:xfrm>
              <a:off x="8318663" y="2175266"/>
              <a:ext cx="351562" cy="240955"/>
            </a:xfrm>
            <a:prstGeom prst="flowChartMultidocument">
              <a:avLst/>
            </a:prstGeom>
            <a:solidFill>
              <a:srgbClr val="FFFFFF"/>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sp>
        <p:nvSpPr>
          <p:cNvPr id="256" name="Shape 256"/>
          <p:cNvSpPr/>
          <p:nvPr/>
        </p:nvSpPr>
        <p:spPr>
          <a:xfrm>
            <a:off x="1532162" y="3363076"/>
            <a:ext cx="1429581" cy="772974"/>
          </a:xfrm>
          <a:prstGeom prst="roundRect">
            <a:avLst>
              <a:gd fmla="val 10000" name="adj"/>
            </a:avLst>
          </a:prstGeom>
          <a:solidFill>
            <a:srgbClr val="2C877F"/>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lnSpc>
                <a:spcPct val="100000"/>
              </a:lnSpc>
              <a:spcBef>
                <a:spcPts val="0"/>
              </a:spcBef>
              <a:spcAft>
                <a:spcPts val="0"/>
              </a:spcAft>
              <a:buClr>
                <a:srgbClr val="000000"/>
              </a:buClr>
              <a:buFont typeface="Arial"/>
              <a:buNone/>
            </a:pPr>
            <a:r>
              <a:t/>
            </a:r>
            <a:endParaRPr b="0" i="0" sz="1050" u="none" cap="none" strike="noStrike">
              <a:solidFill>
                <a:srgbClr val="000000"/>
              </a:solidFill>
              <a:latin typeface="Arial"/>
              <a:ea typeface="Arial"/>
              <a:cs typeface="Arial"/>
              <a:sym typeface="Arial"/>
            </a:endParaRPr>
          </a:p>
        </p:txBody>
      </p:sp>
      <p:sp>
        <p:nvSpPr>
          <p:cNvPr id="257" name="Shape 257"/>
          <p:cNvSpPr txBox="1"/>
          <p:nvPr/>
        </p:nvSpPr>
        <p:spPr>
          <a:xfrm>
            <a:off x="1536041" y="3382792"/>
            <a:ext cx="1517837" cy="727736"/>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Pr>
              <a:t>Health management</a:t>
            </a:r>
          </a:p>
        </p:txBody>
      </p:sp>
      <p:sp>
        <p:nvSpPr>
          <p:cNvPr id="258" name="Shape 258"/>
          <p:cNvSpPr txBox="1"/>
          <p:nvPr>
            <p:ph type="title"/>
          </p:nvPr>
        </p:nvSpPr>
        <p:spPr>
          <a:xfrm>
            <a:off x="175557" y="110382"/>
            <a:ext cx="8968440" cy="46037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2"/>
              </a:buClr>
              <a:buSzPct val="25000"/>
              <a:buFont typeface="Arial"/>
              <a:buNone/>
            </a:pPr>
            <a:r>
              <a:rPr b="0" i="0" lang="en-US" sz="3200" u="none" cap="none" strike="noStrike">
                <a:solidFill>
                  <a:schemeClr val="accent2"/>
                </a:solidFill>
                <a:latin typeface="Arial"/>
                <a:ea typeface="Arial"/>
                <a:cs typeface="Arial"/>
                <a:sym typeface="Arial"/>
              </a:rPr>
              <a:t>Cloud Foundry: An Application-centric Platform</a:t>
            </a:r>
          </a:p>
        </p:txBody>
      </p:sp>
      <p:pic>
        <p:nvPicPr>
          <p:cNvPr id="259" name="Shape 259"/>
          <p:cNvPicPr preferRelativeResize="0"/>
          <p:nvPr/>
        </p:nvPicPr>
        <p:blipFill rotWithShape="1">
          <a:blip r:embed="rId12">
            <a:alphaModFix/>
          </a:blip>
          <a:srcRect b="0" l="0" r="0" t="0"/>
          <a:stretch/>
        </p:blipFill>
        <p:spPr>
          <a:xfrm>
            <a:off x="3053613" y="2796822"/>
            <a:ext cx="2093046" cy="22604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33" name="Shape 1533"/>
        <p:cNvGrpSpPr/>
        <p:nvPr/>
      </p:nvGrpSpPr>
      <p:grpSpPr>
        <a:xfrm>
          <a:off x="0" y="0"/>
          <a:ext cx="0" cy="0"/>
          <a:chOff x="0" y="0"/>
          <a:chExt cx="0" cy="0"/>
        </a:xfrm>
      </p:grpSpPr>
      <p:pic>
        <p:nvPicPr>
          <p:cNvPr descr="needle option 1a@2x.png" id="1534" name="Shape 1534"/>
          <p:cNvPicPr preferRelativeResize="0"/>
          <p:nvPr/>
        </p:nvPicPr>
        <p:blipFill rotWithShape="1">
          <a:blip r:embed="rId3">
            <a:alphaModFix/>
          </a:blip>
          <a:srcRect b="0" l="0" r="0" t="0"/>
          <a:stretch/>
        </p:blipFill>
        <p:spPr>
          <a:xfrm>
            <a:off x="0" y="0"/>
            <a:ext cx="9144000" cy="6804526"/>
          </a:xfrm>
          <a:prstGeom prst="rect">
            <a:avLst/>
          </a:prstGeom>
          <a:noFill/>
          <a:ln>
            <a:noFill/>
          </a:ln>
        </p:spPr>
      </p:pic>
      <p:sp>
        <p:nvSpPr>
          <p:cNvPr id="1535" name="Shape 1535"/>
          <p:cNvSpPr/>
          <p:nvPr/>
        </p:nvSpPr>
        <p:spPr>
          <a:xfrm>
            <a:off x="6256421" y="1704474"/>
            <a:ext cx="2406315" cy="1804737"/>
          </a:xfrm>
          <a:prstGeom prst="irregularSeal2">
            <a:avLst/>
          </a:prstGeom>
          <a:solidFill>
            <a:srgbClr val="FFFF00"/>
          </a:solidFill>
          <a:ln cap="flat" cmpd="sng" w="19050">
            <a:solidFill>
              <a:schemeClr val="dk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Coming Soon to ERS 1.7</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500"/>
                                        <p:tgtEl>
                                          <p:spTgt spid="1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39" name="Shape 1539"/>
        <p:cNvGrpSpPr/>
        <p:nvPr/>
      </p:nvGrpSpPr>
      <p:grpSpPr>
        <a:xfrm>
          <a:off x="0" y="0"/>
          <a:ext cx="0" cy="0"/>
          <a:chOff x="0" y="0"/>
          <a:chExt cx="0" cy="0"/>
        </a:xfrm>
      </p:grpSpPr>
      <p:sp>
        <p:nvSpPr>
          <p:cNvPr id="1540" name="Shape 1540"/>
          <p:cNvSpPr/>
          <p:nvPr/>
        </p:nvSpPr>
        <p:spPr>
          <a:xfrm>
            <a:off x="3967237" y="955966"/>
            <a:ext cx="4814975" cy="3505748"/>
          </a:xfrm>
          <a:prstGeom prst="roundRect">
            <a:avLst>
              <a:gd fmla="val 4999" name="adj"/>
            </a:avLst>
          </a:prstGeom>
          <a:solidFill>
            <a:srgbClr val="A5A5A5"/>
          </a:solidFill>
          <a:ln>
            <a:noFill/>
          </a:ln>
        </p:spPr>
        <p:txBody>
          <a:bodyPr anchorCtr="0" anchor="ctr" bIns="50800" lIns="50800" rIns="50800" tIns="50800">
            <a:noAutofit/>
          </a:bodyPr>
          <a:lstStyle/>
          <a:p>
            <a:pPr indent="0" lvl="0" marL="0" marR="0" rtl="0" algn="l">
              <a:lnSpc>
                <a:spcPct val="100000"/>
              </a:lnSpc>
              <a:spcBef>
                <a:spcPts val="0"/>
              </a:spcBef>
              <a:spcAft>
                <a:spcPts val="0"/>
              </a:spcAft>
              <a:buClr>
                <a:srgbClr val="008881"/>
              </a:buClr>
              <a:buFont typeface="Arial"/>
              <a:buNone/>
            </a:pPr>
            <a:r>
              <a:t/>
            </a:r>
            <a:endParaRPr b="0" i="0" sz="1400" u="none" cap="none" strike="noStrike">
              <a:solidFill>
                <a:srgbClr val="000000"/>
              </a:solidFill>
              <a:latin typeface="Arial"/>
              <a:ea typeface="Arial"/>
              <a:cs typeface="Arial"/>
              <a:sym typeface="Arial"/>
            </a:endParaRPr>
          </a:p>
        </p:txBody>
      </p:sp>
      <p:pic>
        <p:nvPicPr>
          <p:cNvPr id="1541" name="Shape 1541"/>
          <p:cNvPicPr preferRelativeResize="0"/>
          <p:nvPr/>
        </p:nvPicPr>
        <p:blipFill rotWithShape="1">
          <a:blip r:embed="rId3">
            <a:alphaModFix/>
          </a:blip>
          <a:srcRect b="0" l="0" r="0" t="0"/>
          <a:stretch/>
        </p:blipFill>
        <p:spPr>
          <a:xfrm>
            <a:off x="4354285" y="1573224"/>
            <a:ext cx="4247983" cy="2393813"/>
          </a:xfrm>
          <a:prstGeom prst="rect">
            <a:avLst/>
          </a:prstGeom>
          <a:noFill/>
          <a:ln>
            <a:noFill/>
          </a:ln>
        </p:spPr>
      </p:pic>
      <p:sp>
        <p:nvSpPr>
          <p:cNvPr id="1542" name="Shape 1542"/>
          <p:cNvSpPr txBox="1"/>
          <p:nvPr/>
        </p:nvSpPr>
        <p:spPr>
          <a:xfrm>
            <a:off x="148997" y="128584"/>
            <a:ext cx="8410576" cy="533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2800" u="none" cap="none" strike="noStrike">
                <a:solidFill>
                  <a:srgbClr val="2C95DD"/>
                </a:solidFill>
                <a:latin typeface="Arial"/>
                <a:ea typeface="Arial"/>
                <a:cs typeface="Arial"/>
                <a:sym typeface="Arial"/>
              </a:rPr>
              <a:t>Platform Monitoring</a:t>
            </a:r>
          </a:p>
        </p:txBody>
      </p:sp>
      <p:cxnSp>
        <p:nvCxnSpPr>
          <p:cNvPr id="1543" name="Shape 1543"/>
          <p:cNvCxnSpPr>
            <a:stCxn id="1541" idx="2"/>
          </p:cNvCxnSpPr>
          <p:nvPr/>
        </p:nvCxnSpPr>
        <p:spPr>
          <a:xfrm rot="5400000">
            <a:off x="4877927" y="2596787"/>
            <a:ext cx="230100" cy="2970600"/>
          </a:xfrm>
          <a:prstGeom prst="bentConnector2">
            <a:avLst/>
          </a:prstGeom>
          <a:noFill/>
          <a:ln cap="flat" cmpd="sng" w="28575">
            <a:solidFill>
              <a:srgbClr val="FFFFFF"/>
            </a:solidFill>
            <a:prstDash val="solid"/>
            <a:round/>
            <a:headEnd len="med" w="med" type="none"/>
            <a:tailEnd len="lg" w="lg" type="triangle"/>
          </a:ln>
          <a:effectLst>
            <a:outerShdw blurRad="39999" rotWithShape="0" dir="5400000" dist="20000">
              <a:srgbClr val="000000">
                <a:alpha val="37647"/>
              </a:srgbClr>
            </a:outerShdw>
          </a:effectLst>
        </p:spPr>
      </p:cxnSp>
      <p:pic>
        <p:nvPicPr>
          <p:cNvPr id="1544" name="Shape 1544"/>
          <p:cNvPicPr preferRelativeResize="0"/>
          <p:nvPr/>
        </p:nvPicPr>
        <p:blipFill rotWithShape="1">
          <a:blip r:embed="rId4">
            <a:alphaModFix/>
          </a:blip>
          <a:srcRect b="0" l="0" r="0" t="0"/>
          <a:stretch/>
        </p:blipFill>
        <p:spPr>
          <a:xfrm>
            <a:off x="215596" y="2368959"/>
            <a:ext cx="3292022" cy="1999902"/>
          </a:xfrm>
          <a:prstGeom prst="rect">
            <a:avLst/>
          </a:prstGeom>
          <a:noFill/>
          <a:ln>
            <a:noFill/>
          </a:ln>
        </p:spPr>
      </p:pic>
      <p:pic>
        <p:nvPicPr>
          <p:cNvPr id="1545" name="Shape 1545"/>
          <p:cNvPicPr preferRelativeResize="0"/>
          <p:nvPr/>
        </p:nvPicPr>
        <p:blipFill rotWithShape="1">
          <a:blip r:embed="rId5">
            <a:alphaModFix/>
          </a:blip>
          <a:srcRect b="0" l="0" r="0" t="0"/>
          <a:stretch/>
        </p:blipFill>
        <p:spPr>
          <a:xfrm>
            <a:off x="675216" y="1224008"/>
            <a:ext cx="2421164" cy="86652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49" name="Shape 1549"/>
        <p:cNvGrpSpPr/>
        <p:nvPr/>
      </p:nvGrpSpPr>
      <p:grpSpPr>
        <a:xfrm>
          <a:off x="0" y="0"/>
          <a:ext cx="0" cy="0"/>
          <a:chOff x="0" y="0"/>
          <a:chExt cx="0" cy="0"/>
        </a:xfrm>
      </p:grpSpPr>
      <p:sp>
        <p:nvSpPr>
          <p:cNvPr id="1550" name="Shape 1550"/>
          <p:cNvSpPr/>
          <p:nvPr/>
        </p:nvSpPr>
        <p:spPr>
          <a:xfrm>
            <a:off x="2552596" y="955966"/>
            <a:ext cx="6229617" cy="3505748"/>
          </a:xfrm>
          <a:prstGeom prst="roundRect">
            <a:avLst>
              <a:gd fmla="val 4999" name="adj"/>
            </a:avLst>
          </a:prstGeom>
          <a:solidFill>
            <a:srgbClr val="A5A5A5"/>
          </a:solidFill>
          <a:ln>
            <a:noFill/>
          </a:ln>
        </p:spPr>
        <p:txBody>
          <a:bodyPr anchorCtr="0" anchor="ctr" bIns="50800" lIns="50800" rIns="50800" tIns="50800">
            <a:noAutofit/>
          </a:bodyPr>
          <a:lstStyle/>
          <a:p>
            <a:pPr indent="0" lvl="0" marL="0" marR="0" rtl="0" algn="l">
              <a:lnSpc>
                <a:spcPct val="100000"/>
              </a:lnSpc>
              <a:spcBef>
                <a:spcPts val="0"/>
              </a:spcBef>
              <a:spcAft>
                <a:spcPts val="0"/>
              </a:spcAft>
              <a:buClr>
                <a:srgbClr val="008881"/>
              </a:buClr>
              <a:buFont typeface="Arial"/>
              <a:buNone/>
            </a:pPr>
            <a:r>
              <a:t/>
            </a:r>
            <a:endParaRPr b="0" i="0" sz="1400" u="none" cap="none" strike="noStrike">
              <a:solidFill>
                <a:srgbClr val="000000"/>
              </a:solidFill>
              <a:latin typeface="Arial"/>
              <a:ea typeface="Arial"/>
              <a:cs typeface="Arial"/>
              <a:sym typeface="Arial"/>
            </a:endParaRPr>
          </a:p>
        </p:txBody>
      </p:sp>
      <p:pic>
        <p:nvPicPr>
          <p:cNvPr id="1551" name="Shape 1551"/>
          <p:cNvPicPr preferRelativeResize="0"/>
          <p:nvPr/>
        </p:nvPicPr>
        <p:blipFill rotWithShape="1">
          <a:blip r:embed="rId3">
            <a:alphaModFix/>
          </a:blip>
          <a:srcRect b="0" l="0" r="0" t="0"/>
          <a:stretch/>
        </p:blipFill>
        <p:spPr>
          <a:xfrm>
            <a:off x="2779132" y="1142687"/>
            <a:ext cx="1344101" cy="1344103"/>
          </a:xfrm>
          <a:prstGeom prst="rect">
            <a:avLst/>
          </a:prstGeom>
          <a:noFill/>
          <a:ln>
            <a:noFill/>
          </a:ln>
        </p:spPr>
      </p:pic>
      <p:pic>
        <p:nvPicPr>
          <p:cNvPr id="1552" name="Shape 1552"/>
          <p:cNvPicPr preferRelativeResize="0"/>
          <p:nvPr/>
        </p:nvPicPr>
        <p:blipFill rotWithShape="1">
          <a:blip r:embed="rId4">
            <a:alphaModFix/>
          </a:blip>
          <a:srcRect b="0" l="0" r="0" t="0"/>
          <a:stretch/>
        </p:blipFill>
        <p:spPr>
          <a:xfrm>
            <a:off x="4354285" y="1573224"/>
            <a:ext cx="4247983" cy="2393813"/>
          </a:xfrm>
          <a:prstGeom prst="rect">
            <a:avLst/>
          </a:prstGeom>
          <a:noFill/>
          <a:ln>
            <a:noFill/>
          </a:ln>
        </p:spPr>
      </p:pic>
      <p:sp>
        <p:nvSpPr>
          <p:cNvPr id="1553" name="Shape 1553"/>
          <p:cNvSpPr/>
          <p:nvPr/>
        </p:nvSpPr>
        <p:spPr>
          <a:xfrm>
            <a:off x="2866115" y="2988176"/>
            <a:ext cx="1049982" cy="602971"/>
          </a:xfrm>
          <a:prstGeom prst="roundRect">
            <a:avLst>
              <a:gd fmla="val 6952" name="adj"/>
            </a:avLst>
          </a:prstGeom>
          <a:solidFill>
            <a:srgbClr val="29756E"/>
          </a:solid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Arial"/>
              <a:buNone/>
            </a:pPr>
            <a:r>
              <a:rPr b="0" i="0" lang="en-US" sz="1600" u="none" cap="none" strike="noStrike">
                <a:solidFill>
                  <a:srgbClr val="FFFFFF"/>
                </a:solidFill>
                <a:latin typeface="Arial"/>
                <a:ea typeface="Arial"/>
                <a:cs typeface="Arial"/>
                <a:sym typeface="Arial"/>
              </a:rPr>
              <a:t>Collector</a:t>
            </a:r>
          </a:p>
        </p:txBody>
      </p:sp>
      <p:cxnSp>
        <p:nvCxnSpPr>
          <p:cNvPr id="1554" name="Shape 1554"/>
          <p:cNvCxnSpPr/>
          <p:nvPr/>
        </p:nvCxnSpPr>
        <p:spPr>
          <a:xfrm flipH="1" rot="10800000">
            <a:off x="3391105" y="2460359"/>
            <a:ext cx="0" cy="494172"/>
          </a:xfrm>
          <a:prstGeom prst="straightConnector1">
            <a:avLst/>
          </a:prstGeom>
          <a:noFill/>
          <a:ln cap="flat" cmpd="sng" w="28575">
            <a:solidFill>
              <a:srgbClr val="FFFFFF"/>
            </a:solidFill>
            <a:prstDash val="solid"/>
            <a:round/>
            <a:headEnd len="med" w="med" type="none"/>
            <a:tailEnd len="lg" w="lg" type="triangle"/>
          </a:ln>
          <a:effectLst>
            <a:outerShdw blurRad="38100" rotWithShape="0" dir="5400000" dist="20000">
              <a:srgbClr val="000000">
                <a:alpha val="37647"/>
              </a:srgbClr>
            </a:outerShdw>
          </a:effectLst>
        </p:spPr>
      </p:cxnSp>
      <p:sp>
        <p:nvSpPr>
          <p:cNvPr id="1555" name="Shape 1555"/>
          <p:cNvSpPr/>
          <p:nvPr/>
        </p:nvSpPr>
        <p:spPr>
          <a:xfrm>
            <a:off x="2926191" y="1655575"/>
            <a:ext cx="1049982" cy="533400"/>
          </a:xfrm>
          <a:prstGeom prst="roundRect">
            <a:avLst>
              <a:gd fmla="val 7859" name="adj"/>
            </a:avLst>
          </a:prstGeom>
          <a:solidFill>
            <a:srgbClr val="29756E"/>
          </a:solidFill>
          <a:ln>
            <a:noFill/>
          </a:ln>
        </p:spPr>
        <p:txBody>
          <a:bodyPr anchorCtr="0" anchor="ctr" bIns="0" lIns="0" rIns="0" tIns="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JMX Provider</a:t>
            </a:r>
          </a:p>
        </p:txBody>
      </p:sp>
      <p:sp>
        <p:nvSpPr>
          <p:cNvPr id="1556" name="Shape 1556"/>
          <p:cNvSpPr/>
          <p:nvPr/>
        </p:nvSpPr>
        <p:spPr>
          <a:xfrm>
            <a:off x="293732" y="1620791"/>
            <a:ext cx="1636914" cy="1715509"/>
          </a:xfrm>
          <a:prstGeom prst="roundRect">
            <a:avLst>
              <a:gd fmla="val 3421" name="adj"/>
            </a:avLst>
          </a:prstGeom>
          <a:solidFill>
            <a:srgbClr val="66ADA7"/>
          </a:solidFill>
          <a:ln>
            <a:noFill/>
          </a:ln>
        </p:spPr>
        <p:txBody>
          <a:bodyPr anchorCtr="0" anchor="t" bIns="0" lIns="0" rIns="0" tIns="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Pr>
              <a:t>JMX Monitoring Tool</a:t>
            </a:r>
          </a:p>
        </p:txBody>
      </p:sp>
      <p:cxnSp>
        <p:nvCxnSpPr>
          <p:cNvPr id="1557" name="Shape 1557"/>
          <p:cNvCxnSpPr/>
          <p:nvPr/>
        </p:nvCxnSpPr>
        <p:spPr>
          <a:xfrm>
            <a:off x="1948647" y="1913130"/>
            <a:ext cx="812485" cy="0"/>
          </a:xfrm>
          <a:prstGeom prst="straightConnector1">
            <a:avLst/>
          </a:prstGeom>
          <a:noFill/>
          <a:ln cap="flat" cmpd="sng" w="38100">
            <a:solidFill>
              <a:srgbClr val="FFFFFF"/>
            </a:solidFill>
            <a:prstDash val="solid"/>
            <a:round/>
            <a:headEnd len="med" w="med" type="none"/>
            <a:tailEnd len="lg" w="lg" type="triangle"/>
          </a:ln>
          <a:effectLst>
            <a:outerShdw blurRad="38100" rotWithShape="0" dir="5400000" dist="20000">
              <a:srgbClr val="000000">
                <a:alpha val="37647"/>
              </a:srgbClr>
            </a:outerShdw>
          </a:effectLst>
        </p:spPr>
      </p:cxnSp>
      <p:pic>
        <p:nvPicPr>
          <p:cNvPr id="1558" name="Shape 1558"/>
          <p:cNvPicPr preferRelativeResize="0"/>
          <p:nvPr/>
        </p:nvPicPr>
        <p:blipFill rotWithShape="1">
          <a:blip r:embed="rId5">
            <a:alphaModFix/>
          </a:blip>
          <a:srcRect b="0" l="0" r="0" t="0"/>
          <a:stretch/>
        </p:blipFill>
        <p:spPr>
          <a:xfrm>
            <a:off x="409791" y="2168576"/>
            <a:ext cx="1419318" cy="1049534"/>
          </a:xfrm>
          <a:prstGeom prst="rect">
            <a:avLst/>
          </a:prstGeom>
          <a:noFill/>
          <a:ln>
            <a:noFill/>
          </a:ln>
        </p:spPr>
      </p:pic>
      <p:sp>
        <p:nvSpPr>
          <p:cNvPr id="1559" name="Shape 1559"/>
          <p:cNvSpPr txBox="1"/>
          <p:nvPr/>
        </p:nvSpPr>
        <p:spPr>
          <a:xfrm>
            <a:off x="148997" y="116491"/>
            <a:ext cx="8410576" cy="533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2800" u="none" cap="none" strike="noStrike">
                <a:solidFill>
                  <a:srgbClr val="2C95DD"/>
                </a:solidFill>
                <a:latin typeface="Arial"/>
                <a:ea typeface="Arial"/>
                <a:cs typeface="Arial"/>
                <a:sym typeface="Arial"/>
              </a:rPr>
              <a:t>Platform Monitoring</a:t>
            </a:r>
          </a:p>
        </p:txBody>
      </p:sp>
      <p:cxnSp>
        <p:nvCxnSpPr>
          <p:cNvPr id="1560" name="Shape 1560"/>
          <p:cNvCxnSpPr>
            <a:stCxn id="1552" idx="2"/>
          </p:cNvCxnSpPr>
          <p:nvPr/>
        </p:nvCxnSpPr>
        <p:spPr>
          <a:xfrm flipH="1" rot="5400000">
            <a:off x="4746677" y="2235437"/>
            <a:ext cx="375900" cy="3087299"/>
          </a:xfrm>
          <a:prstGeom prst="bentConnector4">
            <a:avLst>
              <a:gd fmla="val -60814" name="adj1"/>
              <a:gd fmla="val 99970" name="adj2"/>
            </a:avLst>
          </a:prstGeom>
          <a:noFill/>
          <a:ln cap="flat" cmpd="sng" w="28575">
            <a:solidFill>
              <a:srgbClr val="FFFFFF"/>
            </a:solidFill>
            <a:prstDash val="solid"/>
            <a:round/>
            <a:headEnd len="med" w="med" type="none"/>
            <a:tailEnd len="lg" w="lg" type="triangle"/>
          </a:ln>
          <a:effectLst>
            <a:outerShdw blurRad="39999" rotWithShape="0" dir="5400000" dist="20000">
              <a:srgbClr val="000000">
                <a:alpha val="37647"/>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558"/>
                                        </p:tgtEl>
                                        <p:attrNameLst>
                                          <p:attrName>style.visibility</p:attrName>
                                        </p:attrNameLst>
                                      </p:cBhvr>
                                      <p:to>
                                        <p:strVal val="visible"/>
                                      </p:to>
                                    </p:set>
                                    <p:anim calcmode="lin" valueType="num">
                                      <p:cBhvr additive="base">
                                        <p:cTn dur="500"/>
                                        <p:tgtEl>
                                          <p:spTgt spid="1558"/>
                                        </p:tgtEl>
                                        <p:attrNameLst>
                                          <p:attrName>ppt_w</p:attrName>
                                        </p:attrNameLst>
                                      </p:cBhvr>
                                      <p:tavLst>
                                        <p:tav fmla="" tm="0">
                                          <p:val>
                                            <p:strVal val="0"/>
                                          </p:val>
                                        </p:tav>
                                        <p:tav fmla="" tm="100000">
                                          <p:val>
                                            <p:strVal val="#ppt_w"/>
                                          </p:val>
                                        </p:tav>
                                      </p:tavLst>
                                    </p:anim>
                                    <p:anim calcmode="lin" valueType="num">
                                      <p:cBhvr additive="base">
                                        <p:cTn dur="500"/>
                                        <p:tgtEl>
                                          <p:spTgt spid="155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64" name="Shape 1564"/>
        <p:cNvGrpSpPr/>
        <p:nvPr/>
      </p:nvGrpSpPr>
      <p:grpSpPr>
        <a:xfrm>
          <a:off x="0" y="0"/>
          <a:ext cx="0" cy="0"/>
          <a:chOff x="0" y="0"/>
          <a:chExt cx="0" cy="0"/>
        </a:xfrm>
      </p:grpSpPr>
      <p:sp>
        <p:nvSpPr>
          <p:cNvPr id="1565" name="Shape 1565"/>
          <p:cNvSpPr txBox="1"/>
          <p:nvPr>
            <p:ph type="ctrTitle"/>
          </p:nvPr>
        </p:nvSpPr>
        <p:spPr>
          <a:xfrm>
            <a:off x="1017587" y="1451429"/>
            <a:ext cx="7848222" cy="909200"/>
          </a:xfrm>
          <a:prstGeom prst="rect">
            <a:avLst/>
          </a:prstGeom>
          <a:noFill/>
          <a:ln>
            <a:noFill/>
          </a:ln>
        </p:spPr>
        <p:txBody>
          <a:bodyPr anchorCtr="0" anchor="b" bIns="91425" lIns="91425" rIns="91425" tIns="91425">
            <a:noAutofit/>
          </a:bodyPr>
          <a:lstStyle/>
          <a:p>
            <a:pPr indent="0" lvl="0" marL="0" marR="0" rtl="0" algn="l">
              <a:lnSpc>
                <a:spcPct val="90000"/>
              </a:lnSpc>
              <a:spcBef>
                <a:spcPts val="0"/>
              </a:spcBef>
              <a:spcAft>
                <a:spcPts val="0"/>
              </a:spcAft>
              <a:buClr>
                <a:srgbClr val="F27C3A"/>
              </a:buClr>
              <a:buSzPct val="25000"/>
              <a:buFont typeface="Arial"/>
              <a:buNone/>
            </a:pPr>
            <a:r>
              <a:rPr b="0" i="0" lang="en-US" sz="4000" u="none" cap="none" strike="noStrike">
                <a:solidFill>
                  <a:srgbClr val="F27C3A"/>
                </a:solidFill>
                <a:latin typeface="Arial"/>
                <a:ea typeface="Arial"/>
                <a:cs typeface="Arial"/>
                <a:sym typeface="Arial"/>
              </a:rPr>
              <a:t>Multitenancy</a:t>
            </a:r>
          </a:p>
        </p:txBody>
      </p:sp>
      <p:sp>
        <p:nvSpPr>
          <p:cNvPr id="1566" name="Shape 1566"/>
          <p:cNvSpPr txBox="1"/>
          <p:nvPr/>
        </p:nvSpPr>
        <p:spPr>
          <a:xfrm>
            <a:off x="1026053" y="2447127"/>
            <a:ext cx="6048374" cy="56276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400" u="none" cap="none" strike="noStrike">
                <a:solidFill>
                  <a:srgbClr val="FFFFFF"/>
                </a:solidFill>
                <a:latin typeface="Arial"/>
                <a:ea typeface="Arial"/>
                <a:cs typeface="Arial"/>
                <a:sym typeface="Arial"/>
              </a:rPr>
              <a:t>Overview</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70" name="Shape 1570"/>
        <p:cNvGrpSpPr/>
        <p:nvPr/>
      </p:nvGrpSpPr>
      <p:grpSpPr>
        <a:xfrm>
          <a:off x="0" y="0"/>
          <a:ext cx="0" cy="0"/>
          <a:chOff x="0" y="0"/>
          <a:chExt cx="0" cy="0"/>
        </a:xfrm>
      </p:grpSpPr>
      <p:sp>
        <p:nvSpPr>
          <p:cNvPr id="1571" name="Shape 1571"/>
          <p:cNvSpPr txBox="1"/>
          <p:nvPr>
            <p:ph type="title"/>
          </p:nvPr>
        </p:nvSpPr>
        <p:spPr>
          <a:xfrm>
            <a:off x="366712" y="359604"/>
            <a:ext cx="8410576" cy="533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3200" u="none" cap="none" strike="noStrike">
                <a:solidFill>
                  <a:srgbClr val="2C95DD"/>
                </a:solidFill>
                <a:latin typeface="Arial"/>
                <a:ea typeface="Arial"/>
                <a:cs typeface="Arial"/>
                <a:sym typeface="Arial"/>
              </a:rPr>
              <a:t>Organizations</a:t>
            </a:r>
          </a:p>
        </p:txBody>
      </p:sp>
      <p:sp>
        <p:nvSpPr>
          <p:cNvPr id="1572" name="Shape 1572"/>
          <p:cNvSpPr/>
          <p:nvPr/>
        </p:nvSpPr>
        <p:spPr>
          <a:xfrm>
            <a:off x="195505" y="1539169"/>
            <a:ext cx="3492648" cy="492442"/>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Logical division within a Pivotal CF install / Foundation.</a:t>
            </a:r>
          </a:p>
        </p:txBody>
      </p:sp>
      <p:sp>
        <p:nvSpPr>
          <p:cNvPr id="1573" name="Shape 1573"/>
          <p:cNvSpPr/>
          <p:nvPr/>
        </p:nvSpPr>
        <p:spPr>
          <a:xfrm>
            <a:off x="195505" y="2375781"/>
            <a:ext cx="3492648" cy="492442"/>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Each organization has its own users and assigned quota</a:t>
            </a:r>
          </a:p>
        </p:txBody>
      </p:sp>
      <p:sp>
        <p:nvSpPr>
          <p:cNvPr id="1574" name="Shape 1574"/>
          <p:cNvSpPr/>
          <p:nvPr/>
        </p:nvSpPr>
        <p:spPr>
          <a:xfrm>
            <a:off x="195505" y="3212392"/>
            <a:ext cx="3492648" cy="492442"/>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User permissions / roles are specified per space within an organization</a:t>
            </a:r>
          </a:p>
        </p:txBody>
      </p:sp>
      <p:sp>
        <p:nvSpPr>
          <p:cNvPr id="1575" name="Shape 1575"/>
          <p:cNvSpPr/>
          <p:nvPr/>
        </p:nvSpPr>
        <p:spPr>
          <a:xfrm>
            <a:off x="195505" y="4058221"/>
            <a:ext cx="3492648" cy="24622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Sub-divided into Spaces</a:t>
            </a:r>
          </a:p>
        </p:txBody>
      </p:sp>
      <p:pic>
        <p:nvPicPr>
          <p:cNvPr id="1576" name="Shape 1576"/>
          <p:cNvPicPr preferRelativeResize="0"/>
          <p:nvPr/>
        </p:nvPicPr>
        <p:blipFill rotWithShape="1">
          <a:blip r:embed="rId3">
            <a:alphaModFix/>
          </a:blip>
          <a:srcRect b="0" l="0" r="0" t="0"/>
          <a:stretch/>
        </p:blipFill>
        <p:spPr>
          <a:xfrm>
            <a:off x="4096689" y="981137"/>
            <a:ext cx="4825060" cy="355987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80" name="Shape 1580"/>
        <p:cNvGrpSpPr/>
        <p:nvPr/>
      </p:nvGrpSpPr>
      <p:grpSpPr>
        <a:xfrm>
          <a:off x="0" y="0"/>
          <a:ext cx="0" cy="0"/>
          <a:chOff x="0" y="0"/>
          <a:chExt cx="0" cy="0"/>
        </a:xfrm>
      </p:grpSpPr>
      <p:sp>
        <p:nvSpPr>
          <p:cNvPr id="1581" name="Shape 1581"/>
          <p:cNvSpPr txBox="1"/>
          <p:nvPr>
            <p:ph type="title"/>
          </p:nvPr>
        </p:nvSpPr>
        <p:spPr>
          <a:xfrm>
            <a:off x="366712" y="359604"/>
            <a:ext cx="8410576" cy="533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3200" u="none" cap="none" strike="noStrike">
                <a:solidFill>
                  <a:srgbClr val="2C95DD"/>
                </a:solidFill>
                <a:latin typeface="Arial"/>
                <a:ea typeface="Arial"/>
                <a:cs typeface="Arial"/>
                <a:sym typeface="Arial"/>
              </a:rPr>
              <a:t>Quotas &amp; Plans</a:t>
            </a:r>
          </a:p>
        </p:txBody>
      </p:sp>
      <p:sp>
        <p:nvSpPr>
          <p:cNvPr id="1582" name="Shape 1582"/>
          <p:cNvSpPr/>
          <p:nvPr/>
        </p:nvSpPr>
        <p:spPr>
          <a:xfrm>
            <a:off x="612487" y="1378479"/>
            <a:ext cx="3492648" cy="78483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700" u="none" cap="none" strike="noStrike">
                <a:solidFill>
                  <a:srgbClr val="666666"/>
                </a:solidFill>
                <a:latin typeface="Arial"/>
                <a:ea typeface="Arial"/>
                <a:cs typeface="Arial"/>
                <a:sym typeface="Arial"/>
              </a:rPr>
              <a:t>Different quota limits (e.g. “small”, “</a:t>
            </a:r>
            <a:r>
              <a:rPr b="0" i="0" lang="en-US" sz="1600" u="none" cap="none" strike="noStrike">
                <a:solidFill>
                  <a:srgbClr val="666666"/>
                </a:solidFill>
                <a:latin typeface="Arial"/>
                <a:ea typeface="Arial"/>
                <a:cs typeface="Arial"/>
                <a:sym typeface="Arial"/>
              </a:rPr>
              <a:t>enterprise</a:t>
            </a:r>
            <a:r>
              <a:rPr b="0" i="0" lang="en-US" sz="1700" u="none" cap="none" strike="noStrike">
                <a:solidFill>
                  <a:srgbClr val="666666"/>
                </a:solidFill>
                <a:latin typeface="Arial"/>
                <a:ea typeface="Arial"/>
                <a:cs typeface="Arial"/>
                <a:sym typeface="Arial"/>
              </a:rPr>
              <a:t>”, “default”, “runaway”) can be assigned per Organization </a:t>
            </a:r>
          </a:p>
        </p:txBody>
      </p:sp>
      <p:sp>
        <p:nvSpPr>
          <p:cNvPr id="1583" name="Shape 1583"/>
          <p:cNvSpPr/>
          <p:nvPr/>
        </p:nvSpPr>
        <p:spPr>
          <a:xfrm>
            <a:off x="637887" y="2556789"/>
            <a:ext cx="2854803" cy="122779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Quota defines</a:t>
            </a: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666666"/>
              </a:solidFill>
              <a:latin typeface="Arial"/>
              <a:ea typeface="Arial"/>
              <a:cs typeface="Arial"/>
              <a:sym typeface="Arial"/>
            </a:endParaRPr>
          </a:p>
          <a:p>
            <a:pPr indent="-160421" lvl="0" marL="160421" marR="0" rtl="0" algn="l">
              <a:lnSpc>
                <a:spcPct val="100000"/>
              </a:lnSpc>
              <a:spcBef>
                <a:spcPts val="0"/>
              </a:spcBef>
              <a:spcAft>
                <a:spcPts val="0"/>
              </a:spcAft>
              <a:buClr>
                <a:srgbClr val="666666"/>
              </a:buClr>
              <a:buSzPct val="100000"/>
              <a:buFont typeface="Arial"/>
              <a:buChar char="•"/>
            </a:pPr>
            <a:r>
              <a:rPr b="0" i="0" lang="en-US" sz="1600" u="none" cap="none" strike="noStrike">
                <a:solidFill>
                  <a:srgbClr val="666666"/>
                </a:solidFill>
                <a:latin typeface="Arial"/>
                <a:ea typeface="Arial"/>
                <a:cs typeface="Arial"/>
                <a:sym typeface="Arial"/>
              </a:rPr>
              <a:t>Total Memory</a:t>
            </a:r>
          </a:p>
          <a:p>
            <a:pPr indent="-160421" lvl="0" marL="160421" marR="0" rtl="0" algn="l">
              <a:lnSpc>
                <a:spcPct val="100000"/>
              </a:lnSpc>
              <a:spcBef>
                <a:spcPts val="0"/>
              </a:spcBef>
              <a:spcAft>
                <a:spcPts val="0"/>
              </a:spcAft>
              <a:buClr>
                <a:srgbClr val="666666"/>
              </a:buClr>
              <a:buSzPct val="100000"/>
              <a:buFont typeface="Arial"/>
              <a:buChar char="•"/>
            </a:pPr>
            <a:r>
              <a:rPr b="0" i="0" lang="en-US" sz="1600" u="none" cap="none" strike="noStrike">
                <a:solidFill>
                  <a:srgbClr val="666666"/>
                </a:solidFill>
                <a:latin typeface="Arial"/>
                <a:ea typeface="Arial"/>
                <a:cs typeface="Arial"/>
                <a:sym typeface="Arial"/>
              </a:rPr>
              <a:t>Total # of Services</a:t>
            </a:r>
          </a:p>
          <a:p>
            <a:pPr indent="-160421" lvl="0" marL="160421" marR="0" rtl="0" algn="l">
              <a:lnSpc>
                <a:spcPct val="100000"/>
              </a:lnSpc>
              <a:spcBef>
                <a:spcPts val="0"/>
              </a:spcBef>
              <a:spcAft>
                <a:spcPts val="0"/>
              </a:spcAft>
              <a:buClr>
                <a:srgbClr val="666666"/>
              </a:buClr>
              <a:buSzPct val="100000"/>
              <a:buFont typeface="Arial"/>
              <a:buChar char="•"/>
            </a:pPr>
            <a:r>
              <a:rPr b="0" i="0" lang="en-US" sz="1600" u="none" cap="none" strike="noStrike">
                <a:solidFill>
                  <a:srgbClr val="666666"/>
                </a:solidFill>
                <a:latin typeface="Arial"/>
                <a:ea typeface="Arial"/>
                <a:cs typeface="Arial"/>
                <a:sym typeface="Arial"/>
              </a:rPr>
              <a:t>Total # of Routes</a:t>
            </a:r>
          </a:p>
        </p:txBody>
      </p:sp>
      <p:pic>
        <p:nvPicPr>
          <p:cNvPr id="1584" name="Shape 1584"/>
          <p:cNvPicPr preferRelativeResize="0"/>
          <p:nvPr/>
        </p:nvPicPr>
        <p:blipFill rotWithShape="1">
          <a:blip r:embed="rId3">
            <a:alphaModFix/>
          </a:blip>
          <a:srcRect b="0" l="0" r="0" t="0"/>
          <a:stretch/>
        </p:blipFill>
        <p:spPr>
          <a:xfrm>
            <a:off x="4821162" y="1525545"/>
            <a:ext cx="3732287" cy="279921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88" name="Shape 1588"/>
        <p:cNvGrpSpPr/>
        <p:nvPr/>
      </p:nvGrpSpPr>
      <p:grpSpPr>
        <a:xfrm>
          <a:off x="0" y="0"/>
          <a:ext cx="0" cy="0"/>
          <a:chOff x="0" y="0"/>
          <a:chExt cx="0" cy="0"/>
        </a:xfrm>
      </p:grpSpPr>
      <p:sp>
        <p:nvSpPr>
          <p:cNvPr id="1589" name="Shape 1589"/>
          <p:cNvSpPr txBox="1"/>
          <p:nvPr>
            <p:ph type="title"/>
          </p:nvPr>
        </p:nvSpPr>
        <p:spPr>
          <a:xfrm>
            <a:off x="366712" y="359604"/>
            <a:ext cx="8410576" cy="5334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3200" u="none" cap="none" strike="noStrike">
                <a:solidFill>
                  <a:srgbClr val="2C95DD"/>
                </a:solidFill>
                <a:latin typeface="Arial"/>
                <a:ea typeface="Arial"/>
                <a:cs typeface="Arial"/>
                <a:sym typeface="Arial"/>
              </a:rPr>
              <a:t>Spaces</a:t>
            </a:r>
          </a:p>
        </p:txBody>
      </p:sp>
      <p:sp>
        <p:nvSpPr>
          <p:cNvPr id="1590" name="Shape 1590"/>
          <p:cNvSpPr/>
          <p:nvPr/>
        </p:nvSpPr>
        <p:spPr>
          <a:xfrm>
            <a:off x="486879" y="1067700"/>
            <a:ext cx="4021620" cy="353943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FFFFFF"/>
              </a:buClr>
              <a:buSzPct val="25000"/>
              <a:buFont typeface="Arial"/>
              <a:buNone/>
            </a:pPr>
            <a:r>
              <a:rPr b="0" i="0" lang="en-US" sz="1600" u="none" cap="none" strike="noStrike">
                <a:solidFill>
                  <a:srgbClr val="666666"/>
                </a:solidFill>
                <a:latin typeface="Arial"/>
                <a:ea typeface="Arial"/>
                <a:cs typeface="Arial"/>
                <a:sym typeface="Arial"/>
              </a:rPr>
              <a:t>Logical sub-division within an organization</a:t>
            </a: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US" sz="1800" u="none" cap="none" strike="noStrike">
                <a:solidFill>
                  <a:srgbClr val="666666"/>
                </a:solidFill>
                <a:latin typeface="Arial"/>
                <a:ea typeface="Arial"/>
                <a:cs typeface="Arial"/>
                <a:sym typeface="Arial"/>
              </a:rPr>
              <a:t>Users authorized at an organization level can have different roles per space</a:t>
            </a: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US" sz="1800" u="none" cap="none" strike="noStrike">
                <a:solidFill>
                  <a:srgbClr val="666666"/>
                </a:solidFill>
                <a:latin typeface="Arial"/>
                <a:ea typeface="Arial"/>
                <a:cs typeface="Arial"/>
                <a:sym typeface="Arial"/>
              </a:rPr>
              <a:t>Services and Applications are created / specified per Space</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US" sz="1800" u="none" cap="none" strike="noStrike">
                <a:solidFill>
                  <a:srgbClr val="666666"/>
                </a:solidFill>
                <a:latin typeface="Arial"/>
                <a:ea typeface="Arial"/>
                <a:cs typeface="Arial"/>
                <a:sym typeface="Arial"/>
              </a:rPr>
              <a:t>Same Service can have different meanings per space</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FFFFFF"/>
              </a:buClr>
              <a:buSzPct val="25000"/>
              <a:buFont typeface="Arial"/>
              <a:buNone/>
            </a:pPr>
            <a:r>
              <a:rPr b="0" i="0" lang="en-US" sz="1800" u="none" cap="none" strike="noStrike">
                <a:solidFill>
                  <a:srgbClr val="666666"/>
                </a:solidFill>
                <a:latin typeface="Arial"/>
                <a:ea typeface="Arial"/>
                <a:cs typeface="Arial"/>
                <a:sym typeface="Arial"/>
              </a:rPr>
              <a:t>Spaces can be assigned quotas</a:t>
            </a:r>
          </a:p>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666666"/>
              </a:solidFill>
              <a:latin typeface="Arial"/>
              <a:ea typeface="Arial"/>
              <a:cs typeface="Arial"/>
              <a:sym typeface="Arial"/>
            </a:endParaRPr>
          </a:p>
        </p:txBody>
      </p:sp>
      <p:pic>
        <p:nvPicPr>
          <p:cNvPr id="1591" name="Shape 1591"/>
          <p:cNvPicPr preferRelativeResize="0"/>
          <p:nvPr/>
        </p:nvPicPr>
        <p:blipFill rotWithShape="1">
          <a:blip r:embed="rId3">
            <a:alphaModFix/>
          </a:blip>
          <a:srcRect b="0" l="0" r="0" t="0"/>
          <a:stretch/>
        </p:blipFill>
        <p:spPr>
          <a:xfrm>
            <a:off x="5581851" y="1326662"/>
            <a:ext cx="2408141" cy="286882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95" name="Shape 1595"/>
        <p:cNvGrpSpPr/>
        <p:nvPr/>
      </p:nvGrpSpPr>
      <p:grpSpPr>
        <a:xfrm>
          <a:off x="0" y="0"/>
          <a:ext cx="0" cy="0"/>
          <a:chOff x="0" y="0"/>
          <a:chExt cx="0" cy="0"/>
        </a:xfrm>
      </p:grpSpPr>
      <p:grpSp>
        <p:nvGrpSpPr>
          <p:cNvPr id="1596" name="Shape 1596"/>
          <p:cNvGrpSpPr/>
          <p:nvPr/>
        </p:nvGrpSpPr>
        <p:grpSpPr>
          <a:xfrm>
            <a:off x="497956" y="751840"/>
            <a:ext cx="8148089" cy="3444239"/>
            <a:chOff x="509384" y="808644"/>
            <a:chExt cx="8197274" cy="3137878"/>
          </a:xfrm>
        </p:grpSpPr>
        <p:grpSp>
          <p:nvGrpSpPr>
            <p:cNvPr id="1597" name="Shape 1597"/>
            <p:cNvGrpSpPr/>
            <p:nvPr/>
          </p:nvGrpSpPr>
          <p:grpSpPr>
            <a:xfrm>
              <a:off x="515359" y="808644"/>
              <a:ext cx="8191298" cy="2774290"/>
              <a:chOff x="446087" y="1009650"/>
              <a:chExt cx="8258175" cy="3534462"/>
            </a:xfrm>
          </p:grpSpPr>
          <p:sp>
            <p:nvSpPr>
              <p:cNvPr id="1598" name="Shape 1598"/>
              <p:cNvSpPr/>
              <p:nvPr/>
            </p:nvSpPr>
            <p:spPr>
              <a:xfrm>
                <a:off x="450850" y="2170113"/>
                <a:ext cx="2743199" cy="1143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599" name="Shape 1599"/>
              <p:cNvSpPr/>
              <p:nvPr/>
            </p:nvSpPr>
            <p:spPr>
              <a:xfrm>
                <a:off x="450850" y="3311525"/>
                <a:ext cx="2743199" cy="1143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600" name="Shape 1600"/>
              <p:cNvSpPr/>
              <p:nvPr/>
            </p:nvSpPr>
            <p:spPr>
              <a:xfrm>
                <a:off x="3197225" y="3311525"/>
                <a:ext cx="2743199" cy="1143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601" name="Shape 1601"/>
              <p:cNvSpPr/>
              <p:nvPr/>
            </p:nvSpPr>
            <p:spPr>
              <a:xfrm>
                <a:off x="5927725" y="2159000"/>
                <a:ext cx="2743199" cy="1143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602" name="Shape 1602"/>
              <p:cNvSpPr/>
              <p:nvPr/>
            </p:nvSpPr>
            <p:spPr>
              <a:xfrm>
                <a:off x="3192463" y="2155825"/>
                <a:ext cx="2743199" cy="1150938"/>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603" name="Shape 1603"/>
              <p:cNvSpPr/>
              <p:nvPr/>
            </p:nvSpPr>
            <p:spPr>
              <a:xfrm>
                <a:off x="3187700" y="1009650"/>
                <a:ext cx="2743199" cy="1143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604" name="Shape 1604"/>
              <p:cNvSpPr/>
              <p:nvPr/>
            </p:nvSpPr>
            <p:spPr>
              <a:xfrm>
                <a:off x="5926137" y="1025525"/>
                <a:ext cx="2743199" cy="1143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605" name="Shape 1605"/>
              <p:cNvSpPr/>
              <p:nvPr/>
            </p:nvSpPr>
            <p:spPr>
              <a:xfrm>
                <a:off x="446087" y="1025525"/>
                <a:ext cx="2743199" cy="1143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606" name="Shape 1606"/>
              <p:cNvSpPr txBox="1"/>
              <p:nvPr/>
            </p:nvSpPr>
            <p:spPr>
              <a:xfrm>
                <a:off x="3316798" y="1146175"/>
                <a:ext cx="1752600" cy="82342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Application </a:t>
                </a: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Containerization &amp; Cluster Scheduling</a:t>
                </a:r>
              </a:p>
            </p:txBody>
          </p:sp>
          <p:sp>
            <p:nvSpPr>
              <p:cNvPr id="1607" name="Shape 1607"/>
              <p:cNvSpPr txBox="1"/>
              <p:nvPr/>
            </p:nvSpPr>
            <p:spPr>
              <a:xfrm>
                <a:off x="501650" y="3546476"/>
                <a:ext cx="1498599" cy="8882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Native &amp; Extended Data, Mobile and Platform Services</a:t>
                </a:r>
              </a:p>
            </p:txBody>
          </p:sp>
          <p:sp>
            <p:nvSpPr>
              <p:cNvPr id="1608" name="Shape 1608"/>
              <p:cNvSpPr txBox="1"/>
              <p:nvPr/>
            </p:nvSpPr>
            <p:spPr>
              <a:xfrm>
                <a:off x="603020" y="1095600"/>
                <a:ext cx="2166472" cy="105869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Automatic App Server &amp; </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OS Configuration </a:t>
                </a:r>
                <a:br>
                  <a:rPr b="0" i="0" lang="en-US" sz="1200" u="none" cap="none" strike="noStrike">
                    <a:solidFill>
                      <a:schemeClr val="dk1"/>
                    </a:solidFill>
                    <a:latin typeface="Arial"/>
                    <a:ea typeface="Arial"/>
                    <a:cs typeface="Arial"/>
                    <a:sym typeface="Arial"/>
                  </a:rPr>
                </a:br>
                <a:r>
                  <a:rPr b="0" i="0" lang="en-US" sz="1200" u="none" cap="none" strike="noStrike">
                    <a:solidFill>
                      <a:schemeClr val="dk1"/>
                    </a:solidFill>
                    <a:latin typeface="Arial"/>
                    <a:ea typeface="Arial"/>
                    <a:cs typeface="Arial"/>
                    <a:sym typeface="Arial"/>
                  </a:rPr>
                  <a:t>with Buildpacks </a:t>
                </a:r>
                <a:br>
                  <a:rPr b="0" i="0" lang="en-US" sz="1200" u="none" cap="none" strike="noStrike">
                    <a:solidFill>
                      <a:schemeClr val="dk1"/>
                    </a:solidFill>
                    <a:latin typeface="Arial"/>
                    <a:ea typeface="Arial"/>
                    <a:cs typeface="Arial"/>
                    <a:sym typeface="Arial"/>
                  </a:rPr>
                </a:br>
                <a:r>
                  <a:rPr b="0" i="1" lang="en-US" sz="1200" u="none" cap="none" strike="noStrike">
                    <a:solidFill>
                      <a:schemeClr val="dk1"/>
                    </a:solidFill>
                    <a:latin typeface="Arial"/>
                    <a:ea typeface="Arial"/>
                    <a:cs typeface="Arial"/>
                    <a:sym typeface="Arial"/>
                  </a:rPr>
                  <a:t>(“just push your app”)</a:t>
                </a:r>
              </a:p>
            </p:txBody>
          </p:sp>
          <p:sp>
            <p:nvSpPr>
              <p:cNvPr id="1609" name="Shape 1609"/>
              <p:cNvSpPr txBox="1"/>
              <p:nvPr/>
            </p:nvSpPr>
            <p:spPr>
              <a:xfrm>
                <a:off x="6954839" y="2465389"/>
                <a:ext cx="1555750" cy="634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Policy, Identity and Roles Management</a:t>
                </a:r>
              </a:p>
            </p:txBody>
          </p:sp>
          <p:sp>
            <p:nvSpPr>
              <p:cNvPr id="1610" name="Shape 1610"/>
              <p:cNvSpPr txBox="1"/>
              <p:nvPr/>
            </p:nvSpPr>
            <p:spPr>
              <a:xfrm>
                <a:off x="4543425" y="2203450"/>
                <a:ext cx="1397000" cy="105869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App Health, </a:t>
                </a: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Load Balancing, </a:t>
                </a: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Rapid Scaling,  Availability Zones</a:t>
                </a:r>
              </a:p>
            </p:txBody>
          </p:sp>
          <p:sp>
            <p:nvSpPr>
              <p:cNvPr id="1611" name="Shape 1611"/>
              <p:cNvSpPr txBox="1"/>
              <p:nvPr/>
            </p:nvSpPr>
            <p:spPr>
              <a:xfrm>
                <a:off x="3895725" y="3554414"/>
                <a:ext cx="1874837" cy="634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IaaS Provisioning, Scaling &amp; Configuration</a:t>
                </a:r>
              </a:p>
            </p:txBody>
          </p:sp>
          <p:pic>
            <p:nvPicPr>
              <p:cNvPr descr="http://www.dreamstime.com/organization-chart-icon-thumb18564571.jpg" id="1612" name="Shape 1612"/>
              <p:cNvPicPr preferRelativeResize="0"/>
              <p:nvPr/>
            </p:nvPicPr>
            <p:blipFill rotWithShape="1">
              <a:blip r:embed="rId3">
                <a:alphaModFix/>
              </a:blip>
              <a:srcRect b="0" l="0" r="0" t="0"/>
              <a:stretch/>
            </p:blipFill>
            <p:spPr>
              <a:xfrm>
                <a:off x="5965825" y="2424113"/>
                <a:ext cx="1119188" cy="773111"/>
              </a:xfrm>
              <a:prstGeom prst="rect">
                <a:avLst/>
              </a:prstGeom>
              <a:noFill/>
              <a:ln>
                <a:noFill/>
              </a:ln>
            </p:spPr>
          </p:pic>
          <p:grpSp>
            <p:nvGrpSpPr>
              <p:cNvPr id="1613" name="Shape 1613"/>
              <p:cNvGrpSpPr/>
              <p:nvPr/>
            </p:nvGrpSpPr>
            <p:grpSpPr>
              <a:xfrm>
                <a:off x="2352675" y="1266825"/>
                <a:ext cx="579438" cy="496887"/>
                <a:chOff x="6338898" y="2735697"/>
                <a:chExt cx="578737" cy="495994"/>
              </a:xfrm>
            </p:grpSpPr>
            <p:pic>
              <p:nvPicPr>
                <p:cNvPr descr="C:\Users\Dan\Desktop\switch.png" id="1614" name="Shape 1614"/>
                <p:cNvPicPr preferRelativeResize="0"/>
                <p:nvPr/>
              </p:nvPicPr>
              <p:blipFill rotWithShape="1">
                <a:blip r:embed="rId4">
                  <a:alphaModFix/>
                </a:blip>
                <a:srcRect b="0" l="0" r="0" t="0"/>
                <a:stretch/>
              </p:blipFill>
              <p:spPr>
                <a:xfrm>
                  <a:off x="6361426" y="2901349"/>
                  <a:ext cx="556209" cy="330343"/>
                </a:xfrm>
                <a:prstGeom prst="rect">
                  <a:avLst/>
                </a:prstGeom>
                <a:noFill/>
                <a:ln>
                  <a:noFill/>
                </a:ln>
              </p:spPr>
            </p:pic>
            <p:pic>
              <p:nvPicPr>
                <p:cNvPr descr="C:\Users\Dan\Desktop\switch.png" id="1615" name="Shape 1615"/>
                <p:cNvPicPr preferRelativeResize="0"/>
                <p:nvPr/>
              </p:nvPicPr>
              <p:blipFill rotWithShape="1">
                <a:blip r:embed="rId4">
                  <a:alphaModFix/>
                </a:blip>
                <a:srcRect b="0" l="0" r="0" t="0"/>
                <a:stretch/>
              </p:blipFill>
              <p:spPr>
                <a:xfrm>
                  <a:off x="6338898" y="2735697"/>
                  <a:ext cx="556209" cy="330343"/>
                </a:xfrm>
                <a:prstGeom prst="rect">
                  <a:avLst/>
                </a:prstGeom>
                <a:noFill/>
                <a:ln>
                  <a:noFill/>
                </a:ln>
              </p:spPr>
            </p:pic>
          </p:grpSp>
          <p:grpSp>
            <p:nvGrpSpPr>
              <p:cNvPr id="1616" name="Shape 1616"/>
              <p:cNvGrpSpPr/>
              <p:nvPr/>
            </p:nvGrpSpPr>
            <p:grpSpPr>
              <a:xfrm>
                <a:off x="3206750" y="2351087"/>
                <a:ext cx="1311275" cy="774699"/>
                <a:chOff x="5832822" y="3461918"/>
                <a:chExt cx="1310750" cy="774057"/>
              </a:xfrm>
            </p:grpSpPr>
            <p:grpSp>
              <p:nvGrpSpPr>
                <p:cNvPr id="1617" name="Shape 1617"/>
                <p:cNvGrpSpPr/>
                <p:nvPr/>
              </p:nvGrpSpPr>
              <p:grpSpPr>
                <a:xfrm>
                  <a:off x="5902265" y="3461918"/>
                  <a:ext cx="1241307" cy="639278"/>
                  <a:chOff x="5266160" y="2945083"/>
                  <a:chExt cx="1241307" cy="639278"/>
                </a:xfrm>
              </p:grpSpPr>
              <p:pic>
                <p:nvPicPr>
                  <p:cNvPr descr="load_balancer_pic" id="1618" name="Shape 1618"/>
                  <p:cNvPicPr preferRelativeResize="0"/>
                  <p:nvPr/>
                </p:nvPicPr>
                <p:blipFill rotWithShape="1">
                  <a:blip r:embed="rId5">
                    <a:alphaModFix/>
                  </a:blip>
                  <a:srcRect b="0" l="0" r="0" t="0"/>
                  <a:stretch/>
                </p:blipFill>
                <p:spPr>
                  <a:xfrm>
                    <a:off x="5266160" y="3028209"/>
                    <a:ext cx="442025" cy="475013"/>
                  </a:xfrm>
                  <a:prstGeom prst="rect">
                    <a:avLst/>
                  </a:prstGeom>
                  <a:noFill/>
                  <a:ln>
                    <a:noFill/>
                  </a:ln>
                </p:spPr>
              </p:pic>
              <p:pic>
                <p:nvPicPr>
                  <p:cNvPr descr="load_balancer_pic" id="1619" name="Shape 1619"/>
                  <p:cNvPicPr preferRelativeResize="0"/>
                  <p:nvPr/>
                </p:nvPicPr>
                <p:blipFill rotWithShape="1">
                  <a:blip r:embed="rId6">
                    <a:alphaModFix/>
                  </a:blip>
                  <a:srcRect b="0" l="0" r="0" t="0"/>
                  <a:stretch/>
                </p:blipFill>
                <p:spPr>
                  <a:xfrm>
                    <a:off x="5939430" y="2945083"/>
                    <a:ext cx="534387" cy="166253"/>
                  </a:xfrm>
                  <a:prstGeom prst="rect">
                    <a:avLst/>
                  </a:prstGeom>
                  <a:noFill/>
                  <a:ln>
                    <a:noFill/>
                  </a:ln>
                </p:spPr>
              </p:pic>
              <p:pic>
                <p:nvPicPr>
                  <p:cNvPr descr="load_balancer_pic" id="1620" name="Shape 1620"/>
                  <p:cNvPicPr preferRelativeResize="0"/>
                  <p:nvPr/>
                </p:nvPicPr>
                <p:blipFill rotWithShape="1">
                  <a:blip r:embed="rId6">
                    <a:alphaModFix/>
                  </a:blip>
                  <a:srcRect b="0" l="0" r="0" t="0"/>
                  <a:stretch/>
                </p:blipFill>
                <p:spPr>
                  <a:xfrm>
                    <a:off x="5973080" y="3168733"/>
                    <a:ext cx="534387" cy="166253"/>
                  </a:xfrm>
                  <a:prstGeom prst="rect">
                    <a:avLst/>
                  </a:prstGeom>
                  <a:noFill/>
                  <a:ln>
                    <a:noFill/>
                  </a:ln>
                </p:spPr>
              </p:pic>
              <p:pic>
                <p:nvPicPr>
                  <p:cNvPr descr="load_balancer_pic" id="1621" name="Shape 1621"/>
                  <p:cNvPicPr preferRelativeResize="0"/>
                  <p:nvPr/>
                </p:nvPicPr>
                <p:blipFill rotWithShape="1">
                  <a:blip r:embed="rId6">
                    <a:alphaModFix/>
                  </a:blip>
                  <a:srcRect b="0" l="0" r="0" t="0"/>
                  <a:stretch/>
                </p:blipFill>
                <p:spPr>
                  <a:xfrm>
                    <a:off x="5949330" y="3418107"/>
                    <a:ext cx="534387" cy="166253"/>
                  </a:xfrm>
                  <a:prstGeom prst="rect">
                    <a:avLst/>
                  </a:prstGeom>
                  <a:noFill/>
                  <a:ln>
                    <a:noFill/>
                  </a:ln>
                </p:spPr>
              </p:pic>
              <p:cxnSp>
                <p:nvCxnSpPr>
                  <p:cNvPr id="1622" name="Shape 1622"/>
                  <p:cNvCxnSpPr>
                    <a:stCxn id="1618" idx="3"/>
                    <a:endCxn id="1619" idx="1"/>
                  </p:cNvCxnSpPr>
                  <p:nvPr/>
                </p:nvCxnSpPr>
                <p:spPr>
                  <a:xfrm flipH="1" rot="10800000">
                    <a:off x="5708186" y="3028116"/>
                    <a:ext cx="231300" cy="237600"/>
                  </a:xfrm>
                  <a:prstGeom prst="bentConnector3">
                    <a:avLst>
                      <a:gd fmla="val -257512" name="adj1"/>
                    </a:avLst>
                  </a:prstGeom>
                  <a:noFill/>
                  <a:ln cap="flat" cmpd="sng" w="12700">
                    <a:solidFill>
                      <a:srgbClr val="0070C0"/>
                    </a:solidFill>
                    <a:prstDash val="solid"/>
                    <a:round/>
                    <a:headEnd len="med" w="med" type="none"/>
                    <a:tailEnd len="lg" w="lg" type="stealth"/>
                  </a:ln>
                </p:spPr>
              </p:cxnSp>
              <p:cxnSp>
                <p:nvCxnSpPr>
                  <p:cNvPr id="1623" name="Shape 1623"/>
                  <p:cNvCxnSpPr>
                    <a:stCxn id="1618" idx="3"/>
                    <a:endCxn id="1620" idx="1"/>
                  </p:cNvCxnSpPr>
                  <p:nvPr/>
                </p:nvCxnSpPr>
                <p:spPr>
                  <a:xfrm flipH="1" rot="10800000">
                    <a:off x="5708186" y="3251916"/>
                    <a:ext cx="264900" cy="13800"/>
                  </a:xfrm>
                  <a:prstGeom prst="bentConnector3">
                    <a:avLst>
                      <a:gd fmla="val -190033" name="adj1"/>
                    </a:avLst>
                  </a:prstGeom>
                  <a:noFill/>
                  <a:ln cap="flat" cmpd="sng" w="12700">
                    <a:solidFill>
                      <a:srgbClr val="0070C0"/>
                    </a:solidFill>
                    <a:prstDash val="solid"/>
                    <a:round/>
                    <a:headEnd len="med" w="med" type="none"/>
                    <a:tailEnd len="lg" w="lg" type="stealth"/>
                  </a:ln>
                </p:spPr>
              </p:cxnSp>
              <p:cxnSp>
                <p:nvCxnSpPr>
                  <p:cNvPr id="1624" name="Shape 1624"/>
                  <p:cNvCxnSpPr>
                    <a:stCxn id="1618" idx="3"/>
                    <a:endCxn id="1621" idx="1"/>
                  </p:cNvCxnSpPr>
                  <p:nvPr/>
                </p:nvCxnSpPr>
                <p:spPr>
                  <a:xfrm>
                    <a:off x="5708186" y="3265716"/>
                    <a:ext cx="241200" cy="235500"/>
                  </a:xfrm>
                  <a:prstGeom prst="bentConnector3">
                    <a:avLst>
                      <a:gd fmla="val -248831" name="adj1"/>
                    </a:avLst>
                  </a:prstGeom>
                  <a:noFill/>
                  <a:ln cap="flat" cmpd="sng" w="12700">
                    <a:solidFill>
                      <a:srgbClr val="0070C0"/>
                    </a:solidFill>
                    <a:prstDash val="solid"/>
                    <a:round/>
                    <a:headEnd len="med" w="med" type="none"/>
                    <a:tailEnd len="lg" w="lg" type="stealth"/>
                  </a:ln>
                </p:spPr>
              </p:cxnSp>
            </p:grpSp>
            <p:grpSp>
              <p:nvGrpSpPr>
                <p:cNvPr id="1625" name="Shape 1625"/>
                <p:cNvGrpSpPr/>
                <p:nvPr/>
              </p:nvGrpSpPr>
              <p:grpSpPr>
                <a:xfrm>
                  <a:off x="5832822" y="3898286"/>
                  <a:ext cx="389417" cy="337689"/>
                  <a:chOff x="3185953" y="2674574"/>
                  <a:chExt cx="451261" cy="427512"/>
                </a:xfrm>
              </p:grpSpPr>
              <p:sp>
                <p:nvSpPr>
                  <p:cNvPr id="1626" name="Shape 1626"/>
                  <p:cNvSpPr/>
                  <p:nvPr/>
                </p:nvSpPr>
                <p:spPr>
                  <a:xfrm>
                    <a:off x="3185953" y="2674574"/>
                    <a:ext cx="451261" cy="427512"/>
                  </a:xfrm>
                  <a:prstGeom prst="ellipse">
                    <a:avLst/>
                  </a:prstGeom>
                  <a:gradFill>
                    <a:gsLst>
                      <a:gs pos="0">
                        <a:srgbClr val="C0C0C0"/>
                      </a:gs>
                      <a:gs pos="35000">
                        <a:srgbClr val="D3D3D3"/>
                      </a:gs>
                      <a:gs pos="100000">
                        <a:srgbClr val="EEEEEE"/>
                      </a:gs>
                    </a:gsLst>
                    <a:lin ang="16200000" scaled="0"/>
                  </a:gradFill>
                  <a:ln cap="flat" cmpd="sng" w="9525">
                    <a:solidFill>
                      <a:srgbClr val="4B4B4B"/>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1627" name="Shape 1627"/>
                  <p:cNvSpPr/>
                  <p:nvPr/>
                </p:nvSpPr>
                <p:spPr>
                  <a:xfrm>
                    <a:off x="3238024" y="2725300"/>
                    <a:ext cx="329768" cy="301773"/>
                  </a:xfrm>
                  <a:prstGeom prst="plus">
                    <a:avLst>
                      <a:gd fmla="val 33333" name="adj"/>
                    </a:avLst>
                  </a:prstGeom>
                  <a:solidFill>
                    <a:srgbClr val="C00000"/>
                  </a:solidFill>
                  <a:ln cap="flat" cmpd="sng" w="12700">
                    <a:solidFill>
                      <a:schemeClr val="dk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Font typeface="Arial"/>
                      <a:buNone/>
                    </a:pPr>
                    <a:r>
                      <a:t/>
                    </a:r>
                    <a:endParaRPr b="0" i="0" sz="1100" u="none" cap="none" strike="noStrike">
                      <a:solidFill>
                        <a:schemeClr val="lt1"/>
                      </a:solidFill>
                      <a:latin typeface="Arial"/>
                      <a:ea typeface="Arial"/>
                      <a:cs typeface="Arial"/>
                      <a:sym typeface="Arial"/>
                    </a:endParaRPr>
                  </a:p>
                </p:txBody>
              </p:sp>
            </p:grpSp>
          </p:grpSp>
          <p:grpSp>
            <p:nvGrpSpPr>
              <p:cNvPr id="1628" name="Shape 1628"/>
              <p:cNvGrpSpPr/>
              <p:nvPr/>
            </p:nvGrpSpPr>
            <p:grpSpPr>
              <a:xfrm>
                <a:off x="3221037" y="3387725"/>
                <a:ext cx="714374" cy="712787"/>
                <a:chOff x="1197844" y="2932424"/>
                <a:chExt cx="934972" cy="934972"/>
              </a:xfrm>
            </p:grpSpPr>
            <p:pic>
              <p:nvPicPr>
                <p:cNvPr descr="http://icondatabase.net/download/icon/9876" id="1629" name="Shape 1629"/>
                <p:cNvPicPr preferRelativeResize="0"/>
                <p:nvPr/>
              </p:nvPicPr>
              <p:blipFill rotWithShape="1">
                <a:blip r:embed="rId7">
                  <a:alphaModFix/>
                </a:blip>
                <a:srcRect b="0" l="0" r="0" t="0"/>
                <a:stretch/>
              </p:blipFill>
              <p:spPr>
                <a:xfrm flipH="1">
                  <a:off x="1197844" y="2932424"/>
                  <a:ext cx="630172" cy="630172"/>
                </a:xfrm>
                <a:prstGeom prst="rect">
                  <a:avLst/>
                </a:prstGeom>
                <a:noFill/>
                <a:ln>
                  <a:noFill/>
                </a:ln>
              </p:spPr>
            </p:pic>
            <p:pic>
              <p:nvPicPr>
                <p:cNvPr descr="http://icondatabase.net/download/icon/9876" id="1630" name="Shape 1630"/>
                <p:cNvPicPr preferRelativeResize="0"/>
                <p:nvPr/>
              </p:nvPicPr>
              <p:blipFill rotWithShape="1">
                <a:blip r:embed="rId7">
                  <a:alphaModFix/>
                </a:blip>
                <a:srcRect b="0" l="0" r="0" t="0"/>
                <a:stretch/>
              </p:blipFill>
              <p:spPr>
                <a:xfrm flipH="1">
                  <a:off x="1350244" y="3084824"/>
                  <a:ext cx="630172" cy="630172"/>
                </a:xfrm>
                <a:prstGeom prst="rect">
                  <a:avLst/>
                </a:prstGeom>
                <a:noFill/>
                <a:ln>
                  <a:noFill/>
                </a:ln>
              </p:spPr>
            </p:pic>
            <p:pic>
              <p:nvPicPr>
                <p:cNvPr descr="http://icondatabase.net/download/icon/9876" id="1631" name="Shape 1631"/>
                <p:cNvPicPr preferRelativeResize="0"/>
                <p:nvPr/>
              </p:nvPicPr>
              <p:blipFill rotWithShape="1">
                <a:blip r:embed="rId7">
                  <a:alphaModFix/>
                </a:blip>
                <a:srcRect b="0" l="0" r="0" t="0"/>
                <a:stretch/>
              </p:blipFill>
              <p:spPr>
                <a:xfrm flipH="1">
                  <a:off x="1502644" y="3237224"/>
                  <a:ext cx="630172" cy="630172"/>
                </a:xfrm>
                <a:prstGeom prst="rect">
                  <a:avLst/>
                </a:prstGeom>
                <a:noFill/>
                <a:ln>
                  <a:noFill/>
                </a:ln>
              </p:spPr>
            </p:pic>
          </p:grpSp>
          <p:grpSp>
            <p:nvGrpSpPr>
              <p:cNvPr id="1632" name="Shape 1632"/>
              <p:cNvGrpSpPr/>
              <p:nvPr/>
            </p:nvGrpSpPr>
            <p:grpSpPr>
              <a:xfrm>
                <a:off x="2290978" y="3934509"/>
                <a:ext cx="592668" cy="398432"/>
                <a:chOff x="5146257" y="1759500"/>
                <a:chExt cx="834506" cy="674188"/>
              </a:xfrm>
            </p:grpSpPr>
            <p:pic>
              <p:nvPicPr>
                <p:cNvPr descr="C:\Users\Dan\Desktop\storage.png" id="1633" name="Shape 1633"/>
                <p:cNvPicPr preferRelativeResize="0"/>
                <p:nvPr/>
              </p:nvPicPr>
              <p:blipFill rotWithShape="1">
                <a:blip r:embed="rId8">
                  <a:alphaModFix/>
                </a:blip>
                <a:srcRect b="0" l="0" r="0" t="0"/>
                <a:stretch/>
              </p:blipFill>
              <p:spPr>
                <a:xfrm>
                  <a:off x="5146257" y="1999147"/>
                  <a:ext cx="417253" cy="384839"/>
                </a:xfrm>
                <a:prstGeom prst="rect">
                  <a:avLst/>
                </a:prstGeom>
                <a:noFill/>
                <a:ln>
                  <a:noFill/>
                </a:ln>
              </p:spPr>
            </p:pic>
            <p:pic>
              <p:nvPicPr>
                <p:cNvPr descr="C:\Users\Dan\Desktop\storage.png" id="1634" name="Shape 1634"/>
                <p:cNvPicPr preferRelativeResize="0"/>
                <p:nvPr/>
              </p:nvPicPr>
              <p:blipFill rotWithShape="1">
                <a:blip r:embed="rId8">
                  <a:alphaModFix/>
                </a:blip>
                <a:srcRect b="0" l="0" r="0" t="0"/>
                <a:stretch/>
              </p:blipFill>
              <p:spPr>
                <a:xfrm>
                  <a:off x="5563510" y="2048848"/>
                  <a:ext cx="417253" cy="384839"/>
                </a:xfrm>
                <a:prstGeom prst="rect">
                  <a:avLst/>
                </a:prstGeom>
                <a:noFill/>
                <a:ln>
                  <a:noFill/>
                </a:ln>
              </p:spPr>
            </p:pic>
            <p:pic>
              <p:nvPicPr>
                <p:cNvPr descr="C:\Users\Dan\Desktop\storage.png" id="1635" name="Shape 1635"/>
                <p:cNvPicPr preferRelativeResize="0"/>
                <p:nvPr/>
              </p:nvPicPr>
              <p:blipFill rotWithShape="1">
                <a:blip r:embed="rId8">
                  <a:alphaModFix/>
                </a:blip>
                <a:srcRect b="0" l="0" r="0" t="0"/>
                <a:stretch/>
              </p:blipFill>
              <p:spPr>
                <a:xfrm>
                  <a:off x="5354882" y="1759500"/>
                  <a:ext cx="417253" cy="384839"/>
                </a:xfrm>
                <a:prstGeom prst="rect">
                  <a:avLst/>
                </a:prstGeom>
                <a:noFill/>
                <a:ln>
                  <a:noFill/>
                </a:ln>
              </p:spPr>
            </p:pic>
          </p:grpSp>
          <p:grpSp>
            <p:nvGrpSpPr>
              <p:cNvPr id="1636" name="Shape 1636"/>
              <p:cNvGrpSpPr/>
              <p:nvPr/>
            </p:nvGrpSpPr>
            <p:grpSpPr>
              <a:xfrm>
                <a:off x="4822824" y="1076325"/>
                <a:ext cx="933450" cy="835025"/>
                <a:chOff x="2493818" y="1718023"/>
                <a:chExt cx="1111930" cy="968765"/>
              </a:xfrm>
            </p:grpSpPr>
            <p:pic>
              <p:nvPicPr>
                <p:cNvPr descr="C:\Users\Dan\Desktop\gear.png" id="1637" name="Shape 1637"/>
                <p:cNvPicPr preferRelativeResize="0"/>
                <p:nvPr/>
              </p:nvPicPr>
              <p:blipFill rotWithShape="1">
                <a:blip r:embed="rId9">
                  <a:alphaModFix/>
                </a:blip>
                <a:srcRect b="0" l="0" r="0" t="0"/>
                <a:stretch/>
              </p:blipFill>
              <p:spPr>
                <a:xfrm>
                  <a:off x="3014355" y="1718023"/>
                  <a:ext cx="591394" cy="479898"/>
                </a:xfrm>
                <a:prstGeom prst="rect">
                  <a:avLst/>
                </a:prstGeom>
                <a:noFill/>
                <a:ln>
                  <a:noFill/>
                </a:ln>
              </p:spPr>
            </p:pic>
            <p:pic>
              <p:nvPicPr>
                <p:cNvPr descr="C:\Users\Dan\Desktop\gear.png" id="1638" name="Shape 1638"/>
                <p:cNvPicPr preferRelativeResize="0"/>
                <p:nvPr/>
              </p:nvPicPr>
              <p:blipFill rotWithShape="1">
                <a:blip r:embed="rId9">
                  <a:alphaModFix/>
                </a:blip>
                <a:srcRect b="0" l="0" r="0" t="0"/>
                <a:stretch/>
              </p:blipFill>
              <p:spPr>
                <a:xfrm>
                  <a:off x="2753097" y="1955528"/>
                  <a:ext cx="591394" cy="479898"/>
                </a:xfrm>
                <a:prstGeom prst="rect">
                  <a:avLst/>
                </a:prstGeom>
                <a:noFill/>
                <a:ln>
                  <a:noFill/>
                </a:ln>
              </p:spPr>
            </p:pic>
            <p:pic>
              <p:nvPicPr>
                <p:cNvPr descr="C:\Users\Dan\Desktop\gear.png" id="1639" name="Shape 1639"/>
                <p:cNvPicPr preferRelativeResize="0"/>
                <p:nvPr/>
              </p:nvPicPr>
              <p:blipFill rotWithShape="1">
                <a:blip r:embed="rId9">
                  <a:alphaModFix/>
                </a:blip>
                <a:srcRect b="0" l="0" r="0" t="0"/>
                <a:stretch/>
              </p:blipFill>
              <p:spPr>
                <a:xfrm>
                  <a:off x="2493818" y="2206890"/>
                  <a:ext cx="591394" cy="479898"/>
                </a:xfrm>
                <a:prstGeom prst="rect">
                  <a:avLst/>
                </a:prstGeom>
                <a:noFill/>
                <a:ln>
                  <a:noFill/>
                </a:ln>
              </p:spPr>
            </p:pic>
          </p:grpSp>
          <p:pic>
            <p:nvPicPr>
              <p:cNvPr id="1640" name="Shape 1640"/>
              <p:cNvPicPr preferRelativeResize="0"/>
              <p:nvPr/>
            </p:nvPicPr>
            <p:blipFill rotWithShape="1">
              <a:blip r:embed="rId10">
                <a:alphaModFix/>
              </a:blip>
              <a:srcRect b="0" l="0" r="0" t="0"/>
              <a:stretch/>
            </p:blipFill>
            <p:spPr>
              <a:xfrm>
                <a:off x="7550150" y="1352550"/>
                <a:ext cx="603249" cy="330200"/>
              </a:xfrm>
              <a:prstGeom prst="rect">
                <a:avLst/>
              </a:prstGeom>
              <a:noFill/>
              <a:ln>
                <a:noFill/>
              </a:ln>
            </p:spPr>
          </p:pic>
          <p:sp>
            <p:nvSpPr>
              <p:cNvPr id="1641" name="Shape 1641"/>
              <p:cNvSpPr txBox="1"/>
              <p:nvPr/>
            </p:nvSpPr>
            <p:spPr>
              <a:xfrm>
                <a:off x="6181719" y="1196232"/>
                <a:ext cx="1389063" cy="82342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Application Network Security Groups</a:t>
                </a:r>
              </a:p>
            </p:txBody>
          </p:sp>
          <p:sp>
            <p:nvSpPr>
              <p:cNvPr id="1642" name="Shape 1642"/>
              <p:cNvSpPr txBox="1"/>
              <p:nvPr/>
            </p:nvSpPr>
            <p:spPr>
              <a:xfrm>
                <a:off x="638185" y="2246441"/>
                <a:ext cx="1085848" cy="11420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Application to Services Binding and Access</a:t>
                </a:r>
              </a:p>
            </p:txBody>
          </p:sp>
          <p:pic>
            <p:nvPicPr>
              <p:cNvPr id="1643" name="Shape 1643"/>
              <p:cNvPicPr preferRelativeResize="0"/>
              <p:nvPr/>
            </p:nvPicPr>
            <p:blipFill rotWithShape="1">
              <a:blip r:embed="rId11">
                <a:alphaModFix/>
              </a:blip>
              <a:srcRect b="0" l="0" r="0" t="0"/>
              <a:stretch/>
            </p:blipFill>
            <p:spPr>
              <a:xfrm>
                <a:off x="1781175" y="2373313"/>
                <a:ext cx="1062038" cy="825499"/>
              </a:xfrm>
              <a:prstGeom prst="rect">
                <a:avLst/>
              </a:prstGeom>
              <a:noFill/>
              <a:ln>
                <a:noFill/>
              </a:ln>
            </p:spPr>
          </p:pic>
          <p:sp>
            <p:nvSpPr>
              <p:cNvPr id="1644" name="Shape 1644"/>
              <p:cNvSpPr/>
              <p:nvPr/>
            </p:nvSpPr>
            <p:spPr>
              <a:xfrm>
                <a:off x="5935662" y="3303587"/>
                <a:ext cx="2743199" cy="1143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pic>
            <p:nvPicPr>
              <p:cNvPr id="1645" name="Shape 1645"/>
              <p:cNvPicPr preferRelativeResize="0"/>
              <p:nvPr/>
            </p:nvPicPr>
            <p:blipFill rotWithShape="1">
              <a:blip r:embed="rId12">
                <a:alphaModFix/>
              </a:blip>
              <a:srcRect b="0" l="0" r="0" t="0"/>
              <a:stretch/>
            </p:blipFill>
            <p:spPr>
              <a:xfrm>
                <a:off x="5954712" y="3540125"/>
                <a:ext cx="911224" cy="627063"/>
              </a:xfrm>
              <a:prstGeom prst="rect">
                <a:avLst/>
              </a:prstGeom>
              <a:noFill/>
              <a:ln>
                <a:noFill/>
              </a:ln>
            </p:spPr>
          </p:pic>
          <p:sp>
            <p:nvSpPr>
              <p:cNvPr id="1646" name="Shape 1646"/>
              <p:cNvSpPr txBox="1"/>
              <p:nvPr/>
            </p:nvSpPr>
            <p:spPr>
              <a:xfrm>
                <a:off x="6875463" y="3402012"/>
                <a:ext cx="1828800" cy="114209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Logging as a service,</a:t>
                </a: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Application metrics &amp; performance,</a:t>
                </a: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Metric based scaling</a:t>
                </a:r>
              </a:p>
            </p:txBody>
          </p:sp>
          <p:pic>
            <p:nvPicPr>
              <p:cNvPr id="1647" name="Shape 1647"/>
              <p:cNvPicPr preferRelativeResize="0"/>
              <p:nvPr/>
            </p:nvPicPr>
            <p:blipFill rotWithShape="1">
              <a:blip r:embed="rId13">
                <a:alphaModFix/>
              </a:blip>
              <a:srcRect b="0" l="0" r="0" t="0"/>
              <a:stretch/>
            </p:blipFill>
            <p:spPr>
              <a:xfrm>
                <a:off x="2649567" y="3447769"/>
                <a:ext cx="409559" cy="413030"/>
              </a:xfrm>
              <a:prstGeom prst="rect">
                <a:avLst/>
              </a:prstGeom>
              <a:noFill/>
              <a:ln>
                <a:noFill/>
              </a:ln>
            </p:spPr>
          </p:pic>
          <p:pic>
            <p:nvPicPr>
              <p:cNvPr id="1648" name="Shape 1648"/>
              <p:cNvPicPr preferRelativeResize="0"/>
              <p:nvPr/>
            </p:nvPicPr>
            <p:blipFill rotWithShape="1">
              <a:blip r:embed="rId14">
                <a:alphaModFix/>
              </a:blip>
              <a:srcRect b="0" l="0" r="0" t="0"/>
              <a:stretch/>
            </p:blipFill>
            <p:spPr>
              <a:xfrm>
                <a:off x="2177910" y="3452867"/>
                <a:ext cx="469410" cy="469410"/>
              </a:xfrm>
              <a:prstGeom prst="rect">
                <a:avLst/>
              </a:prstGeom>
              <a:noFill/>
              <a:ln>
                <a:noFill/>
              </a:ln>
            </p:spPr>
          </p:pic>
        </p:grpSp>
        <p:grpSp>
          <p:nvGrpSpPr>
            <p:cNvPr id="1649" name="Shape 1649"/>
            <p:cNvGrpSpPr/>
            <p:nvPr/>
          </p:nvGrpSpPr>
          <p:grpSpPr>
            <a:xfrm>
              <a:off x="509384" y="3558052"/>
              <a:ext cx="8128001" cy="388470"/>
              <a:chOff x="531089" y="3546044"/>
              <a:chExt cx="8162637" cy="388470"/>
            </a:xfrm>
          </p:grpSpPr>
          <p:sp>
            <p:nvSpPr>
              <p:cNvPr id="1650" name="Shape 1650"/>
              <p:cNvSpPr/>
              <p:nvPr/>
            </p:nvSpPr>
            <p:spPr>
              <a:xfrm>
                <a:off x="531089" y="3546044"/>
                <a:ext cx="8162637" cy="38847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sp>
            <p:nvSpPr>
              <p:cNvPr id="1651" name="Shape 1651"/>
              <p:cNvSpPr/>
              <p:nvPr/>
            </p:nvSpPr>
            <p:spPr>
              <a:xfrm>
                <a:off x="742077" y="3583335"/>
                <a:ext cx="7794314"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600" u="none" cap="none" strike="noStrike">
                    <a:solidFill>
                      <a:srgbClr val="000000"/>
                    </a:solidFill>
                    <a:latin typeface="Arial"/>
                    <a:ea typeface="Arial"/>
                    <a:cs typeface="Arial"/>
                    <a:sym typeface="Arial"/>
                  </a:rPr>
                  <a:t>Deploy, Operate, Update &amp; Scale with minimal downtime on choice of IaaS</a:t>
                </a:r>
              </a:p>
            </p:txBody>
          </p:sp>
        </p:grpSp>
      </p:grpSp>
      <p:sp>
        <p:nvSpPr>
          <p:cNvPr id="1652" name="Shape 1652"/>
          <p:cNvSpPr txBox="1"/>
          <p:nvPr>
            <p:ph type="title"/>
          </p:nvPr>
        </p:nvSpPr>
        <p:spPr>
          <a:xfrm>
            <a:off x="113721" y="149918"/>
            <a:ext cx="8796928" cy="474445"/>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2C95DD"/>
              </a:buClr>
              <a:buSzPct val="25000"/>
              <a:buFont typeface="Arial"/>
              <a:buNone/>
            </a:pPr>
            <a:r>
              <a:rPr b="0" i="0" lang="en-US" sz="2800" u="none" cap="none" strike="noStrike">
                <a:solidFill>
                  <a:srgbClr val="2C95DD"/>
                </a:solidFill>
                <a:latin typeface="Arial"/>
                <a:ea typeface="Arial"/>
                <a:cs typeface="Arial"/>
                <a:sym typeface="Arial"/>
              </a:rPr>
              <a:t>Capabilities of Pivotal Cloud Foundry</a:t>
            </a:r>
          </a:p>
        </p:txBody>
      </p:sp>
      <p:grpSp>
        <p:nvGrpSpPr>
          <p:cNvPr id="1653" name="Shape 1653"/>
          <p:cNvGrpSpPr/>
          <p:nvPr/>
        </p:nvGrpSpPr>
        <p:grpSpPr>
          <a:xfrm>
            <a:off x="2006138" y="4220094"/>
            <a:ext cx="5183907" cy="729872"/>
            <a:chOff x="184080" y="4377801"/>
            <a:chExt cx="4336745" cy="531523"/>
          </a:xfrm>
        </p:grpSpPr>
        <p:grpSp>
          <p:nvGrpSpPr>
            <p:cNvPr id="1654" name="Shape 1654"/>
            <p:cNvGrpSpPr/>
            <p:nvPr/>
          </p:nvGrpSpPr>
          <p:grpSpPr>
            <a:xfrm>
              <a:off x="184080" y="4377801"/>
              <a:ext cx="1010802" cy="527415"/>
              <a:chOff x="184080" y="4448921"/>
              <a:chExt cx="1010802" cy="527415"/>
            </a:xfrm>
          </p:grpSpPr>
          <p:pic>
            <p:nvPicPr>
              <p:cNvPr id="1655" name="Shape 1655"/>
              <p:cNvPicPr preferRelativeResize="0"/>
              <p:nvPr/>
            </p:nvPicPr>
            <p:blipFill rotWithShape="1">
              <a:blip r:embed="rId15">
                <a:alphaModFix/>
              </a:blip>
              <a:srcRect b="-4013" l="0" r="0" t="0"/>
              <a:stretch/>
            </p:blipFill>
            <p:spPr>
              <a:xfrm>
                <a:off x="184080" y="4448921"/>
                <a:ext cx="1010802" cy="527415"/>
              </a:xfrm>
              <a:prstGeom prst="rect">
                <a:avLst/>
              </a:prstGeom>
              <a:noFill/>
              <a:ln>
                <a:noFill/>
              </a:ln>
            </p:spPr>
          </p:pic>
          <p:pic>
            <p:nvPicPr>
              <p:cNvPr id="1656" name="Shape 1656"/>
              <p:cNvPicPr preferRelativeResize="0"/>
              <p:nvPr/>
            </p:nvPicPr>
            <p:blipFill rotWithShape="1">
              <a:blip r:embed="rId16">
                <a:alphaModFix/>
              </a:blip>
              <a:srcRect b="0" l="0" r="0" t="0"/>
              <a:stretch/>
            </p:blipFill>
            <p:spPr>
              <a:xfrm>
                <a:off x="378026" y="4636567"/>
                <a:ext cx="648220" cy="164130"/>
              </a:xfrm>
              <a:prstGeom prst="rect">
                <a:avLst/>
              </a:prstGeom>
              <a:noFill/>
              <a:ln>
                <a:noFill/>
              </a:ln>
            </p:spPr>
          </p:pic>
        </p:grpSp>
        <p:grpSp>
          <p:nvGrpSpPr>
            <p:cNvPr id="1657" name="Shape 1657"/>
            <p:cNvGrpSpPr/>
            <p:nvPr/>
          </p:nvGrpSpPr>
          <p:grpSpPr>
            <a:xfrm>
              <a:off x="2400042" y="4380285"/>
              <a:ext cx="1010802" cy="527415"/>
              <a:chOff x="2400042" y="4451405"/>
              <a:chExt cx="1010802" cy="527415"/>
            </a:xfrm>
          </p:grpSpPr>
          <p:pic>
            <p:nvPicPr>
              <p:cNvPr id="1658" name="Shape 1658"/>
              <p:cNvPicPr preferRelativeResize="0"/>
              <p:nvPr/>
            </p:nvPicPr>
            <p:blipFill rotWithShape="1">
              <a:blip r:embed="rId15">
                <a:alphaModFix/>
              </a:blip>
              <a:srcRect b="-4013" l="0" r="0" t="0"/>
              <a:stretch/>
            </p:blipFill>
            <p:spPr>
              <a:xfrm>
                <a:off x="2400042" y="4451405"/>
                <a:ext cx="1010802" cy="527415"/>
              </a:xfrm>
              <a:prstGeom prst="rect">
                <a:avLst/>
              </a:prstGeom>
              <a:noFill/>
              <a:ln>
                <a:noFill/>
              </a:ln>
            </p:spPr>
          </p:pic>
          <p:pic>
            <p:nvPicPr>
              <p:cNvPr descr="https://encrypted-tbn0.gstatic.com/images?q=tbn:ANd9GcRgWtweeNVNot_dJ1JZ4fATg5X0qxTniN17Zry9UylCHUwXFy8KJQ" id="1659" name="Shape 1659"/>
              <p:cNvPicPr preferRelativeResize="0"/>
              <p:nvPr/>
            </p:nvPicPr>
            <p:blipFill rotWithShape="1">
              <a:blip r:embed="rId17">
                <a:alphaModFix/>
              </a:blip>
              <a:srcRect b="0" l="0" r="0" t="0"/>
              <a:stretch/>
            </p:blipFill>
            <p:spPr>
              <a:xfrm>
                <a:off x="2576400" y="4585912"/>
                <a:ext cx="542436" cy="219842"/>
              </a:xfrm>
              <a:prstGeom prst="rect">
                <a:avLst/>
              </a:prstGeom>
              <a:noFill/>
              <a:ln>
                <a:noFill/>
              </a:ln>
            </p:spPr>
          </p:pic>
        </p:grpSp>
        <p:grpSp>
          <p:nvGrpSpPr>
            <p:cNvPr id="1660" name="Shape 1660"/>
            <p:cNvGrpSpPr/>
            <p:nvPr/>
          </p:nvGrpSpPr>
          <p:grpSpPr>
            <a:xfrm>
              <a:off x="1286159" y="4378687"/>
              <a:ext cx="1010802" cy="527415"/>
              <a:chOff x="1286159" y="4449807"/>
              <a:chExt cx="1010802" cy="527415"/>
            </a:xfrm>
          </p:grpSpPr>
          <p:pic>
            <p:nvPicPr>
              <p:cNvPr id="1661" name="Shape 1661"/>
              <p:cNvPicPr preferRelativeResize="0"/>
              <p:nvPr/>
            </p:nvPicPr>
            <p:blipFill rotWithShape="1">
              <a:blip r:embed="rId15">
                <a:alphaModFix/>
              </a:blip>
              <a:srcRect b="-4013" l="0" r="0" t="0"/>
              <a:stretch/>
            </p:blipFill>
            <p:spPr>
              <a:xfrm>
                <a:off x="1286159" y="4449807"/>
                <a:ext cx="1010802" cy="527415"/>
              </a:xfrm>
              <a:prstGeom prst="rect">
                <a:avLst/>
              </a:prstGeom>
              <a:noFill/>
              <a:ln>
                <a:noFill/>
              </a:ln>
            </p:spPr>
          </p:pic>
          <p:pic>
            <p:nvPicPr>
              <p:cNvPr descr="openstack_logo.jpg" id="1662" name="Shape 1662"/>
              <p:cNvPicPr preferRelativeResize="0"/>
              <p:nvPr/>
            </p:nvPicPr>
            <p:blipFill rotWithShape="1">
              <a:blip r:embed="rId18">
                <a:alphaModFix/>
              </a:blip>
              <a:srcRect b="0" l="4286" r="0" t="0"/>
              <a:stretch/>
            </p:blipFill>
            <p:spPr>
              <a:xfrm>
                <a:off x="1455729" y="4599298"/>
                <a:ext cx="596066" cy="198040"/>
              </a:xfrm>
              <a:prstGeom prst="rect">
                <a:avLst/>
              </a:prstGeom>
              <a:noFill/>
              <a:ln>
                <a:noFill/>
              </a:ln>
            </p:spPr>
          </p:pic>
        </p:grpSp>
        <p:grpSp>
          <p:nvGrpSpPr>
            <p:cNvPr id="1663" name="Shape 1663"/>
            <p:cNvGrpSpPr/>
            <p:nvPr/>
          </p:nvGrpSpPr>
          <p:grpSpPr>
            <a:xfrm>
              <a:off x="3510023" y="4381908"/>
              <a:ext cx="1010802" cy="527415"/>
              <a:chOff x="3510023" y="4453028"/>
              <a:chExt cx="1010802" cy="527415"/>
            </a:xfrm>
          </p:grpSpPr>
          <p:pic>
            <p:nvPicPr>
              <p:cNvPr id="1664" name="Shape 1664"/>
              <p:cNvPicPr preferRelativeResize="0"/>
              <p:nvPr/>
            </p:nvPicPr>
            <p:blipFill rotWithShape="1">
              <a:blip r:embed="rId15">
                <a:alphaModFix/>
              </a:blip>
              <a:srcRect b="-4013" l="0" r="0" t="0"/>
              <a:stretch/>
            </p:blipFill>
            <p:spPr>
              <a:xfrm>
                <a:off x="3510023" y="4453028"/>
                <a:ext cx="1010802" cy="527415"/>
              </a:xfrm>
              <a:prstGeom prst="rect">
                <a:avLst/>
              </a:prstGeom>
              <a:noFill/>
              <a:ln>
                <a:noFill/>
              </a:ln>
            </p:spPr>
          </p:pic>
          <p:pic>
            <p:nvPicPr>
              <p:cNvPr id="1665" name="Shape 1665"/>
              <p:cNvPicPr preferRelativeResize="0"/>
              <p:nvPr/>
            </p:nvPicPr>
            <p:blipFill rotWithShape="1">
              <a:blip r:embed="rId19">
                <a:alphaModFix/>
              </a:blip>
              <a:srcRect b="0" l="0" r="0" t="0"/>
              <a:stretch/>
            </p:blipFill>
            <p:spPr>
              <a:xfrm>
                <a:off x="3650837" y="4531964"/>
                <a:ext cx="327844" cy="327844"/>
              </a:xfrm>
              <a:prstGeom prst="rect">
                <a:avLst/>
              </a:prstGeom>
              <a:noFill/>
              <a:ln>
                <a:noFill/>
              </a:ln>
            </p:spPr>
          </p:pic>
          <p:sp>
            <p:nvSpPr>
              <p:cNvPr id="1666" name="Shape 1666"/>
              <p:cNvSpPr txBox="1"/>
              <p:nvPr/>
            </p:nvSpPr>
            <p:spPr>
              <a:xfrm>
                <a:off x="3891576" y="4629328"/>
                <a:ext cx="438954" cy="16303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2"/>
                  </a:buClr>
                  <a:buSzPct val="25000"/>
                  <a:buFont typeface="Arial"/>
                  <a:buNone/>
                </a:pPr>
                <a:r>
                  <a:rPr b="0" i="0" lang="en-US" sz="1200" u="none" cap="none" strike="noStrike">
                    <a:solidFill>
                      <a:schemeClr val="dk2"/>
                    </a:solidFill>
                    <a:latin typeface="Arial"/>
                    <a:ea typeface="Arial"/>
                    <a:cs typeface="Arial"/>
                    <a:sym typeface="Arial"/>
                  </a:rPr>
                  <a:t>Azure</a:t>
                </a:r>
              </a:p>
            </p:txBody>
          </p:sp>
        </p:gr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670" name="Shape 1670"/>
        <p:cNvGrpSpPr/>
        <p:nvPr/>
      </p:nvGrpSpPr>
      <p:grpSpPr>
        <a:xfrm>
          <a:off x="0" y="0"/>
          <a:ext cx="0" cy="0"/>
          <a:chOff x="0" y="0"/>
          <a:chExt cx="0" cy="0"/>
        </a:xfrm>
      </p:grpSpPr>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263" name="Shape 263"/>
        <p:cNvGrpSpPr/>
        <p:nvPr/>
      </p:nvGrpSpPr>
      <p:grpSpPr>
        <a:xfrm>
          <a:off x="0" y="0"/>
          <a:ext cx="0" cy="0"/>
          <a:chOff x="0" y="0"/>
          <a:chExt cx="0" cy="0"/>
        </a:xfrm>
      </p:grpSpPr>
      <p:sp>
        <p:nvSpPr>
          <p:cNvPr id="264" name="Shape 264"/>
          <p:cNvSpPr/>
          <p:nvPr/>
        </p:nvSpPr>
        <p:spPr>
          <a:xfrm>
            <a:off x="205806" y="907995"/>
            <a:ext cx="6627633" cy="3578601"/>
          </a:xfrm>
          <a:prstGeom prst="rect">
            <a:avLst/>
          </a:prstGeom>
          <a:solidFill>
            <a:srgbClr val="BFBFBF"/>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292C2F"/>
              </a:solidFill>
              <a:latin typeface="Roboto"/>
              <a:ea typeface="Roboto"/>
              <a:cs typeface="Roboto"/>
              <a:sym typeface="Roboto"/>
            </a:endParaRPr>
          </a:p>
        </p:txBody>
      </p:sp>
      <p:sp>
        <p:nvSpPr>
          <p:cNvPr id="265" name="Shape 265"/>
          <p:cNvSpPr/>
          <p:nvPr/>
        </p:nvSpPr>
        <p:spPr>
          <a:xfrm>
            <a:off x="309765" y="1894005"/>
            <a:ext cx="6423653" cy="2010385"/>
          </a:xfrm>
          <a:prstGeom prst="rect">
            <a:avLst/>
          </a:prstGeom>
          <a:solidFill>
            <a:schemeClr val="accent1"/>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2F2F2"/>
              </a:solidFill>
              <a:latin typeface="Roboto"/>
              <a:ea typeface="Roboto"/>
              <a:cs typeface="Roboto"/>
              <a:sym typeface="Roboto"/>
            </a:endParaRPr>
          </a:p>
        </p:txBody>
      </p:sp>
      <p:sp>
        <p:nvSpPr>
          <p:cNvPr id="266" name="Shape 266"/>
          <p:cNvSpPr/>
          <p:nvPr/>
        </p:nvSpPr>
        <p:spPr>
          <a:xfrm>
            <a:off x="6950115" y="907995"/>
            <a:ext cx="1822203" cy="3578601"/>
          </a:xfrm>
          <a:prstGeom prst="rect">
            <a:avLst/>
          </a:prstGeom>
          <a:solidFill>
            <a:srgbClr val="45A3E3"/>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2F2F2"/>
              </a:solidFill>
              <a:latin typeface="Roboto"/>
              <a:ea typeface="Roboto"/>
              <a:cs typeface="Roboto"/>
              <a:sym typeface="Roboto"/>
            </a:endParaRPr>
          </a:p>
        </p:txBody>
      </p:sp>
      <p:sp>
        <p:nvSpPr>
          <p:cNvPr id="267" name="Shape 267"/>
          <p:cNvSpPr/>
          <p:nvPr/>
        </p:nvSpPr>
        <p:spPr>
          <a:xfrm>
            <a:off x="1470811" y="1353884"/>
            <a:ext cx="2033928" cy="457947"/>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Roboto"/>
              <a:buNone/>
            </a:pPr>
            <a:r>
              <a:rPr b="0" i="0" lang="en-US" sz="1200" u="none" cap="none" strike="noStrike">
                <a:solidFill>
                  <a:srgbClr val="262626"/>
                </a:solidFill>
                <a:latin typeface="Roboto"/>
                <a:ea typeface="Roboto"/>
                <a:cs typeface="Roboto"/>
                <a:sym typeface="Roboto"/>
              </a:rPr>
              <a:t>Container Scheduling</a:t>
            </a:r>
          </a:p>
        </p:txBody>
      </p:sp>
      <p:sp>
        <p:nvSpPr>
          <p:cNvPr id="268" name="Shape 268"/>
          <p:cNvSpPr/>
          <p:nvPr/>
        </p:nvSpPr>
        <p:spPr>
          <a:xfrm>
            <a:off x="1946964" y="1957134"/>
            <a:ext cx="3213037"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1" i="0" lang="en-US" sz="1600" u="none" cap="none" strike="noStrike">
                <a:solidFill>
                  <a:srgbClr val="FFFFFF"/>
                </a:solidFill>
                <a:latin typeface="Roboto"/>
                <a:ea typeface="Roboto"/>
                <a:cs typeface="Roboto"/>
                <a:sym typeface="Roboto"/>
              </a:rPr>
              <a:t>Application Framework</a:t>
            </a:r>
          </a:p>
        </p:txBody>
      </p:sp>
      <p:sp>
        <p:nvSpPr>
          <p:cNvPr id="269" name="Shape 269"/>
          <p:cNvSpPr/>
          <p:nvPr/>
        </p:nvSpPr>
        <p:spPr>
          <a:xfrm>
            <a:off x="7095997" y="918650"/>
            <a:ext cx="1527079"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1" i="0" lang="en-US" sz="1600" u="none" cap="none" strike="noStrike">
                <a:solidFill>
                  <a:srgbClr val="FFFFFF"/>
                </a:solidFill>
                <a:latin typeface="Roboto"/>
                <a:ea typeface="Roboto"/>
                <a:cs typeface="Roboto"/>
                <a:sym typeface="Roboto"/>
              </a:rPr>
              <a:t>Services</a:t>
            </a:r>
          </a:p>
        </p:txBody>
      </p:sp>
      <p:sp>
        <p:nvSpPr>
          <p:cNvPr id="270" name="Shape 270"/>
          <p:cNvSpPr/>
          <p:nvPr/>
        </p:nvSpPr>
        <p:spPr>
          <a:xfrm>
            <a:off x="1231773" y="928573"/>
            <a:ext cx="4650180"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0253F"/>
              </a:buClr>
              <a:buSzPct val="25000"/>
              <a:buFont typeface="Roboto"/>
              <a:buNone/>
            </a:pPr>
            <a:r>
              <a:rPr b="1" i="0" lang="en-US" sz="1600" u="none" cap="none" strike="noStrike">
                <a:solidFill>
                  <a:srgbClr val="10253F"/>
                </a:solidFill>
                <a:latin typeface="Roboto"/>
                <a:ea typeface="Roboto"/>
                <a:cs typeface="Roboto"/>
                <a:sym typeface="Roboto"/>
              </a:rPr>
              <a:t>Platform Runtime (Elastic Runtime)</a:t>
            </a:r>
          </a:p>
        </p:txBody>
      </p:sp>
      <p:sp>
        <p:nvSpPr>
          <p:cNvPr id="271" name="Shape 271"/>
          <p:cNvSpPr/>
          <p:nvPr/>
        </p:nvSpPr>
        <p:spPr>
          <a:xfrm>
            <a:off x="309767" y="1353884"/>
            <a:ext cx="1091587" cy="457947"/>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Roboto"/>
              <a:buNone/>
            </a:pPr>
            <a:r>
              <a:rPr b="0" i="0" lang="en-US" sz="1200" u="none" cap="none" strike="noStrike">
                <a:solidFill>
                  <a:srgbClr val="262626"/>
                </a:solidFill>
                <a:latin typeface="Roboto"/>
                <a:ea typeface="Roboto"/>
                <a:cs typeface="Roboto"/>
                <a:sym typeface="Roboto"/>
              </a:rPr>
              <a:t>Routing</a:t>
            </a:r>
          </a:p>
        </p:txBody>
      </p:sp>
      <p:sp>
        <p:nvSpPr>
          <p:cNvPr id="272" name="Shape 272"/>
          <p:cNvSpPr/>
          <p:nvPr/>
        </p:nvSpPr>
        <p:spPr>
          <a:xfrm>
            <a:off x="7095997" y="1369505"/>
            <a:ext cx="1527079" cy="411923"/>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Database</a:t>
            </a:r>
          </a:p>
        </p:txBody>
      </p:sp>
      <p:sp>
        <p:nvSpPr>
          <p:cNvPr id="273" name="Shape 273"/>
          <p:cNvSpPr/>
          <p:nvPr/>
        </p:nvSpPr>
        <p:spPr>
          <a:xfrm>
            <a:off x="5423169" y="1348970"/>
            <a:ext cx="1310253" cy="457947"/>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Roboto"/>
              <a:buNone/>
            </a:pPr>
            <a:r>
              <a:rPr b="0" i="0" lang="en-US" sz="1200" u="none" cap="none" strike="noStrike">
                <a:solidFill>
                  <a:srgbClr val="262626"/>
                </a:solidFill>
                <a:latin typeface="Roboto"/>
                <a:ea typeface="Roboto"/>
                <a:cs typeface="Roboto"/>
                <a:sym typeface="Roboto"/>
              </a:rPr>
              <a:t>Configuration</a:t>
            </a:r>
          </a:p>
        </p:txBody>
      </p:sp>
      <p:sp>
        <p:nvSpPr>
          <p:cNvPr id="274" name="Shape 274"/>
          <p:cNvSpPr/>
          <p:nvPr/>
        </p:nvSpPr>
        <p:spPr>
          <a:xfrm>
            <a:off x="3578698" y="1349659"/>
            <a:ext cx="1768069" cy="457947"/>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Roboto"/>
              <a:buNone/>
            </a:pPr>
            <a:r>
              <a:rPr b="0" i="0" lang="en-US" sz="1200" u="none" cap="none" strike="noStrike">
                <a:solidFill>
                  <a:srgbClr val="262626"/>
                </a:solidFill>
                <a:latin typeface="Roboto"/>
                <a:ea typeface="Roboto"/>
                <a:cs typeface="Roboto"/>
                <a:sym typeface="Roboto"/>
              </a:rPr>
              <a:t>Service Discovery</a:t>
            </a:r>
          </a:p>
        </p:txBody>
      </p:sp>
      <p:sp>
        <p:nvSpPr>
          <p:cNvPr id="275" name="Shape 275"/>
          <p:cNvSpPr/>
          <p:nvPr/>
        </p:nvSpPr>
        <p:spPr>
          <a:xfrm>
            <a:off x="7095997" y="1873206"/>
            <a:ext cx="1527079"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Big Data</a:t>
            </a:r>
          </a:p>
        </p:txBody>
      </p:sp>
      <p:sp>
        <p:nvSpPr>
          <p:cNvPr id="276" name="Shape 276"/>
          <p:cNvSpPr/>
          <p:nvPr/>
        </p:nvSpPr>
        <p:spPr>
          <a:xfrm>
            <a:off x="7096171" y="2388443"/>
            <a:ext cx="1527079"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Object Storage</a:t>
            </a:r>
          </a:p>
        </p:txBody>
      </p:sp>
      <p:sp>
        <p:nvSpPr>
          <p:cNvPr id="277" name="Shape 277"/>
          <p:cNvSpPr/>
          <p:nvPr/>
        </p:nvSpPr>
        <p:spPr>
          <a:xfrm>
            <a:off x="7096171" y="2903682"/>
            <a:ext cx="1527079"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Mobile</a:t>
            </a:r>
          </a:p>
        </p:txBody>
      </p:sp>
      <p:sp>
        <p:nvSpPr>
          <p:cNvPr id="278" name="Shape 278"/>
          <p:cNvSpPr/>
          <p:nvPr/>
        </p:nvSpPr>
        <p:spPr>
          <a:xfrm>
            <a:off x="7096171" y="3418919"/>
            <a:ext cx="1526905"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Build CI</a:t>
            </a:r>
          </a:p>
        </p:txBody>
      </p:sp>
      <p:sp>
        <p:nvSpPr>
          <p:cNvPr id="279" name="Shape 279"/>
          <p:cNvSpPr/>
          <p:nvPr/>
        </p:nvSpPr>
        <p:spPr>
          <a:xfrm>
            <a:off x="7096171" y="3934155"/>
            <a:ext cx="1527079"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User Provided</a:t>
            </a:r>
          </a:p>
        </p:txBody>
      </p:sp>
      <p:sp>
        <p:nvSpPr>
          <p:cNvPr id="280" name="Shape 280"/>
          <p:cNvSpPr/>
          <p:nvPr/>
        </p:nvSpPr>
        <p:spPr>
          <a:xfrm>
            <a:off x="309767" y="3994537"/>
            <a:ext cx="3194970" cy="377959"/>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Roboto"/>
              <a:buNone/>
            </a:pPr>
            <a:r>
              <a:rPr b="0" i="0" lang="en-US" sz="1200" u="none" cap="none" strike="noStrike">
                <a:solidFill>
                  <a:srgbClr val="262626"/>
                </a:solidFill>
                <a:latin typeface="Roboto"/>
                <a:ea typeface="Roboto"/>
                <a:cs typeface="Roboto"/>
                <a:sym typeface="Roboto"/>
              </a:rPr>
              <a:t>Logging &amp; Metrics</a:t>
            </a:r>
          </a:p>
        </p:txBody>
      </p:sp>
      <p:sp>
        <p:nvSpPr>
          <p:cNvPr id="281" name="Shape 281"/>
          <p:cNvSpPr/>
          <p:nvPr/>
        </p:nvSpPr>
        <p:spPr>
          <a:xfrm>
            <a:off x="3578698" y="3994537"/>
            <a:ext cx="3154724" cy="377959"/>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262626"/>
              </a:buClr>
              <a:buSzPct val="25000"/>
              <a:buFont typeface="Roboto"/>
              <a:buNone/>
            </a:pPr>
            <a:r>
              <a:rPr b="0" i="0" lang="en-US" sz="1200" u="none" cap="none" strike="noStrike">
                <a:solidFill>
                  <a:srgbClr val="262626"/>
                </a:solidFill>
                <a:latin typeface="Roboto"/>
                <a:ea typeface="Roboto"/>
                <a:cs typeface="Roboto"/>
                <a:sym typeface="Roboto"/>
              </a:rPr>
              <a:t>Messaging</a:t>
            </a:r>
          </a:p>
        </p:txBody>
      </p:sp>
      <p:sp>
        <p:nvSpPr>
          <p:cNvPr id="282" name="Shape 282"/>
          <p:cNvSpPr/>
          <p:nvPr/>
        </p:nvSpPr>
        <p:spPr>
          <a:xfrm>
            <a:off x="5170714" y="2443249"/>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Circuit Breakers</a:t>
            </a:r>
          </a:p>
        </p:txBody>
      </p:sp>
      <p:sp>
        <p:nvSpPr>
          <p:cNvPr id="283" name="Shape 283"/>
          <p:cNvSpPr/>
          <p:nvPr/>
        </p:nvSpPr>
        <p:spPr>
          <a:xfrm>
            <a:off x="486162" y="2443249"/>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12 Factor Apps</a:t>
            </a:r>
          </a:p>
        </p:txBody>
      </p:sp>
      <p:sp>
        <p:nvSpPr>
          <p:cNvPr id="284" name="Shape 284"/>
          <p:cNvSpPr/>
          <p:nvPr/>
        </p:nvSpPr>
        <p:spPr>
          <a:xfrm>
            <a:off x="3606373" y="2443249"/>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RESTful Services</a:t>
            </a:r>
          </a:p>
        </p:txBody>
      </p:sp>
      <p:sp>
        <p:nvSpPr>
          <p:cNvPr id="285" name="Shape 285"/>
          <p:cNvSpPr/>
          <p:nvPr/>
        </p:nvSpPr>
        <p:spPr>
          <a:xfrm>
            <a:off x="2042034" y="2443249"/>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Microservices</a:t>
            </a:r>
          </a:p>
        </p:txBody>
      </p:sp>
      <p:sp>
        <p:nvSpPr>
          <p:cNvPr id="286" name="Shape 286"/>
          <p:cNvSpPr/>
          <p:nvPr/>
        </p:nvSpPr>
        <p:spPr>
          <a:xfrm>
            <a:off x="5160005" y="3162569"/>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.NET</a:t>
            </a:r>
          </a:p>
        </p:txBody>
      </p:sp>
      <p:sp>
        <p:nvSpPr>
          <p:cNvPr id="287" name="Shape 287"/>
          <p:cNvSpPr/>
          <p:nvPr/>
        </p:nvSpPr>
        <p:spPr>
          <a:xfrm>
            <a:off x="475452" y="3162569"/>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Spring Boot</a:t>
            </a:r>
          </a:p>
        </p:txBody>
      </p:sp>
      <p:sp>
        <p:nvSpPr>
          <p:cNvPr id="288" name="Shape 288"/>
          <p:cNvSpPr/>
          <p:nvPr/>
        </p:nvSpPr>
        <p:spPr>
          <a:xfrm>
            <a:off x="3595664" y="3162569"/>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Node.js</a:t>
            </a:r>
          </a:p>
        </p:txBody>
      </p:sp>
      <p:sp>
        <p:nvSpPr>
          <p:cNvPr id="289" name="Shape 289"/>
          <p:cNvSpPr/>
          <p:nvPr/>
        </p:nvSpPr>
        <p:spPr>
          <a:xfrm>
            <a:off x="2031325" y="3162569"/>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Ruby on Rails</a:t>
            </a:r>
          </a:p>
        </p:txBody>
      </p:sp>
      <p:sp>
        <p:nvSpPr>
          <p:cNvPr id="290" name="Shape 290"/>
          <p:cNvSpPr/>
          <p:nvPr/>
        </p:nvSpPr>
        <p:spPr>
          <a:xfrm>
            <a:off x="205804" y="4556333"/>
            <a:ext cx="8566514" cy="489222"/>
          </a:xfrm>
          <a:prstGeom prst="rect">
            <a:avLst/>
          </a:prstGeom>
          <a:solidFill>
            <a:srgbClr val="097F73"/>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2F2F2"/>
              </a:solidFill>
              <a:latin typeface="Roboto"/>
              <a:ea typeface="Roboto"/>
              <a:cs typeface="Roboto"/>
              <a:sym typeface="Roboto"/>
            </a:endParaRPr>
          </a:p>
        </p:txBody>
      </p:sp>
      <p:sp>
        <p:nvSpPr>
          <p:cNvPr id="291" name="Shape 291"/>
          <p:cNvSpPr/>
          <p:nvPr/>
        </p:nvSpPr>
        <p:spPr>
          <a:xfrm>
            <a:off x="441891" y="4631667"/>
            <a:ext cx="1476413"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1" i="0" lang="en-US" sz="1600" u="none" cap="none" strike="noStrike">
                <a:solidFill>
                  <a:srgbClr val="FFFFFF"/>
                </a:solidFill>
                <a:latin typeface="Roboto"/>
                <a:ea typeface="Roboto"/>
                <a:cs typeface="Roboto"/>
                <a:sym typeface="Roboto"/>
              </a:rPr>
              <a:t>Operations</a:t>
            </a:r>
          </a:p>
        </p:txBody>
      </p:sp>
      <p:sp>
        <p:nvSpPr>
          <p:cNvPr id="292" name="Shape 292"/>
          <p:cNvSpPr/>
          <p:nvPr/>
        </p:nvSpPr>
        <p:spPr>
          <a:xfrm>
            <a:off x="2372602" y="4570112"/>
            <a:ext cx="1378453"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Zero Downtime Deployments</a:t>
            </a:r>
          </a:p>
        </p:txBody>
      </p:sp>
      <p:sp>
        <p:nvSpPr>
          <p:cNvPr id="293" name="Shape 293"/>
          <p:cNvSpPr/>
          <p:nvPr/>
        </p:nvSpPr>
        <p:spPr>
          <a:xfrm>
            <a:off x="3947433" y="4570112"/>
            <a:ext cx="1165133"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Failover &amp; Recovery</a:t>
            </a:r>
          </a:p>
        </p:txBody>
      </p:sp>
      <p:sp>
        <p:nvSpPr>
          <p:cNvPr id="294" name="Shape 294"/>
          <p:cNvSpPr/>
          <p:nvPr/>
        </p:nvSpPr>
        <p:spPr>
          <a:xfrm>
            <a:off x="5267308" y="4662446"/>
            <a:ext cx="1027763"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Scaling</a:t>
            </a:r>
          </a:p>
        </p:txBody>
      </p:sp>
      <p:sp>
        <p:nvSpPr>
          <p:cNvPr id="295" name="Shape 295"/>
          <p:cNvSpPr/>
          <p:nvPr/>
        </p:nvSpPr>
        <p:spPr>
          <a:xfrm>
            <a:off x="6439400" y="4570112"/>
            <a:ext cx="1051431"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Security Patching</a:t>
            </a:r>
          </a:p>
        </p:txBody>
      </p:sp>
      <p:sp>
        <p:nvSpPr>
          <p:cNvPr id="296" name="Shape 296"/>
          <p:cNvSpPr/>
          <p:nvPr/>
        </p:nvSpPr>
        <p:spPr>
          <a:xfrm>
            <a:off x="7655981" y="4570112"/>
            <a:ext cx="1051431"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Platform</a:t>
            </a:r>
          </a:p>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Pr>
              <a:t>Upgrades</a:t>
            </a:r>
          </a:p>
        </p:txBody>
      </p:sp>
      <p:sp>
        <p:nvSpPr>
          <p:cNvPr id="297" name="Shape 297"/>
          <p:cNvSpPr txBox="1"/>
          <p:nvPr>
            <p:ph type="title"/>
          </p:nvPr>
        </p:nvSpPr>
        <p:spPr>
          <a:xfrm>
            <a:off x="1077909" y="187313"/>
            <a:ext cx="6947615" cy="585513"/>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29756E"/>
              </a:buClr>
              <a:buSzPct val="25000"/>
              <a:buFont typeface="Helvetica Neue"/>
              <a:buNone/>
            </a:pPr>
            <a:r>
              <a:rPr b="0" i="0" lang="en-US" sz="3200" u="none" cap="none" strike="noStrike">
                <a:solidFill>
                  <a:srgbClr val="29756E"/>
                </a:solidFill>
                <a:latin typeface="Helvetica Neue"/>
                <a:ea typeface="Helvetica Neue"/>
                <a:cs typeface="Helvetica Neue"/>
                <a:sym typeface="Helvetica Neue"/>
              </a:rPr>
              <a:t>Pivotal Cloud Foundry Architecture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01" name="Shape 301"/>
        <p:cNvGrpSpPr/>
        <p:nvPr/>
      </p:nvGrpSpPr>
      <p:grpSpPr>
        <a:xfrm>
          <a:off x="0" y="0"/>
          <a:ext cx="0" cy="0"/>
          <a:chOff x="0" y="0"/>
          <a:chExt cx="0" cy="0"/>
        </a:xfrm>
      </p:grpSpPr>
      <p:sp>
        <p:nvSpPr>
          <p:cNvPr id="302" name="Shape 302"/>
          <p:cNvSpPr txBox="1"/>
          <p:nvPr>
            <p:ph type="ctrTitle"/>
          </p:nvPr>
        </p:nvSpPr>
        <p:spPr>
          <a:xfrm>
            <a:off x="1017587" y="1739930"/>
            <a:ext cx="7473270" cy="620700"/>
          </a:xfrm>
          <a:prstGeom prst="rect">
            <a:avLst/>
          </a:prstGeom>
          <a:noFill/>
          <a:ln>
            <a:noFill/>
          </a:ln>
        </p:spPr>
        <p:txBody>
          <a:bodyPr anchorCtr="0" anchor="b" bIns="91425" lIns="91425" rIns="91425" tIns="91425">
            <a:noAutofit/>
          </a:bodyPr>
          <a:lstStyle/>
          <a:p>
            <a:pPr indent="0" lvl="0" marL="0" marR="0" rtl="0" algn="l">
              <a:lnSpc>
                <a:spcPct val="90000"/>
              </a:lnSpc>
              <a:spcBef>
                <a:spcPts val="0"/>
              </a:spcBef>
              <a:spcAft>
                <a:spcPts val="0"/>
              </a:spcAft>
              <a:buClr>
                <a:schemeClr val="accent3"/>
              </a:buClr>
              <a:buSzPct val="25000"/>
              <a:buFont typeface="Arial"/>
              <a:buNone/>
            </a:pPr>
            <a:r>
              <a:rPr b="0" i="0" lang="en-US" sz="4000" u="none" cap="none" strike="noStrike">
                <a:solidFill>
                  <a:schemeClr val="accent3"/>
                </a:solidFill>
                <a:latin typeface="Arial"/>
                <a:ea typeface="Arial"/>
                <a:cs typeface="Arial"/>
                <a:sym typeface="Arial"/>
              </a:rPr>
              <a:t>Elastic Container Runtime</a:t>
            </a:r>
          </a:p>
        </p:txBody>
      </p:sp>
      <p:sp>
        <p:nvSpPr>
          <p:cNvPr id="303" name="Shape 303"/>
          <p:cNvSpPr txBox="1"/>
          <p:nvPr/>
        </p:nvSpPr>
        <p:spPr>
          <a:xfrm>
            <a:off x="1026053" y="2447127"/>
            <a:ext cx="6048374" cy="56276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400" u="none" cap="none" strike="noStrike">
                <a:solidFill>
                  <a:srgbClr val="FFFFFF"/>
                </a:solidFill>
                <a:latin typeface="Arial"/>
                <a:ea typeface="Arial"/>
                <a:cs typeface="Arial"/>
                <a:sym typeface="Arial"/>
              </a:rPr>
              <a:t>Technical Drill Down</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p:nvPr/>
        </p:nvSpPr>
        <p:spPr>
          <a:xfrm>
            <a:off x="496625" y="4208475"/>
            <a:ext cx="7740000" cy="325800"/>
          </a:xfrm>
          <a:prstGeom prst="roundRect">
            <a:avLst>
              <a:gd fmla="val 16667" name="adj"/>
            </a:avLst>
          </a:prstGeom>
          <a:solidFill>
            <a:srgbClr val="0B5394"/>
          </a:solidFill>
          <a:ln cap="flat" cmpd="sng" w="9525">
            <a:solidFill>
              <a:srgbClr val="FFFFFF"/>
            </a:solidFill>
            <a:prstDash val="solid"/>
            <a:round/>
            <a:headEnd len="med" w="med" type="none"/>
            <a:tailEnd len="med" w="med" type="none"/>
          </a:ln>
          <a:effectLst>
            <a:outerShdw blurRad="39999" rotWithShape="0" dir="5400000" dist="23000">
              <a:srgbClr val="000000">
                <a:alpha val="34900"/>
              </a:srgbClr>
            </a:outerShdw>
          </a:effectLst>
        </p:spPr>
        <p:txBody>
          <a:bodyPr anchorCtr="0" anchor="ctr" bIns="45700" lIns="91425" rIns="91425" tIns="45700">
            <a:noAutofit/>
          </a:bodyPr>
          <a:lstStyle/>
          <a:p>
            <a:pPr indent="0" lvl="0" marL="0" marR="0" rtl="0" algn="ctr">
              <a:spcBef>
                <a:spcPts val="0"/>
              </a:spcBef>
              <a:spcAft>
                <a:spcPts val="0"/>
              </a:spcAft>
              <a:buSzPct val="25000"/>
              <a:buNone/>
            </a:pPr>
            <a:r>
              <a:rPr lang="en-US" sz="1600">
                <a:solidFill>
                  <a:srgbClr val="FFFFFF"/>
                </a:solidFill>
                <a:latin typeface="Arial"/>
                <a:ea typeface="Arial"/>
                <a:cs typeface="Arial"/>
                <a:sym typeface="Arial"/>
              </a:rPr>
              <a:t>BOSH - Automation Layer</a:t>
            </a:r>
          </a:p>
        </p:txBody>
      </p:sp>
      <p:pic>
        <p:nvPicPr>
          <p:cNvPr id="309" name="Shape 309"/>
          <p:cNvPicPr preferRelativeResize="0"/>
          <p:nvPr/>
        </p:nvPicPr>
        <p:blipFill rotWithShape="1">
          <a:blip r:embed="rId3">
            <a:alphaModFix/>
          </a:blip>
          <a:srcRect b="0" l="0" r="0" t="0"/>
          <a:stretch/>
        </p:blipFill>
        <p:spPr>
          <a:xfrm>
            <a:off x="2072662" y="4664369"/>
            <a:ext cx="613800" cy="245400"/>
          </a:xfrm>
          <a:prstGeom prst="rect">
            <a:avLst/>
          </a:prstGeom>
          <a:noFill/>
          <a:ln>
            <a:noFill/>
          </a:ln>
        </p:spPr>
      </p:pic>
      <p:pic>
        <p:nvPicPr>
          <p:cNvPr id="310" name="Shape 310"/>
          <p:cNvPicPr preferRelativeResize="0"/>
          <p:nvPr/>
        </p:nvPicPr>
        <p:blipFill rotWithShape="1">
          <a:blip r:embed="rId4">
            <a:alphaModFix/>
          </a:blip>
          <a:srcRect b="0" l="0" r="0" t="0"/>
          <a:stretch/>
        </p:blipFill>
        <p:spPr>
          <a:xfrm>
            <a:off x="4227944" y="4624837"/>
            <a:ext cx="580800" cy="384300"/>
          </a:xfrm>
          <a:prstGeom prst="rect">
            <a:avLst/>
          </a:prstGeom>
          <a:noFill/>
          <a:ln>
            <a:noFill/>
          </a:ln>
        </p:spPr>
      </p:pic>
      <p:pic>
        <p:nvPicPr>
          <p:cNvPr id="311" name="Shape 311"/>
          <p:cNvPicPr preferRelativeResize="0"/>
          <p:nvPr/>
        </p:nvPicPr>
        <p:blipFill rotWithShape="1">
          <a:blip r:embed="rId5">
            <a:alphaModFix/>
          </a:blip>
          <a:srcRect b="0" l="0" r="0" t="0"/>
          <a:stretch/>
        </p:blipFill>
        <p:spPr>
          <a:xfrm>
            <a:off x="5337062" y="4637742"/>
            <a:ext cx="358500" cy="358500"/>
          </a:xfrm>
          <a:prstGeom prst="rect">
            <a:avLst/>
          </a:prstGeom>
          <a:noFill/>
          <a:ln>
            <a:noFill/>
          </a:ln>
        </p:spPr>
      </p:pic>
      <p:pic>
        <p:nvPicPr>
          <p:cNvPr id="312" name="Shape 312"/>
          <p:cNvPicPr preferRelativeResize="0"/>
          <p:nvPr/>
        </p:nvPicPr>
        <p:blipFill rotWithShape="1">
          <a:blip r:embed="rId6">
            <a:alphaModFix/>
          </a:blip>
          <a:srcRect b="0" l="0" r="0" t="0"/>
          <a:stretch/>
        </p:blipFill>
        <p:spPr>
          <a:xfrm>
            <a:off x="3206012" y="4608046"/>
            <a:ext cx="558000" cy="417900"/>
          </a:xfrm>
          <a:prstGeom prst="rect">
            <a:avLst/>
          </a:prstGeom>
          <a:noFill/>
          <a:ln>
            <a:noFill/>
          </a:ln>
        </p:spPr>
      </p:pic>
      <p:pic>
        <p:nvPicPr>
          <p:cNvPr id="313" name="Shape 313"/>
          <p:cNvPicPr preferRelativeResize="0"/>
          <p:nvPr/>
        </p:nvPicPr>
        <p:blipFill>
          <a:blip r:embed="rId7">
            <a:alphaModFix/>
          </a:blip>
          <a:stretch>
            <a:fillRect/>
          </a:stretch>
        </p:blipFill>
        <p:spPr>
          <a:xfrm>
            <a:off x="6330024" y="4485287"/>
            <a:ext cx="801199" cy="600900"/>
          </a:xfrm>
          <a:prstGeom prst="rect">
            <a:avLst/>
          </a:prstGeom>
          <a:noFill/>
          <a:ln>
            <a:noFill/>
          </a:ln>
        </p:spPr>
      </p:pic>
      <p:sp>
        <p:nvSpPr>
          <p:cNvPr id="314" name="Shape 314"/>
          <p:cNvSpPr txBox="1"/>
          <p:nvPr>
            <p:ph type="title"/>
          </p:nvPr>
        </p:nvSpPr>
        <p:spPr>
          <a:xfrm>
            <a:off x="138112" y="104021"/>
            <a:ext cx="8410500"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lang="en-US" sz="2800">
                <a:solidFill>
                  <a:srgbClr val="33928A"/>
                </a:solidFill>
              </a:rPr>
              <a:t>Pivotal Cloud Foundry - Architecture</a:t>
            </a:r>
          </a:p>
        </p:txBody>
      </p:sp>
      <p:grpSp>
        <p:nvGrpSpPr>
          <p:cNvPr id="315" name="Shape 315"/>
          <p:cNvGrpSpPr/>
          <p:nvPr/>
        </p:nvGrpSpPr>
        <p:grpSpPr>
          <a:xfrm>
            <a:off x="2856700" y="831975"/>
            <a:ext cx="5379900" cy="1010100"/>
            <a:chOff x="2856700" y="831975"/>
            <a:chExt cx="5379900" cy="1010100"/>
          </a:xfrm>
        </p:grpSpPr>
        <p:sp>
          <p:nvSpPr>
            <p:cNvPr id="316" name="Shape 316"/>
            <p:cNvSpPr/>
            <p:nvPr/>
          </p:nvSpPr>
          <p:spPr>
            <a:xfrm>
              <a:off x="2856700" y="831975"/>
              <a:ext cx="5379900" cy="1010100"/>
            </a:xfrm>
            <a:prstGeom prst="rect">
              <a:avLst/>
            </a:prstGeom>
            <a:solidFill>
              <a:srgbClr val="00AE9E">
                <a:alpha val="75690"/>
              </a:srgbClr>
            </a:solidFill>
            <a:ln cap="flat" cmpd="sng" w="38100">
              <a:solidFill>
                <a:srgbClr val="595959"/>
              </a:solidFill>
              <a:prstDash val="solid"/>
              <a:miter/>
              <a:headEnd len="med" w="med" type="none"/>
              <a:tailEnd len="med" w="med" type="none"/>
            </a:ln>
          </p:spPr>
          <p:txBody>
            <a:bodyPr anchorCtr="0" anchor="ctr" bIns="0" lIns="0" rIns="0" tIns="0">
              <a:noAutofit/>
            </a:bodyPr>
            <a:lstStyle/>
            <a:p>
              <a:pPr indent="0" lvl="0" marL="0" marR="0" rtl="0" algn="l">
                <a:spcBef>
                  <a:spcPts val="0"/>
                </a:spcBef>
                <a:buNone/>
              </a:pPr>
              <a:r>
                <a:t/>
              </a:r>
              <a:endParaRPr sz="3600">
                <a:solidFill>
                  <a:srgbClr val="000000"/>
                </a:solidFill>
                <a:latin typeface="Helvetica Neue"/>
                <a:ea typeface="Helvetica Neue"/>
                <a:cs typeface="Helvetica Neue"/>
                <a:sym typeface="Helvetica Neue"/>
              </a:endParaRPr>
            </a:p>
          </p:txBody>
        </p:sp>
        <p:grpSp>
          <p:nvGrpSpPr>
            <p:cNvPr id="317" name="Shape 317"/>
            <p:cNvGrpSpPr/>
            <p:nvPr/>
          </p:nvGrpSpPr>
          <p:grpSpPr>
            <a:xfrm>
              <a:off x="3612626" y="933475"/>
              <a:ext cx="4477265" cy="847673"/>
              <a:chOff x="3612626" y="933475"/>
              <a:chExt cx="4477265" cy="847673"/>
            </a:xfrm>
          </p:grpSpPr>
          <p:grpSp>
            <p:nvGrpSpPr>
              <p:cNvPr id="318" name="Shape 318"/>
              <p:cNvGrpSpPr/>
              <p:nvPr/>
            </p:nvGrpSpPr>
            <p:grpSpPr>
              <a:xfrm>
                <a:off x="3678009" y="938408"/>
                <a:ext cx="1900115" cy="395100"/>
                <a:chOff x="169990" y="1778835"/>
                <a:chExt cx="552600" cy="395100"/>
              </a:xfrm>
            </p:grpSpPr>
            <p:sp>
              <p:nvSpPr>
                <p:cNvPr id="319" name="Shape 319"/>
                <p:cNvSpPr/>
                <p:nvPr/>
              </p:nvSpPr>
              <p:spPr>
                <a:xfrm>
                  <a:off x="169990" y="1778835"/>
                  <a:ext cx="552600" cy="395100"/>
                </a:xfrm>
                <a:prstGeom prst="rect">
                  <a:avLst/>
                </a:prstGeom>
                <a:solidFill>
                  <a:srgbClr val="24A095"/>
                </a:solidFill>
                <a:ln cap="flat" cmpd="sng" w="9525">
                  <a:solidFill>
                    <a:srgbClr val="595959"/>
                  </a:solidFill>
                  <a:prstDash val="solid"/>
                  <a:miter/>
                  <a:headEnd len="med" w="med" type="none"/>
                  <a:tailEnd len="med" w="med" type="none"/>
                </a:ln>
              </p:spPr>
              <p:txBody>
                <a:bodyPr anchorCtr="0" anchor="ctr" bIns="0" lIns="0" rIns="0" tIns="0">
                  <a:noAutofit/>
                </a:bodyPr>
                <a:lstStyle/>
                <a:p>
                  <a:pPr indent="0" lvl="0" marL="0" marR="0" rtl="0" algn="l">
                    <a:spcBef>
                      <a:spcPts val="0"/>
                    </a:spcBef>
                    <a:buNone/>
                  </a:pPr>
                  <a:r>
                    <a:t/>
                  </a:r>
                  <a:endParaRPr sz="3600">
                    <a:solidFill>
                      <a:srgbClr val="000000"/>
                    </a:solidFill>
                    <a:latin typeface="Helvetica Neue"/>
                    <a:ea typeface="Helvetica Neue"/>
                    <a:cs typeface="Helvetica Neue"/>
                    <a:sym typeface="Helvetica Neue"/>
                  </a:endParaRPr>
                </a:p>
              </p:txBody>
            </p:sp>
            <p:sp>
              <p:nvSpPr>
                <p:cNvPr id="320" name="Shape 320"/>
                <p:cNvSpPr txBox="1"/>
                <p:nvPr/>
              </p:nvSpPr>
              <p:spPr>
                <a:xfrm>
                  <a:off x="192275" y="1778835"/>
                  <a:ext cx="516300" cy="369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Calibri"/>
                      <a:ea typeface="Calibri"/>
                      <a:cs typeface="Calibri"/>
                      <a:sym typeface="Calibri"/>
                    </a:rPr>
                    <a:t>Logs and Metrics</a:t>
                  </a:r>
                </a:p>
              </p:txBody>
            </p:sp>
          </p:grpSp>
          <p:grpSp>
            <p:nvGrpSpPr>
              <p:cNvPr id="321" name="Shape 321"/>
              <p:cNvGrpSpPr/>
              <p:nvPr/>
            </p:nvGrpSpPr>
            <p:grpSpPr>
              <a:xfrm>
                <a:off x="5697841" y="933475"/>
                <a:ext cx="1000903" cy="395104"/>
                <a:chOff x="165283" y="1778831"/>
                <a:chExt cx="430200" cy="395104"/>
              </a:xfrm>
            </p:grpSpPr>
            <p:sp>
              <p:nvSpPr>
                <p:cNvPr id="322" name="Shape 322"/>
                <p:cNvSpPr/>
                <p:nvPr/>
              </p:nvSpPr>
              <p:spPr>
                <a:xfrm>
                  <a:off x="165283" y="1778835"/>
                  <a:ext cx="430200" cy="395100"/>
                </a:xfrm>
                <a:prstGeom prst="rect">
                  <a:avLst/>
                </a:prstGeom>
                <a:solidFill>
                  <a:srgbClr val="24A095"/>
                </a:solidFill>
                <a:ln cap="flat" cmpd="sng" w="9525">
                  <a:solidFill>
                    <a:srgbClr val="595959"/>
                  </a:solidFill>
                  <a:prstDash val="solid"/>
                  <a:miter/>
                  <a:headEnd len="med" w="med" type="none"/>
                  <a:tailEnd len="med" w="med" type="none"/>
                </a:ln>
              </p:spPr>
              <p:txBody>
                <a:bodyPr anchorCtr="0" anchor="ctr" bIns="0" lIns="0" rIns="0" tIns="0">
                  <a:noAutofit/>
                </a:bodyPr>
                <a:lstStyle/>
                <a:p>
                  <a:pPr indent="0" lvl="0" marL="0" marR="0" rtl="0" algn="l">
                    <a:spcBef>
                      <a:spcPts val="0"/>
                    </a:spcBef>
                    <a:buNone/>
                  </a:pPr>
                  <a:r>
                    <a:t/>
                  </a:r>
                  <a:endParaRPr sz="3600">
                    <a:solidFill>
                      <a:srgbClr val="000000"/>
                    </a:solidFill>
                    <a:latin typeface="Helvetica Neue"/>
                    <a:ea typeface="Helvetica Neue"/>
                    <a:cs typeface="Helvetica Neue"/>
                    <a:sym typeface="Helvetica Neue"/>
                  </a:endParaRPr>
                </a:p>
              </p:txBody>
            </p:sp>
            <p:sp>
              <p:nvSpPr>
                <p:cNvPr id="323" name="Shape 323"/>
                <p:cNvSpPr txBox="1"/>
                <p:nvPr/>
              </p:nvSpPr>
              <p:spPr>
                <a:xfrm>
                  <a:off x="186186" y="1778831"/>
                  <a:ext cx="387600" cy="3693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800">
                      <a:solidFill>
                        <a:srgbClr val="FFFFFF"/>
                      </a:solidFill>
                      <a:latin typeface="Calibri"/>
                      <a:ea typeface="Calibri"/>
                      <a:cs typeface="Calibri"/>
                      <a:sym typeface="Calibri"/>
                    </a:rPr>
                    <a:t>Router</a:t>
                  </a:r>
                </a:p>
              </p:txBody>
            </p:sp>
          </p:grpSp>
          <p:grpSp>
            <p:nvGrpSpPr>
              <p:cNvPr id="324" name="Shape 324"/>
              <p:cNvGrpSpPr/>
              <p:nvPr/>
            </p:nvGrpSpPr>
            <p:grpSpPr>
              <a:xfrm>
                <a:off x="6856083" y="938408"/>
                <a:ext cx="1233807" cy="395100"/>
                <a:chOff x="165283" y="1778835"/>
                <a:chExt cx="530305" cy="395100"/>
              </a:xfrm>
            </p:grpSpPr>
            <p:sp>
              <p:nvSpPr>
                <p:cNvPr id="325" name="Shape 325"/>
                <p:cNvSpPr/>
                <p:nvPr/>
              </p:nvSpPr>
              <p:spPr>
                <a:xfrm>
                  <a:off x="165283" y="1778835"/>
                  <a:ext cx="530100" cy="395100"/>
                </a:xfrm>
                <a:prstGeom prst="rect">
                  <a:avLst/>
                </a:prstGeom>
                <a:solidFill>
                  <a:srgbClr val="24A095"/>
                </a:solidFill>
                <a:ln cap="flat" cmpd="sng" w="9525">
                  <a:solidFill>
                    <a:srgbClr val="595959"/>
                  </a:solidFill>
                  <a:prstDash val="solid"/>
                  <a:miter/>
                  <a:headEnd len="med" w="med" type="none"/>
                  <a:tailEnd len="med" w="med" type="none"/>
                </a:ln>
              </p:spPr>
              <p:txBody>
                <a:bodyPr anchorCtr="0" anchor="ctr" bIns="0" lIns="0" rIns="0" tIns="0">
                  <a:noAutofit/>
                </a:bodyPr>
                <a:lstStyle/>
                <a:p>
                  <a:pPr indent="0" lvl="0" marL="0" marR="0" rtl="0" algn="l">
                    <a:spcBef>
                      <a:spcPts val="0"/>
                    </a:spcBef>
                    <a:buNone/>
                  </a:pPr>
                  <a:r>
                    <a:t/>
                  </a:r>
                  <a:endParaRPr sz="3600">
                    <a:solidFill>
                      <a:srgbClr val="000000"/>
                    </a:solidFill>
                    <a:latin typeface="Helvetica Neue"/>
                    <a:ea typeface="Helvetica Neue"/>
                    <a:cs typeface="Helvetica Neue"/>
                    <a:sym typeface="Helvetica Neue"/>
                  </a:endParaRPr>
                </a:p>
              </p:txBody>
            </p:sp>
            <p:sp>
              <p:nvSpPr>
                <p:cNvPr id="326" name="Shape 326"/>
                <p:cNvSpPr txBox="1"/>
                <p:nvPr/>
              </p:nvSpPr>
              <p:spPr>
                <a:xfrm>
                  <a:off x="186189" y="1778835"/>
                  <a:ext cx="509400" cy="3693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800">
                      <a:solidFill>
                        <a:srgbClr val="FFFFFF"/>
                      </a:solidFill>
                      <a:latin typeface="Calibri"/>
                      <a:ea typeface="Calibri"/>
                      <a:cs typeface="Calibri"/>
                      <a:sym typeface="Calibri"/>
                    </a:rPr>
                    <a:t>Brain</a:t>
                  </a:r>
                </a:p>
              </p:txBody>
            </p:sp>
          </p:grpSp>
          <p:sp>
            <p:nvSpPr>
              <p:cNvPr id="327" name="Shape 327"/>
              <p:cNvSpPr/>
              <p:nvPr/>
            </p:nvSpPr>
            <p:spPr>
              <a:xfrm>
                <a:off x="3612626" y="1380948"/>
                <a:ext cx="3811799" cy="4002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000000"/>
                    </a:solidFill>
                  </a:rPr>
                  <a:t>System Components</a:t>
                </a:r>
              </a:p>
            </p:txBody>
          </p:sp>
        </p:grpSp>
        <p:sp>
          <p:nvSpPr>
            <p:cNvPr id="328" name="Shape 328"/>
            <p:cNvSpPr txBox="1"/>
            <p:nvPr/>
          </p:nvSpPr>
          <p:spPr>
            <a:xfrm>
              <a:off x="2947750" y="933475"/>
              <a:ext cx="580800" cy="395100"/>
            </a:xfrm>
            <a:prstGeom prst="rect">
              <a:avLst/>
            </a:prstGeom>
            <a:solidFill>
              <a:srgbClr val="24A095"/>
            </a:solidFill>
            <a:ln cap="flat" cmpd="sng" w="9525">
              <a:solidFill>
                <a:srgbClr val="434343"/>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US">
                  <a:solidFill>
                    <a:srgbClr val="FFFFFF"/>
                  </a:solidFill>
                </a:rPr>
                <a:t>UAA</a:t>
              </a:r>
            </a:p>
          </p:txBody>
        </p:sp>
      </p:grpSp>
      <p:grpSp>
        <p:nvGrpSpPr>
          <p:cNvPr id="329" name="Shape 329"/>
          <p:cNvGrpSpPr/>
          <p:nvPr/>
        </p:nvGrpSpPr>
        <p:grpSpPr>
          <a:xfrm>
            <a:off x="324588" y="831986"/>
            <a:ext cx="1351200" cy="3299100"/>
            <a:chOff x="455964" y="1507723"/>
            <a:chExt cx="1351199" cy="3299100"/>
          </a:xfrm>
        </p:grpSpPr>
        <p:sp>
          <p:nvSpPr>
            <p:cNvPr id="330" name="Shape 330"/>
            <p:cNvSpPr/>
            <p:nvPr/>
          </p:nvSpPr>
          <p:spPr>
            <a:xfrm>
              <a:off x="640345" y="1507723"/>
              <a:ext cx="1077300" cy="3299100"/>
            </a:xfrm>
            <a:prstGeom prst="rect">
              <a:avLst/>
            </a:prstGeom>
            <a:solidFill>
              <a:srgbClr val="D9D9D9"/>
            </a:solidFill>
            <a:ln cap="flat" cmpd="sng" w="38100">
              <a:solidFill>
                <a:srgbClr val="595959"/>
              </a:solidFill>
              <a:prstDash val="solid"/>
              <a:miter/>
              <a:headEnd len="med" w="med" type="none"/>
              <a:tailEnd len="med" w="med" type="none"/>
            </a:ln>
          </p:spPr>
          <p:txBody>
            <a:bodyPr anchorCtr="0" anchor="ctr" bIns="0" lIns="0" rIns="0" tIns="0">
              <a:noAutofit/>
            </a:bodyPr>
            <a:lstStyle/>
            <a:p>
              <a:pPr indent="0" lvl="0" marL="0" marR="0" rtl="0" algn="l">
                <a:spcBef>
                  <a:spcPts val="0"/>
                </a:spcBef>
                <a:buNone/>
              </a:pPr>
              <a:r>
                <a:t/>
              </a:r>
              <a:endParaRPr sz="3600">
                <a:solidFill>
                  <a:srgbClr val="000000"/>
                </a:solidFill>
                <a:latin typeface="Helvetica Neue"/>
                <a:ea typeface="Helvetica Neue"/>
                <a:cs typeface="Helvetica Neue"/>
                <a:sym typeface="Helvetica Neue"/>
              </a:endParaRPr>
            </a:p>
          </p:txBody>
        </p:sp>
        <p:sp>
          <p:nvSpPr>
            <p:cNvPr id="331" name="Shape 331"/>
            <p:cNvSpPr/>
            <p:nvPr/>
          </p:nvSpPr>
          <p:spPr>
            <a:xfrm>
              <a:off x="455964" y="4175562"/>
              <a:ext cx="1351199" cy="5847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000000"/>
                  </a:solidFill>
                </a:rPr>
                <a:t>Partner</a:t>
              </a:r>
            </a:p>
            <a:p>
              <a:pPr indent="0" lvl="0" marL="0" marR="0" rtl="0" algn="ctr">
                <a:spcBef>
                  <a:spcPts val="0"/>
                </a:spcBef>
                <a:buSzPct val="25000"/>
                <a:buNone/>
              </a:pPr>
              <a:r>
                <a:rPr lang="en-US" sz="1600">
                  <a:solidFill>
                    <a:srgbClr val="000000"/>
                  </a:solidFill>
                </a:rPr>
                <a:t>Services</a:t>
              </a:r>
            </a:p>
          </p:txBody>
        </p:sp>
        <p:pic>
          <p:nvPicPr>
            <p:cNvPr id="332" name="Shape 332"/>
            <p:cNvPicPr preferRelativeResize="0"/>
            <p:nvPr/>
          </p:nvPicPr>
          <p:blipFill rotWithShape="1">
            <a:blip r:embed="rId8">
              <a:alphaModFix/>
            </a:blip>
            <a:srcRect b="0" l="0" r="0" t="0"/>
            <a:stretch/>
          </p:blipFill>
          <p:spPr>
            <a:xfrm>
              <a:off x="875342" y="1791511"/>
              <a:ext cx="582300" cy="582300"/>
            </a:xfrm>
            <a:prstGeom prst="rect">
              <a:avLst/>
            </a:prstGeom>
            <a:noFill/>
            <a:ln>
              <a:noFill/>
            </a:ln>
          </p:spPr>
        </p:pic>
        <p:pic>
          <p:nvPicPr>
            <p:cNvPr id="333" name="Shape 333"/>
            <p:cNvPicPr preferRelativeResize="0"/>
            <p:nvPr/>
          </p:nvPicPr>
          <p:blipFill rotWithShape="1">
            <a:blip r:embed="rId9">
              <a:alphaModFix/>
            </a:blip>
            <a:srcRect b="0" l="0" r="0" t="0"/>
            <a:stretch/>
          </p:blipFill>
          <p:spPr>
            <a:xfrm>
              <a:off x="767766" y="2376843"/>
              <a:ext cx="785700" cy="785700"/>
            </a:xfrm>
            <a:prstGeom prst="rect">
              <a:avLst/>
            </a:prstGeom>
            <a:noFill/>
            <a:ln>
              <a:noFill/>
            </a:ln>
          </p:spPr>
        </p:pic>
        <p:pic>
          <p:nvPicPr>
            <p:cNvPr id="334" name="Shape 334"/>
            <p:cNvPicPr preferRelativeResize="0"/>
            <p:nvPr/>
          </p:nvPicPr>
          <p:blipFill rotWithShape="1">
            <a:blip r:embed="rId10">
              <a:alphaModFix/>
            </a:blip>
            <a:srcRect b="0" l="0" r="0" t="0"/>
            <a:stretch/>
          </p:blipFill>
          <p:spPr>
            <a:xfrm>
              <a:off x="820603" y="3080160"/>
              <a:ext cx="768599" cy="768600"/>
            </a:xfrm>
            <a:prstGeom prst="rect">
              <a:avLst/>
            </a:prstGeom>
            <a:noFill/>
            <a:ln>
              <a:noFill/>
            </a:ln>
          </p:spPr>
        </p:pic>
      </p:grpSp>
      <p:grpSp>
        <p:nvGrpSpPr>
          <p:cNvPr id="335" name="Shape 335"/>
          <p:cNvGrpSpPr/>
          <p:nvPr/>
        </p:nvGrpSpPr>
        <p:grpSpPr>
          <a:xfrm>
            <a:off x="1696874" y="832125"/>
            <a:ext cx="1043700" cy="3299100"/>
            <a:chOff x="1696874" y="832125"/>
            <a:chExt cx="1043700" cy="3299100"/>
          </a:xfrm>
        </p:grpSpPr>
        <p:sp>
          <p:nvSpPr>
            <p:cNvPr id="336" name="Shape 336"/>
            <p:cNvSpPr/>
            <p:nvPr/>
          </p:nvSpPr>
          <p:spPr>
            <a:xfrm>
              <a:off x="1696875" y="832125"/>
              <a:ext cx="1043700" cy="3299100"/>
            </a:xfrm>
            <a:prstGeom prst="rect">
              <a:avLst/>
            </a:prstGeom>
            <a:solidFill>
              <a:srgbClr val="00AE9E">
                <a:alpha val="75690"/>
              </a:srgbClr>
            </a:solidFill>
            <a:ln cap="flat" cmpd="sng" w="38100">
              <a:solidFill>
                <a:srgbClr val="595959"/>
              </a:solidFill>
              <a:prstDash val="solid"/>
              <a:miter/>
              <a:headEnd len="med" w="med" type="none"/>
              <a:tailEnd len="med" w="med" type="none"/>
            </a:ln>
          </p:spPr>
          <p:txBody>
            <a:bodyPr anchorCtr="0" anchor="ctr" bIns="0" lIns="0" rIns="0" tIns="0">
              <a:noAutofit/>
            </a:bodyPr>
            <a:lstStyle/>
            <a:p>
              <a:pPr indent="0" lvl="0" marL="0" marR="0" rtl="0" algn="l">
                <a:spcBef>
                  <a:spcPts val="0"/>
                </a:spcBef>
                <a:buNone/>
              </a:pPr>
              <a:r>
                <a:t/>
              </a:r>
              <a:endParaRPr sz="3600">
                <a:solidFill>
                  <a:srgbClr val="000000"/>
                </a:solidFill>
                <a:latin typeface="Helvetica Neue"/>
                <a:ea typeface="Helvetica Neue"/>
                <a:cs typeface="Helvetica Neue"/>
                <a:sym typeface="Helvetica Neue"/>
              </a:endParaRPr>
            </a:p>
          </p:txBody>
        </p:sp>
        <p:grpSp>
          <p:nvGrpSpPr>
            <p:cNvPr id="337" name="Shape 337"/>
            <p:cNvGrpSpPr/>
            <p:nvPr/>
          </p:nvGrpSpPr>
          <p:grpSpPr>
            <a:xfrm>
              <a:off x="1696874" y="1115774"/>
              <a:ext cx="1043700" cy="2968750"/>
              <a:chOff x="1828250" y="1791511"/>
              <a:chExt cx="1043700" cy="2968750"/>
            </a:xfrm>
          </p:grpSpPr>
          <p:sp>
            <p:nvSpPr>
              <p:cNvPr id="338" name="Shape 338"/>
              <p:cNvSpPr/>
              <p:nvPr/>
            </p:nvSpPr>
            <p:spPr>
              <a:xfrm>
                <a:off x="1828250" y="4175562"/>
                <a:ext cx="1043700" cy="5847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t>Pivotal</a:t>
                </a:r>
              </a:p>
              <a:p>
                <a:pPr indent="0" lvl="0" marL="0" marR="0" rtl="0" algn="ctr">
                  <a:spcBef>
                    <a:spcPts val="0"/>
                  </a:spcBef>
                  <a:buSzPct val="25000"/>
                  <a:buNone/>
                </a:pPr>
                <a:r>
                  <a:rPr lang="en-US" sz="1600">
                    <a:solidFill>
                      <a:srgbClr val="000000"/>
                    </a:solidFill>
                  </a:rPr>
                  <a:t>Services</a:t>
                </a:r>
              </a:p>
            </p:txBody>
          </p:sp>
          <p:pic>
            <p:nvPicPr>
              <p:cNvPr id="339" name="Shape 339"/>
              <p:cNvPicPr preferRelativeResize="0"/>
              <p:nvPr/>
            </p:nvPicPr>
            <p:blipFill rotWithShape="1">
              <a:blip r:embed="rId11">
                <a:alphaModFix/>
              </a:blip>
              <a:srcRect b="0" l="0" r="0" t="0"/>
              <a:stretch/>
            </p:blipFill>
            <p:spPr>
              <a:xfrm>
                <a:off x="2096482" y="1791511"/>
                <a:ext cx="576600" cy="576600"/>
              </a:xfrm>
              <a:prstGeom prst="rect">
                <a:avLst/>
              </a:prstGeom>
              <a:noFill/>
              <a:ln>
                <a:noFill/>
              </a:ln>
            </p:spPr>
          </p:pic>
          <p:pic>
            <p:nvPicPr>
              <p:cNvPr id="340" name="Shape 340"/>
              <p:cNvPicPr preferRelativeResize="0"/>
              <p:nvPr/>
            </p:nvPicPr>
            <p:blipFill rotWithShape="1">
              <a:blip r:embed="rId12">
                <a:alphaModFix/>
              </a:blip>
              <a:srcRect b="0" l="0" r="0" t="0"/>
              <a:stretch/>
            </p:blipFill>
            <p:spPr>
              <a:xfrm>
                <a:off x="2096482" y="2497767"/>
                <a:ext cx="576000" cy="576000"/>
              </a:xfrm>
              <a:prstGeom prst="rect">
                <a:avLst/>
              </a:prstGeom>
              <a:noFill/>
              <a:ln>
                <a:noFill/>
              </a:ln>
            </p:spPr>
          </p:pic>
          <p:pic>
            <p:nvPicPr>
              <p:cNvPr id="341" name="Shape 341"/>
              <p:cNvPicPr preferRelativeResize="0"/>
              <p:nvPr/>
            </p:nvPicPr>
            <p:blipFill rotWithShape="1">
              <a:blip r:embed="rId13">
                <a:alphaModFix/>
              </a:blip>
              <a:srcRect b="0" l="0" r="0" t="0"/>
              <a:stretch/>
            </p:blipFill>
            <p:spPr>
              <a:xfrm>
                <a:off x="2083494" y="3255941"/>
                <a:ext cx="576000" cy="575999"/>
              </a:xfrm>
              <a:prstGeom prst="rect">
                <a:avLst/>
              </a:prstGeom>
              <a:noFill/>
              <a:ln>
                <a:noFill/>
              </a:ln>
            </p:spPr>
          </p:pic>
        </p:grpSp>
      </p:grpSp>
      <p:sp>
        <p:nvSpPr>
          <p:cNvPr id="342" name="Shape 342"/>
          <p:cNvSpPr/>
          <p:nvPr/>
        </p:nvSpPr>
        <p:spPr>
          <a:xfrm>
            <a:off x="2932893" y="3789828"/>
            <a:ext cx="2556000" cy="4002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000000"/>
                </a:solidFill>
              </a:rPr>
              <a:t>Garden Linux Cells</a:t>
            </a:r>
          </a:p>
        </p:txBody>
      </p:sp>
      <p:grpSp>
        <p:nvGrpSpPr>
          <p:cNvPr id="343" name="Shape 343"/>
          <p:cNvGrpSpPr/>
          <p:nvPr/>
        </p:nvGrpSpPr>
        <p:grpSpPr>
          <a:xfrm>
            <a:off x="5551525" y="1919281"/>
            <a:ext cx="2684701" cy="2211899"/>
            <a:chOff x="5551525" y="1919281"/>
            <a:chExt cx="2684701" cy="2211899"/>
          </a:xfrm>
        </p:grpSpPr>
        <p:sp>
          <p:nvSpPr>
            <p:cNvPr id="344" name="Shape 344"/>
            <p:cNvSpPr/>
            <p:nvPr/>
          </p:nvSpPr>
          <p:spPr>
            <a:xfrm>
              <a:off x="5551526" y="1919281"/>
              <a:ext cx="2684700" cy="2211899"/>
            </a:xfrm>
            <a:prstGeom prst="rect">
              <a:avLst/>
            </a:prstGeom>
            <a:solidFill>
              <a:srgbClr val="00AE9E">
                <a:alpha val="55690"/>
              </a:srgbClr>
            </a:solidFill>
            <a:ln cap="flat" cmpd="sng" w="38100">
              <a:solidFill>
                <a:srgbClr val="434343"/>
              </a:solidFill>
              <a:prstDash val="solid"/>
              <a:miter/>
              <a:headEnd len="med" w="med" type="none"/>
              <a:tailEnd len="med" w="med" type="none"/>
            </a:ln>
          </p:spPr>
          <p:txBody>
            <a:bodyPr anchorCtr="0" anchor="ctr" bIns="0" lIns="0" rIns="0" tIns="0">
              <a:noAutofit/>
            </a:bodyPr>
            <a:lstStyle/>
            <a:p>
              <a:pPr indent="0" lvl="0" marL="0" marR="0" rtl="0" algn="l">
                <a:spcBef>
                  <a:spcPts val="0"/>
                </a:spcBef>
                <a:buNone/>
              </a:pPr>
              <a:r>
                <a:t/>
              </a:r>
              <a:endParaRPr sz="3600">
                <a:solidFill>
                  <a:srgbClr val="000000"/>
                </a:solidFill>
                <a:latin typeface="Helvetica Neue"/>
                <a:ea typeface="Helvetica Neue"/>
                <a:cs typeface="Helvetica Neue"/>
                <a:sym typeface="Helvetica Neue"/>
              </a:endParaRPr>
            </a:p>
          </p:txBody>
        </p:sp>
        <p:sp>
          <p:nvSpPr>
            <p:cNvPr id="345" name="Shape 345"/>
            <p:cNvSpPr/>
            <p:nvPr/>
          </p:nvSpPr>
          <p:spPr>
            <a:xfrm>
              <a:off x="5551525" y="3791025"/>
              <a:ext cx="2643300" cy="2697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000000"/>
                  </a:solidFill>
                </a:rPr>
                <a:t>Garden Windows C</a:t>
              </a:r>
              <a:r>
                <a:rPr lang="en-US" sz="1600"/>
                <a:t>ells</a:t>
              </a:r>
            </a:p>
          </p:txBody>
        </p:sp>
        <p:pic>
          <p:nvPicPr>
            <p:cNvPr id="346" name="Shape 346"/>
            <p:cNvPicPr preferRelativeResize="0"/>
            <p:nvPr/>
          </p:nvPicPr>
          <p:blipFill rotWithShape="1">
            <a:blip r:embed="rId14">
              <a:alphaModFix/>
            </a:blip>
            <a:srcRect b="0" l="0" r="0" t="0"/>
            <a:stretch/>
          </p:blipFill>
          <p:spPr>
            <a:xfrm>
              <a:off x="6088837" y="2500915"/>
              <a:ext cx="506999" cy="507000"/>
            </a:xfrm>
            <a:prstGeom prst="rect">
              <a:avLst/>
            </a:prstGeom>
            <a:noFill/>
            <a:ln cap="flat" cmpd="sng" w="9525">
              <a:solidFill>
                <a:srgbClr val="434343"/>
              </a:solidFill>
              <a:prstDash val="solid"/>
              <a:round/>
              <a:headEnd len="med" w="med" type="none"/>
              <a:tailEnd len="med" w="med" type="none"/>
            </a:ln>
          </p:spPr>
        </p:pic>
        <p:pic>
          <p:nvPicPr>
            <p:cNvPr id="347" name="Shape 347"/>
            <p:cNvPicPr preferRelativeResize="0"/>
            <p:nvPr/>
          </p:nvPicPr>
          <p:blipFill rotWithShape="1">
            <a:blip r:embed="rId14">
              <a:alphaModFix/>
            </a:blip>
            <a:srcRect b="0" l="0" r="0" t="0"/>
            <a:stretch/>
          </p:blipFill>
          <p:spPr>
            <a:xfrm>
              <a:off x="6088837" y="3137253"/>
              <a:ext cx="506999" cy="507000"/>
            </a:xfrm>
            <a:prstGeom prst="rect">
              <a:avLst/>
            </a:prstGeom>
            <a:noFill/>
            <a:ln cap="flat" cmpd="sng" w="9525">
              <a:solidFill>
                <a:srgbClr val="434343"/>
              </a:solidFill>
              <a:prstDash val="solid"/>
              <a:round/>
              <a:headEnd len="med" w="med" type="none"/>
              <a:tailEnd len="med" w="med" type="none"/>
            </a:ln>
          </p:spPr>
        </p:pic>
        <p:pic>
          <p:nvPicPr>
            <p:cNvPr id="348" name="Shape 348"/>
            <p:cNvPicPr preferRelativeResize="0"/>
            <p:nvPr/>
          </p:nvPicPr>
          <p:blipFill rotWithShape="1">
            <a:blip r:embed="rId14">
              <a:alphaModFix/>
            </a:blip>
            <a:srcRect b="0" l="0" r="0" t="0"/>
            <a:stretch/>
          </p:blipFill>
          <p:spPr>
            <a:xfrm>
              <a:off x="6648075" y="3131607"/>
              <a:ext cx="507000" cy="507000"/>
            </a:xfrm>
            <a:prstGeom prst="rect">
              <a:avLst/>
            </a:prstGeom>
            <a:noFill/>
            <a:ln cap="flat" cmpd="sng" w="9525">
              <a:solidFill>
                <a:srgbClr val="434343"/>
              </a:solidFill>
              <a:prstDash val="solid"/>
              <a:round/>
              <a:headEnd len="med" w="med" type="none"/>
              <a:tailEnd len="med" w="med" type="none"/>
            </a:ln>
          </p:spPr>
        </p:pic>
        <p:pic>
          <p:nvPicPr>
            <p:cNvPr id="349" name="Shape 349"/>
            <p:cNvPicPr preferRelativeResize="0"/>
            <p:nvPr/>
          </p:nvPicPr>
          <p:blipFill rotWithShape="1">
            <a:blip r:embed="rId14">
              <a:alphaModFix/>
            </a:blip>
            <a:srcRect b="0" l="0" r="0" t="0"/>
            <a:stretch/>
          </p:blipFill>
          <p:spPr>
            <a:xfrm>
              <a:off x="6648075" y="2495268"/>
              <a:ext cx="507000" cy="507000"/>
            </a:xfrm>
            <a:prstGeom prst="rect">
              <a:avLst/>
            </a:prstGeom>
            <a:noFill/>
            <a:ln cap="flat" cmpd="sng" w="9525">
              <a:solidFill>
                <a:srgbClr val="434343"/>
              </a:solidFill>
              <a:prstDash val="solid"/>
              <a:round/>
              <a:headEnd len="med" w="med" type="none"/>
              <a:tailEnd len="med" w="med" type="none"/>
            </a:ln>
          </p:spPr>
        </p:pic>
        <p:pic>
          <p:nvPicPr>
            <p:cNvPr id="350" name="Shape 350"/>
            <p:cNvPicPr preferRelativeResize="0"/>
            <p:nvPr/>
          </p:nvPicPr>
          <p:blipFill rotWithShape="1">
            <a:blip r:embed="rId14">
              <a:alphaModFix/>
            </a:blip>
            <a:srcRect b="0" l="0" r="0" t="0"/>
            <a:stretch/>
          </p:blipFill>
          <p:spPr>
            <a:xfrm>
              <a:off x="7170971" y="3137253"/>
              <a:ext cx="507000" cy="507000"/>
            </a:xfrm>
            <a:prstGeom prst="rect">
              <a:avLst/>
            </a:prstGeom>
            <a:noFill/>
            <a:ln cap="flat" cmpd="sng" w="9525">
              <a:solidFill>
                <a:srgbClr val="434343"/>
              </a:solidFill>
              <a:prstDash val="solid"/>
              <a:round/>
              <a:headEnd len="med" w="med" type="none"/>
              <a:tailEnd len="med" w="med" type="none"/>
            </a:ln>
          </p:spPr>
        </p:pic>
        <p:pic>
          <p:nvPicPr>
            <p:cNvPr id="351" name="Shape 351"/>
            <p:cNvPicPr preferRelativeResize="0"/>
            <p:nvPr/>
          </p:nvPicPr>
          <p:blipFill rotWithShape="1">
            <a:blip r:embed="rId14">
              <a:alphaModFix/>
            </a:blip>
            <a:srcRect b="0" l="0" r="0" t="0"/>
            <a:stretch/>
          </p:blipFill>
          <p:spPr>
            <a:xfrm>
              <a:off x="7170971" y="2500915"/>
              <a:ext cx="507000" cy="507000"/>
            </a:xfrm>
            <a:prstGeom prst="rect">
              <a:avLst/>
            </a:prstGeom>
            <a:noFill/>
            <a:ln cap="flat" cmpd="sng" w="9525">
              <a:solidFill>
                <a:srgbClr val="434343"/>
              </a:solidFill>
              <a:prstDash val="solid"/>
              <a:round/>
              <a:headEnd len="med" w="med" type="none"/>
              <a:tailEnd len="med" w="med" type="none"/>
            </a:ln>
          </p:spPr>
        </p:pic>
      </p:grpSp>
      <p:grpSp>
        <p:nvGrpSpPr>
          <p:cNvPr id="352" name="Shape 352"/>
          <p:cNvGrpSpPr/>
          <p:nvPr/>
        </p:nvGrpSpPr>
        <p:grpSpPr>
          <a:xfrm>
            <a:off x="2856692" y="1919281"/>
            <a:ext cx="2684700" cy="2270747"/>
            <a:chOff x="2856692" y="1919281"/>
            <a:chExt cx="2684700" cy="2270747"/>
          </a:xfrm>
        </p:grpSpPr>
        <p:sp>
          <p:nvSpPr>
            <p:cNvPr id="353" name="Shape 353"/>
            <p:cNvSpPr/>
            <p:nvPr/>
          </p:nvSpPr>
          <p:spPr>
            <a:xfrm>
              <a:off x="2856692" y="1919281"/>
              <a:ext cx="2684700" cy="2211899"/>
            </a:xfrm>
            <a:prstGeom prst="rect">
              <a:avLst/>
            </a:prstGeom>
            <a:solidFill>
              <a:srgbClr val="00AE9E">
                <a:alpha val="75690"/>
              </a:srgbClr>
            </a:solidFill>
            <a:ln cap="flat" cmpd="sng" w="38100">
              <a:solidFill>
                <a:srgbClr val="434343"/>
              </a:solidFill>
              <a:prstDash val="solid"/>
              <a:miter/>
              <a:headEnd len="med" w="med" type="none"/>
              <a:tailEnd len="med" w="med" type="none"/>
            </a:ln>
          </p:spPr>
          <p:txBody>
            <a:bodyPr anchorCtr="0" anchor="ctr" bIns="0" lIns="0" rIns="0" tIns="0">
              <a:noAutofit/>
            </a:bodyPr>
            <a:lstStyle/>
            <a:p>
              <a:pPr indent="0" lvl="0" marL="0" marR="0" rtl="0" algn="l">
                <a:spcBef>
                  <a:spcPts val="0"/>
                </a:spcBef>
                <a:buNone/>
              </a:pPr>
              <a:r>
                <a:t/>
              </a:r>
              <a:endParaRPr sz="3600">
                <a:solidFill>
                  <a:srgbClr val="000000"/>
                </a:solidFill>
                <a:latin typeface="Helvetica Neue"/>
                <a:ea typeface="Helvetica Neue"/>
                <a:cs typeface="Helvetica Neue"/>
                <a:sym typeface="Helvetica Neue"/>
              </a:endParaRPr>
            </a:p>
          </p:txBody>
        </p:sp>
        <p:grpSp>
          <p:nvGrpSpPr>
            <p:cNvPr id="354" name="Shape 354"/>
            <p:cNvGrpSpPr/>
            <p:nvPr/>
          </p:nvGrpSpPr>
          <p:grpSpPr>
            <a:xfrm>
              <a:off x="3952525" y="2592368"/>
              <a:ext cx="558000" cy="976513"/>
              <a:chOff x="3230325" y="2592368"/>
              <a:chExt cx="558000" cy="976513"/>
            </a:xfrm>
          </p:grpSpPr>
          <p:pic>
            <p:nvPicPr>
              <p:cNvPr id="355" name="Shape 355"/>
              <p:cNvPicPr preferRelativeResize="0"/>
              <p:nvPr/>
            </p:nvPicPr>
            <p:blipFill rotWithShape="1">
              <a:blip r:embed="rId15">
                <a:alphaModFix/>
              </a:blip>
              <a:srcRect b="31912" l="0" r="0" t="0"/>
              <a:stretch/>
            </p:blipFill>
            <p:spPr>
              <a:xfrm>
                <a:off x="3230325" y="2592368"/>
                <a:ext cx="558000" cy="314400"/>
              </a:xfrm>
              <a:prstGeom prst="rect">
                <a:avLst/>
              </a:prstGeom>
              <a:noFill/>
              <a:ln>
                <a:noFill/>
              </a:ln>
            </p:spPr>
          </p:pic>
          <p:pic>
            <p:nvPicPr>
              <p:cNvPr id="356" name="Shape 356"/>
              <p:cNvPicPr preferRelativeResize="0"/>
              <p:nvPr/>
            </p:nvPicPr>
            <p:blipFill rotWithShape="1">
              <a:blip r:embed="rId16">
                <a:alphaModFix/>
              </a:blip>
              <a:srcRect b="0" l="0" r="0" t="0"/>
              <a:stretch/>
            </p:blipFill>
            <p:spPr>
              <a:xfrm>
                <a:off x="3330077" y="3153082"/>
                <a:ext cx="358500" cy="415800"/>
              </a:xfrm>
              <a:prstGeom prst="rect">
                <a:avLst/>
              </a:prstGeom>
              <a:noFill/>
              <a:ln>
                <a:noFill/>
              </a:ln>
            </p:spPr>
          </p:pic>
        </p:grpSp>
        <p:grpSp>
          <p:nvGrpSpPr>
            <p:cNvPr id="357" name="Shape 357"/>
            <p:cNvGrpSpPr/>
            <p:nvPr/>
          </p:nvGrpSpPr>
          <p:grpSpPr>
            <a:xfrm>
              <a:off x="4754325" y="2592368"/>
              <a:ext cx="558000" cy="976513"/>
              <a:chOff x="3230325" y="2592368"/>
              <a:chExt cx="558000" cy="976513"/>
            </a:xfrm>
          </p:grpSpPr>
          <p:pic>
            <p:nvPicPr>
              <p:cNvPr id="358" name="Shape 358"/>
              <p:cNvPicPr preferRelativeResize="0"/>
              <p:nvPr/>
            </p:nvPicPr>
            <p:blipFill rotWithShape="1">
              <a:blip r:embed="rId15">
                <a:alphaModFix/>
              </a:blip>
              <a:srcRect b="31912" l="0" r="0" t="0"/>
              <a:stretch/>
            </p:blipFill>
            <p:spPr>
              <a:xfrm>
                <a:off x="3230325" y="2592368"/>
                <a:ext cx="558000" cy="314400"/>
              </a:xfrm>
              <a:prstGeom prst="rect">
                <a:avLst/>
              </a:prstGeom>
              <a:noFill/>
              <a:ln>
                <a:noFill/>
              </a:ln>
            </p:spPr>
          </p:pic>
          <p:pic>
            <p:nvPicPr>
              <p:cNvPr id="359" name="Shape 359"/>
              <p:cNvPicPr preferRelativeResize="0"/>
              <p:nvPr/>
            </p:nvPicPr>
            <p:blipFill rotWithShape="1">
              <a:blip r:embed="rId16">
                <a:alphaModFix/>
              </a:blip>
              <a:srcRect b="0" l="0" r="0" t="0"/>
              <a:stretch/>
            </p:blipFill>
            <p:spPr>
              <a:xfrm>
                <a:off x="3330077" y="3153082"/>
                <a:ext cx="358500" cy="415800"/>
              </a:xfrm>
              <a:prstGeom prst="rect">
                <a:avLst/>
              </a:prstGeom>
              <a:noFill/>
              <a:ln>
                <a:noFill/>
              </a:ln>
            </p:spPr>
          </p:pic>
        </p:grpSp>
        <p:sp>
          <p:nvSpPr>
            <p:cNvPr id="360" name="Shape 360"/>
            <p:cNvSpPr/>
            <p:nvPr/>
          </p:nvSpPr>
          <p:spPr>
            <a:xfrm>
              <a:off x="4771875" y="2489925"/>
              <a:ext cx="522900" cy="5229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1" name="Shape 361"/>
            <p:cNvSpPr/>
            <p:nvPr/>
          </p:nvSpPr>
          <p:spPr>
            <a:xfrm>
              <a:off x="4771875" y="3099525"/>
              <a:ext cx="522900" cy="5229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2" name="Shape 362"/>
            <p:cNvSpPr/>
            <p:nvPr/>
          </p:nvSpPr>
          <p:spPr>
            <a:xfrm>
              <a:off x="3970075" y="2489000"/>
              <a:ext cx="522900" cy="5229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3" name="Shape 363"/>
            <p:cNvSpPr/>
            <p:nvPr/>
          </p:nvSpPr>
          <p:spPr>
            <a:xfrm>
              <a:off x="3970075" y="3098600"/>
              <a:ext cx="522900" cy="5229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4" name="Shape 364"/>
            <p:cNvSpPr/>
            <p:nvPr/>
          </p:nvSpPr>
          <p:spPr>
            <a:xfrm>
              <a:off x="3168275" y="2489000"/>
              <a:ext cx="522900" cy="5229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5" name="Shape 365"/>
            <p:cNvSpPr/>
            <p:nvPr/>
          </p:nvSpPr>
          <p:spPr>
            <a:xfrm>
              <a:off x="3168275" y="3098600"/>
              <a:ext cx="522900" cy="522900"/>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6" name="Shape 366"/>
            <p:cNvSpPr/>
            <p:nvPr/>
          </p:nvSpPr>
          <p:spPr>
            <a:xfrm>
              <a:off x="2932893" y="3789828"/>
              <a:ext cx="2556000" cy="4002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000000"/>
                  </a:solidFill>
                </a:rPr>
                <a:t>Garden Linux Cells</a:t>
              </a:r>
            </a:p>
          </p:txBody>
        </p:sp>
        <p:pic>
          <p:nvPicPr>
            <p:cNvPr id="367" name="Shape 367"/>
            <p:cNvPicPr preferRelativeResize="0"/>
            <p:nvPr/>
          </p:nvPicPr>
          <p:blipFill rotWithShape="1">
            <a:blip r:embed="rId15">
              <a:alphaModFix/>
            </a:blip>
            <a:srcRect b="31912" l="0" r="0" t="0"/>
            <a:stretch/>
          </p:blipFill>
          <p:spPr>
            <a:xfrm>
              <a:off x="3154125" y="2592368"/>
              <a:ext cx="558000" cy="314400"/>
            </a:xfrm>
            <a:prstGeom prst="rect">
              <a:avLst/>
            </a:prstGeom>
            <a:noFill/>
            <a:ln>
              <a:noFill/>
            </a:ln>
          </p:spPr>
        </p:pic>
        <p:pic>
          <p:nvPicPr>
            <p:cNvPr id="368" name="Shape 368"/>
            <p:cNvPicPr preferRelativeResize="0"/>
            <p:nvPr/>
          </p:nvPicPr>
          <p:blipFill rotWithShape="1">
            <a:blip r:embed="rId16">
              <a:alphaModFix/>
            </a:blip>
            <a:srcRect b="0" l="0" r="0" t="0"/>
            <a:stretch/>
          </p:blipFill>
          <p:spPr>
            <a:xfrm>
              <a:off x="3253877" y="3140407"/>
              <a:ext cx="358499" cy="415800"/>
            </a:xfrm>
            <a:prstGeom prst="rect">
              <a:avLst/>
            </a:prstGeom>
            <a:noFill/>
            <a:ln>
              <a:noFill/>
            </a:ln>
          </p:spPr>
        </p:pic>
      </p:grpSp>
      <p:grpSp>
        <p:nvGrpSpPr>
          <p:cNvPr id="369" name="Shape 369"/>
          <p:cNvGrpSpPr/>
          <p:nvPr/>
        </p:nvGrpSpPr>
        <p:grpSpPr>
          <a:xfrm>
            <a:off x="2856619" y="1926883"/>
            <a:ext cx="5380058" cy="369305"/>
            <a:chOff x="169990" y="1778829"/>
            <a:chExt cx="552600" cy="395105"/>
          </a:xfrm>
        </p:grpSpPr>
        <p:sp>
          <p:nvSpPr>
            <p:cNvPr id="370" name="Shape 370"/>
            <p:cNvSpPr/>
            <p:nvPr/>
          </p:nvSpPr>
          <p:spPr>
            <a:xfrm>
              <a:off x="169990" y="1778835"/>
              <a:ext cx="552600" cy="395100"/>
            </a:xfrm>
            <a:prstGeom prst="rect">
              <a:avLst/>
            </a:prstGeom>
            <a:solidFill>
              <a:srgbClr val="B7B7B7"/>
            </a:solidFill>
            <a:ln cap="flat" cmpd="sng" w="9525">
              <a:solidFill>
                <a:srgbClr val="595959"/>
              </a:solidFill>
              <a:prstDash val="solid"/>
              <a:miter/>
              <a:headEnd len="med" w="med" type="none"/>
              <a:tailEnd len="med" w="med" type="none"/>
            </a:ln>
          </p:spPr>
          <p:txBody>
            <a:bodyPr anchorCtr="0" anchor="ctr" bIns="0" lIns="0" rIns="0" tIns="0">
              <a:noAutofit/>
            </a:bodyPr>
            <a:lstStyle/>
            <a:p>
              <a:pPr indent="0" lvl="0" marL="0" marR="0" rtl="0" algn="l">
                <a:spcBef>
                  <a:spcPts val="0"/>
                </a:spcBef>
                <a:buNone/>
              </a:pPr>
              <a:r>
                <a:t/>
              </a:r>
              <a:endParaRPr sz="3600">
                <a:solidFill>
                  <a:srgbClr val="000000"/>
                </a:solidFill>
                <a:latin typeface="Helvetica Neue"/>
                <a:ea typeface="Helvetica Neue"/>
                <a:cs typeface="Helvetica Neue"/>
                <a:sym typeface="Helvetica Neue"/>
              </a:endParaRPr>
            </a:p>
          </p:txBody>
        </p:sp>
        <p:sp>
          <p:nvSpPr>
            <p:cNvPr id="371" name="Shape 371"/>
            <p:cNvSpPr txBox="1"/>
            <p:nvPr/>
          </p:nvSpPr>
          <p:spPr>
            <a:xfrm>
              <a:off x="319278" y="1778829"/>
              <a:ext cx="252600" cy="369300"/>
            </a:xfrm>
            <a:prstGeom prst="rect">
              <a:avLst/>
            </a:prstGeom>
            <a:solidFill>
              <a:srgbClr val="B7B7B7"/>
            </a:solidFill>
            <a:ln>
              <a:noFill/>
            </a:ln>
          </p:spPr>
          <p:txBody>
            <a:bodyPr anchorCtr="0" anchor="t" bIns="45700" lIns="91425" rIns="91425" tIns="45700">
              <a:noAutofit/>
            </a:bodyPr>
            <a:lstStyle/>
            <a:p>
              <a:pPr indent="0" lvl="0" marL="0" marR="0" rtl="0" algn="ctr">
                <a:spcBef>
                  <a:spcPts val="0"/>
                </a:spcBef>
                <a:buSzPct val="25000"/>
                <a:buNone/>
              </a:pPr>
              <a:r>
                <a:rPr lang="en-US" sz="1600">
                  <a:solidFill>
                    <a:schemeClr val="dk1"/>
                  </a:solidFill>
                </a:rPr>
                <a:t>Common Garden API</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1000"/>
                                        <p:tgtEl>
                                          <p:spTgt spid="3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1000"/>
                                        <p:tgtEl>
                                          <p:spTgt spid="3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000"/>
                                        <p:tgtEl>
                                          <p:spTgt spid="3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500"/>
                                        <p:tgtEl>
                                          <p:spTgt spid="3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1000"/>
                                        <p:tgtEl>
                                          <p:spTgt spid="30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75" name="Shape 375"/>
        <p:cNvGrpSpPr/>
        <p:nvPr/>
      </p:nvGrpSpPr>
      <p:grpSpPr>
        <a:xfrm>
          <a:off x="0" y="0"/>
          <a:ext cx="0" cy="0"/>
          <a:chOff x="0" y="0"/>
          <a:chExt cx="0" cy="0"/>
        </a:xfrm>
      </p:grpSpPr>
      <p:pic>
        <p:nvPicPr>
          <p:cNvPr descr="Stocksy_txp157cab05rEJ000_Medium_423382.jpg" id="376" name="Shape 376"/>
          <p:cNvPicPr preferRelativeResize="0"/>
          <p:nvPr/>
        </p:nvPicPr>
        <p:blipFill rotWithShape="1">
          <a:blip r:embed="rId3">
            <a:alphaModFix/>
          </a:blip>
          <a:srcRect b="0" l="0" r="0" t="15584"/>
          <a:stretch/>
        </p:blipFill>
        <p:spPr>
          <a:xfrm>
            <a:off x="0" y="0"/>
            <a:ext cx="9144000" cy="5143499"/>
          </a:xfrm>
          <a:prstGeom prst="rect">
            <a:avLst/>
          </a:prstGeom>
          <a:noFill/>
          <a:ln>
            <a:noFill/>
          </a:ln>
        </p:spPr>
      </p:pic>
      <p:sp>
        <p:nvSpPr>
          <p:cNvPr id="377" name="Shape 377"/>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anchorCtr="0" anchor="ctr" bIns="34275" lIns="68575" rIns="68575" tIns="3427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nvGrpSpPr>
          <p:cNvPr id="378" name="Shape 378"/>
          <p:cNvGrpSpPr/>
          <p:nvPr/>
        </p:nvGrpSpPr>
        <p:grpSpPr>
          <a:xfrm>
            <a:off x="3754005" y="2328640"/>
            <a:ext cx="1187449" cy="800194"/>
            <a:chOff x="1314450" y="2381250"/>
            <a:chExt cx="1847849" cy="1245222"/>
          </a:xfrm>
        </p:grpSpPr>
        <p:sp>
          <p:nvSpPr>
            <p:cNvPr id="379" name="Shape 379"/>
            <p:cNvSpPr/>
            <p:nvPr/>
          </p:nvSpPr>
          <p:spPr>
            <a:xfrm>
              <a:off x="1752600" y="2806700"/>
              <a:ext cx="1028700" cy="635000"/>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pic>
          <p:nvPicPr>
            <p:cNvPr descr="cf-green.png" id="380" name="Shape 380"/>
            <p:cNvPicPr preferRelativeResize="0"/>
            <p:nvPr/>
          </p:nvPicPr>
          <p:blipFill rotWithShape="1">
            <a:blip r:embed="rId4">
              <a:alphaModFix/>
            </a:blip>
            <a:srcRect b="0" l="0" r="0" t="0"/>
            <a:stretch/>
          </p:blipFill>
          <p:spPr>
            <a:xfrm>
              <a:off x="1314450" y="2381250"/>
              <a:ext cx="1847849" cy="1245222"/>
            </a:xfrm>
            <a:prstGeom prst="rect">
              <a:avLst/>
            </a:prstGeom>
            <a:noFill/>
            <a:ln>
              <a:noFill/>
            </a:ln>
          </p:spPr>
        </p:pic>
      </p:grpSp>
      <p:cxnSp>
        <p:nvCxnSpPr>
          <p:cNvPr id="381" name="Shape 381"/>
          <p:cNvCxnSpPr/>
          <p:nvPr/>
        </p:nvCxnSpPr>
        <p:spPr>
          <a:xfrm>
            <a:off x="596900" y="2111130"/>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cxnSp>
        <p:nvCxnSpPr>
          <p:cNvPr id="382" name="Shape 382"/>
          <p:cNvCxnSpPr/>
          <p:nvPr/>
        </p:nvCxnSpPr>
        <p:spPr>
          <a:xfrm>
            <a:off x="596900" y="3428753"/>
            <a:ext cx="7848599" cy="1587"/>
          </a:xfrm>
          <a:prstGeom prst="straightConnector1">
            <a:avLst/>
          </a:prstGeom>
          <a:noFill/>
          <a:ln cap="flat" cmpd="sng" w="22225">
            <a:solidFill>
              <a:schemeClr val="accent1"/>
            </a:solidFill>
            <a:prstDash val="solid"/>
            <a:round/>
            <a:headEnd len="med" w="med" type="none"/>
            <a:tailEnd len="med" w="med" type="none"/>
          </a:ln>
          <a:effectLst>
            <a:outerShdw blurRad="39999" rotWithShape="0" dir="5400000" dist="20000">
              <a:srgbClr val="000000">
                <a:alpha val="37647"/>
              </a:srgbClr>
            </a:outerShdw>
          </a:effectLst>
        </p:spPr>
      </p:cxnSp>
      <p:sp>
        <p:nvSpPr>
          <p:cNvPr id="383" name="Shape 383"/>
          <p:cNvSpPr txBox="1"/>
          <p:nvPr/>
        </p:nvSpPr>
        <p:spPr>
          <a:xfrm>
            <a:off x="1820793" y="1336858"/>
            <a:ext cx="5209486" cy="460500"/>
          </a:xfrm>
          <a:prstGeom prst="rect">
            <a:avLst/>
          </a:prstGeom>
          <a:noFill/>
          <a:ln>
            <a:noFill/>
          </a:ln>
        </p:spPr>
        <p:txBody>
          <a:bodyPr anchorCtr="0" anchor="t" bIns="0" lIns="0" rIns="0" tIns="0">
            <a:noAutofit/>
          </a:bodyPr>
          <a:lstStyle/>
          <a:p>
            <a:pPr indent="0" lvl="0" marL="0" marR="0" rtl="0" algn="just">
              <a:lnSpc>
                <a:spcPct val="90000"/>
              </a:lnSpc>
              <a:spcBef>
                <a:spcPts val="0"/>
              </a:spcBef>
              <a:spcAft>
                <a:spcPts val="0"/>
              </a:spcAft>
              <a:buClr>
                <a:srgbClr val="000000"/>
              </a:buClr>
              <a:buFont typeface="Arial"/>
              <a:buNone/>
            </a:pPr>
            <a:r>
              <a:t/>
            </a:r>
            <a:endParaRPr b="1" i="0" sz="4500" u="none" cap="none" strike="noStrike">
              <a:solidFill>
                <a:srgbClr val="008881"/>
              </a:solidFill>
              <a:latin typeface="Arial"/>
              <a:ea typeface="Arial"/>
              <a:cs typeface="Arial"/>
              <a:sym typeface="Arial"/>
            </a:endParaRPr>
          </a:p>
        </p:txBody>
      </p:sp>
      <p:sp>
        <p:nvSpPr>
          <p:cNvPr id="384" name="Shape 384"/>
          <p:cNvSpPr txBox="1"/>
          <p:nvPr/>
        </p:nvSpPr>
        <p:spPr>
          <a:xfrm>
            <a:off x="205956" y="1396070"/>
            <a:ext cx="8410499" cy="46050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74CEC7"/>
              </a:buClr>
              <a:buSzPct val="25000"/>
              <a:buFont typeface="Arial"/>
              <a:buNone/>
            </a:pPr>
            <a:r>
              <a:rPr b="1" i="0" lang="en-US" sz="3200" u="none" cap="none" strike="noStrike">
                <a:solidFill>
                  <a:srgbClr val="74CEC7"/>
                </a:solidFill>
                <a:latin typeface="Arial"/>
                <a:ea typeface="Arial"/>
                <a:cs typeface="Arial"/>
                <a:sym typeface="Arial"/>
              </a:rPr>
              <a:t>D E M O</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